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28"/>
  </p:notesMasterIdLst>
  <p:sldIdLst>
    <p:sldId id="256" r:id="rId2"/>
    <p:sldId id="259" r:id="rId3"/>
    <p:sldId id="2147375831" r:id="rId4"/>
    <p:sldId id="2147375832" r:id="rId5"/>
    <p:sldId id="2147375830" r:id="rId6"/>
    <p:sldId id="2147375818" r:id="rId7"/>
    <p:sldId id="2147375819" r:id="rId8"/>
    <p:sldId id="2147375829" r:id="rId9"/>
    <p:sldId id="2147375824" r:id="rId10"/>
    <p:sldId id="2147375825" r:id="rId11"/>
    <p:sldId id="2147375826" r:id="rId12"/>
    <p:sldId id="2147375827" r:id="rId13"/>
    <p:sldId id="2147375809" r:id="rId14"/>
    <p:sldId id="2147375810" r:id="rId15"/>
    <p:sldId id="2147375821" r:id="rId16"/>
    <p:sldId id="2147375833" r:id="rId17"/>
    <p:sldId id="2147375834" r:id="rId18"/>
    <p:sldId id="2147375822" r:id="rId19"/>
    <p:sldId id="2147375794" r:id="rId20"/>
    <p:sldId id="141169488" r:id="rId21"/>
    <p:sldId id="958" r:id="rId22"/>
    <p:sldId id="2147375786" r:id="rId23"/>
    <p:sldId id="2147375793" r:id="rId24"/>
    <p:sldId id="2147375656" r:id="rId25"/>
    <p:sldId id="2147375655" r:id="rId26"/>
    <p:sldId id="21473758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869644-FD92-4223-AE1A-15F96C943138}" v="50" dt="2024-02-23T20:02:17.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E4E06-F07E-4870-ADD4-CB4D85DFA41E}"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215FE5-2D63-4B27-860A-2A5CA41C517A}" type="slidenum">
              <a:rPr lang="en-US" smtClean="0"/>
              <a:t>‹#›</a:t>
            </a:fld>
            <a:endParaRPr lang="en-US"/>
          </a:p>
        </p:txBody>
      </p:sp>
    </p:spTree>
    <p:extLst>
      <p:ext uri="{BB962C8B-B14F-4D97-AF65-F5344CB8AC3E}">
        <p14:creationId xmlns:p14="http://schemas.microsoft.com/office/powerpoint/2010/main" val="27312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215FE5-2D63-4B27-860A-2A5CA41C517A}" type="slidenum">
              <a:rPr lang="en-US" smtClean="0"/>
              <a:t>6</a:t>
            </a:fld>
            <a:endParaRPr lang="en-US"/>
          </a:p>
        </p:txBody>
      </p:sp>
    </p:spTree>
    <p:extLst>
      <p:ext uri="{BB962C8B-B14F-4D97-AF65-F5344CB8AC3E}">
        <p14:creationId xmlns:p14="http://schemas.microsoft.com/office/powerpoint/2010/main" val="3679425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800">
                <a:effectLst/>
                <a:latin typeface="Calibri" panose="020F0502020204030204" pitchFamily="34" charset="0"/>
                <a:ea typeface="Times New Roman" panose="02020603050405020304" pitchFamily="18" charset="0"/>
                <a:cs typeface="Calibri" panose="020F0502020204030204" pitchFamily="34" charset="0"/>
              </a:rPr>
              <a:t>It is my great pleasure to introduce the latest addition to our disaggregated OLT family, the SDX 6324.</a:t>
            </a:r>
            <a:r>
              <a:rPr lang="en-US" sz="1800" b="1">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a:effectLst/>
                <a:latin typeface="Calibri" panose="020F0502020204030204" pitchFamily="34" charset="0"/>
                <a:ea typeface="Times New Roman" panose="02020603050405020304" pitchFamily="18" charset="0"/>
                <a:cs typeface="Calibri" panose="020F0502020204030204" pitchFamily="34" charset="0"/>
              </a:rPr>
              <a:t>It is a compact, 4-port, rack-mountable addition to our portfolio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C00D764-3679-4ABF-9EF8-0BBB04133716}" type="slidenum">
              <a:rPr lang="en-US" smtClean="0"/>
              <a:t>24</a:t>
            </a:fld>
            <a:endParaRPr lang="en-US"/>
          </a:p>
        </p:txBody>
      </p:sp>
    </p:spTree>
    <p:extLst>
      <p:ext uri="{BB962C8B-B14F-4D97-AF65-F5344CB8AC3E}">
        <p14:creationId xmlns:p14="http://schemas.microsoft.com/office/powerpoint/2010/main" val="274168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42950" marR="0" lvl="1" indent="-285750">
              <a:spcBef>
                <a:spcPts val="0"/>
              </a:spcBef>
              <a:spcAft>
                <a:spcPts val="0"/>
              </a:spcAft>
              <a:buFont typeface="Courier New" panose="02070309020205020404" pitchFamily="49" charset="0"/>
              <a:buChar char="o"/>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interfaces can be used as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Downlinks</a:t>
            </a: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other SDX OLTs so you can stack them into a </a:t>
            </a: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larger logical OLT</a:t>
            </a: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They can be used as a 10GigE UNI</a:t>
            </a: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P2P services.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 broken out</a:t>
            </a: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using our </a:t>
            </a: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MicroMux Nano</a:t>
            </a: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product to provide ten 1GigE interfaces on each port.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the final component is the field-replaceable fan tray which is the only moving part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SDX 6324 is the most compact Combo PON OLT on the market.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weighs only 4kg or 8.8lbs for easy installation for a single person.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only 95 watts of power, this remarkable device can deliver multi-gig services to more than 500 households using less power than a light bulb.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C00D764-3679-4ABF-9EF8-0BBB04133716}" type="slidenum">
              <a:rPr lang="en-US" smtClean="0"/>
              <a:t>25</a:t>
            </a:fld>
            <a:endParaRPr lang="en-US"/>
          </a:p>
        </p:txBody>
      </p:sp>
    </p:spTree>
    <p:extLst>
      <p:ext uri="{BB962C8B-B14F-4D97-AF65-F5344CB8AC3E}">
        <p14:creationId xmlns:p14="http://schemas.microsoft.com/office/powerpoint/2010/main" val="286117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Taking things a step further, we are also seeing the drive for consolidated functions where an PON OLT shelf historically could only be utilized for FTTH access, we are now able to consolidate other functions into these OLTs  so that even less equipment is needed to deliver services to consumers.</a:t>
            </a:r>
          </a:p>
          <a:p>
            <a:endParaRPr lang="en-US"/>
          </a:p>
          <a:p>
            <a:r>
              <a:rPr lang="en-US"/>
              <a:t>We can leverage optical components to fractionalize high speed Ethernet interfaces into multiple lower speed interfaces, allowing many direct Ethernet applications to be serviced off each compact OLT.</a:t>
            </a:r>
          </a:p>
          <a:p>
            <a:r>
              <a:rPr lang="en-US"/>
              <a:t>We are able to utilize coherent transceivers and </a:t>
            </a:r>
            <a:r>
              <a:rPr lang="en-US" err="1"/>
              <a:t>coloured</a:t>
            </a:r>
            <a:r>
              <a:rPr lang="en-US"/>
              <a:t> optics to eliminated the need for additional WDM transponder equipment, instead embedding that function directly into the OLT, and finally we have the capability to disaggregates some of the key features of a typical BNG device and spread that across the components of a disaggregated OLT permitting for many operators the complete elimination of dedicated, resource hungry BNG appliances.</a:t>
            </a:r>
          </a:p>
        </p:txBody>
      </p:sp>
      <p:sp>
        <p:nvSpPr>
          <p:cNvPr id="4" name="Slide Number Placeholder 3"/>
          <p:cNvSpPr>
            <a:spLocks noGrp="1"/>
          </p:cNvSpPr>
          <p:nvPr>
            <p:ph type="sldNum" sz="quarter" idx="5"/>
          </p:nvPr>
        </p:nvSpPr>
        <p:spPr/>
        <p:txBody>
          <a:bodyPr/>
          <a:lstStyle/>
          <a:p>
            <a:fld id="{CC00D764-3679-4ABF-9EF8-0BBB04133716}" type="slidenum">
              <a:rPr lang="en-US" smtClean="0"/>
              <a:t>26</a:t>
            </a:fld>
            <a:endParaRPr lang="en-US"/>
          </a:p>
        </p:txBody>
      </p:sp>
    </p:spTree>
    <p:extLst>
      <p:ext uri="{BB962C8B-B14F-4D97-AF65-F5344CB8AC3E}">
        <p14:creationId xmlns:p14="http://schemas.microsoft.com/office/powerpoint/2010/main" val="73111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6A4E8-AE6B-CD03-E813-A07DE62FF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43E9B-9F93-9BD0-8058-54F0EF672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39655-6A30-CA76-2B42-715FBAB2EFE5}"/>
              </a:ext>
            </a:extLst>
          </p:cNvPr>
          <p:cNvSpPr>
            <a:spLocks noGrp="1"/>
          </p:cNvSpPr>
          <p:nvPr>
            <p:ph type="body" idx="1"/>
          </p:nvPr>
        </p:nvSpPr>
        <p:spPr/>
        <p:txBody>
          <a:bodyPr/>
          <a:lstStyle/>
          <a:p>
            <a:endParaRPr lang="nb-NO" baseline="0"/>
          </a:p>
        </p:txBody>
      </p:sp>
      <p:sp>
        <p:nvSpPr>
          <p:cNvPr id="4" name="Slide Number Placeholder 3">
            <a:extLst>
              <a:ext uri="{FF2B5EF4-FFF2-40B4-BE49-F238E27FC236}">
                <a16:creationId xmlns:a16="http://schemas.microsoft.com/office/drawing/2014/main" id="{410C78D6-5BAA-E54A-2C45-2E1C6102F95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2C5E20-BE2B-484B-AB5F-19B48E4E7AF8}"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60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1DB79-BF88-1470-E804-533F891CD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A6B7-B755-5A3F-C602-7B0F6C8C2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8CDC8-AA7A-6F0D-420F-9FD13C3FC6B3}"/>
              </a:ext>
            </a:extLst>
          </p:cNvPr>
          <p:cNvSpPr>
            <a:spLocks noGrp="1"/>
          </p:cNvSpPr>
          <p:nvPr>
            <p:ph type="body" idx="1"/>
          </p:nvPr>
        </p:nvSpPr>
        <p:spPr/>
        <p:txBody>
          <a:bodyPr/>
          <a:lstStyle/>
          <a:p>
            <a:r>
              <a:rPr lang="en-US">
                <a:ea typeface="Calibri"/>
                <a:cs typeface="Calibri"/>
              </a:rPr>
              <a:t>ALM – name, not acronym</a:t>
            </a:r>
            <a:endParaRPr lang="en-US"/>
          </a:p>
        </p:txBody>
      </p:sp>
      <p:sp>
        <p:nvSpPr>
          <p:cNvPr id="4" name="Slide Number Placeholder 3">
            <a:extLst>
              <a:ext uri="{FF2B5EF4-FFF2-40B4-BE49-F238E27FC236}">
                <a16:creationId xmlns:a16="http://schemas.microsoft.com/office/drawing/2014/main" id="{8EE76F87-3294-3B09-7322-C3F561315542}"/>
              </a:ext>
            </a:extLst>
          </p:cNvPr>
          <p:cNvSpPr>
            <a:spLocks noGrp="1"/>
          </p:cNvSpPr>
          <p:nvPr>
            <p:ph type="sldNum" sz="quarter" idx="5"/>
          </p:nvPr>
        </p:nvSpPr>
        <p:spPr/>
        <p:txBody>
          <a:bodyPr/>
          <a:lstStyle/>
          <a:p>
            <a:fld id="{1336D389-769A-4EC2-864E-786F0DAA808B}" type="slidenum">
              <a:rPr lang="en-US" altLang="en-US"/>
              <a:pPr/>
              <a:t>15</a:t>
            </a:fld>
            <a:endParaRPr lang="en-US" altLang="en-US"/>
          </a:p>
        </p:txBody>
      </p:sp>
    </p:spTree>
    <p:extLst>
      <p:ext uri="{BB962C8B-B14F-4D97-AF65-F5344CB8AC3E}">
        <p14:creationId xmlns:p14="http://schemas.microsoft.com/office/powerpoint/2010/main" val="2872115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61C93-652F-63EE-1FC5-8288E7DEF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F173C-D9D1-AA9F-8374-B05B56A6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07614-6E6C-0D87-B828-8E1EE64377D9}"/>
              </a:ext>
            </a:extLst>
          </p:cNvPr>
          <p:cNvSpPr>
            <a:spLocks noGrp="1"/>
          </p:cNvSpPr>
          <p:nvPr>
            <p:ph type="body" idx="1"/>
          </p:nvPr>
        </p:nvSpPr>
        <p:spPr/>
        <p:txBody>
          <a:bodyPr/>
          <a:lstStyle/>
          <a:p>
            <a:r>
              <a:rPr lang="en-US">
                <a:ea typeface="Calibri"/>
                <a:cs typeface="Calibri"/>
              </a:rPr>
              <a:t>ALM – name, not acronym</a:t>
            </a:r>
            <a:endParaRPr lang="en-US"/>
          </a:p>
        </p:txBody>
      </p:sp>
      <p:sp>
        <p:nvSpPr>
          <p:cNvPr id="4" name="Slide Number Placeholder 3">
            <a:extLst>
              <a:ext uri="{FF2B5EF4-FFF2-40B4-BE49-F238E27FC236}">
                <a16:creationId xmlns:a16="http://schemas.microsoft.com/office/drawing/2014/main" id="{50F29084-9DE7-0A04-BE2E-B73C4DEC01B3}"/>
              </a:ext>
            </a:extLst>
          </p:cNvPr>
          <p:cNvSpPr>
            <a:spLocks noGrp="1"/>
          </p:cNvSpPr>
          <p:nvPr>
            <p:ph type="sldNum" sz="quarter" idx="5"/>
          </p:nvPr>
        </p:nvSpPr>
        <p:spPr/>
        <p:txBody>
          <a:bodyPr/>
          <a:lstStyle/>
          <a:p>
            <a:fld id="{1336D389-769A-4EC2-864E-786F0DAA808B}" type="slidenum">
              <a:rPr lang="en-US" altLang="en-US"/>
              <a:pPr/>
              <a:t>16</a:t>
            </a:fld>
            <a:endParaRPr lang="en-US" altLang="en-US"/>
          </a:p>
        </p:txBody>
      </p:sp>
    </p:spTree>
    <p:extLst>
      <p:ext uri="{BB962C8B-B14F-4D97-AF65-F5344CB8AC3E}">
        <p14:creationId xmlns:p14="http://schemas.microsoft.com/office/powerpoint/2010/main" val="406445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94114-D652-5E0E-79F0-B5F58FB08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BA1A6-E625-2F25-BCA5-A52269F60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DBB5E-0576-F6C6-018C-892034EAAC67}"/>
              </a:ext>
            </a:extLst>
          </p:cNvPr>
          <p:cNvSpPr>
            <a:spLocks noGrp="1"/>
          </p:cNvSpPr>
          <p:nvPr>
            <p:ph type="body" idx="1"/>
          </p:nvPr>
        </p:nvSpPr>
        <p:spPr/>
        <p:txBody>
          <a:bodyPr/>
          <a:lstStyle/>
          <a:p>
            <a:r>
              <a:rPr lang="en-US">
                <a:ea typeface="Calibri"/>
                <a:cs typeface="Calibri"/>
              </a:rPr>
              <a:t>ALM – name, not acronym</a:t>
            </a:r>
            <a:endParaRPr lang="en-US"/>
          </a:p>
        </p:txBody>
      </p:sp>
      <p:sp>
        <p:nvSpPr>
          <p:cNvPr id="4" name="Slide Number Placeholder 3">
            <a:extLst>
              <a:ext uri="{FF2B5EF4-FFF2-40B4-BE49-F238E27FC236}">
                <a16:creationId xmlns:a16="http://schemas.microsoft.com/office/drawing/2014/main" id="{2B2DE78E-9068-96CD-7F4A-5AACEBF97A48}"/>
              </a:ext>
            </a:extLst>
          </p:cNvPr>
          <p:cNvSpPr>
            <a:spLocks noGrp="1"/>
          </p:cNvSpPr>
          <p:nvPr>
            <p:ph type="sldNum" sz="quarter" idx="5"/>
          </p:nvPr>
        </p:nvSpPr>
        <p:spPr/>
        <p:txBody>
          <a:bodyPr/>
          <a:lstStyle/>
          <a:p>
            <a:fld id="{1336D389-769A-4EC2-864E-786F0DAA808B}" type="slidenum">
              <a:rPr lang="en-US" altLang="en-US"/>
              <a:pPr/>
              <a:t>17</a:t>
            </a:fld>
            <a:endParaRPr lang="en-US" altLang="en-US"/>
          </a:p>
        </p:txBody>
      </p:sp>
    </p:spTree>
    <p:extLst>
      <p:ext uri="{BB962C8B-B14F-4D97-AF65-F5344CB8AC3E}">
        <p14:creationId xmlns:p14="http://schemas.microsoft.com/office/powerpoint/2010/main" val="397857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07552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285750" indent="-285750">
              <a:spcBef>
                <a:spcPts val="1200"/>
              </a:spcBef>
              <a:buFont typeface="Arial" panose="020B0604020202020204" pitchFamily="34" charset="0"/>
              <a:buChar char="•"/>
            </a:pPr>
            <a:r>
              <a:rPr lang="en-US" sz="900">
                <a:cs typeface="Segoe UI"/>
              </a:rPr>
              <a:t>Compact trans-/muxponder cards offering multi-rate, multi-service support, pluggable optics, and up to 400Gbit/s transport capacity</a:t>
            </a:r>
            <a:endParaRPr lang="en-US" sz="900"/>
          </a:p>
          <a:p>
            <a:pPr marL="285750" indent="-285750">
              <a:spcBef>
                <a:spcPts val="1200"/>
              </a:spcBef>
              <a:buFont typeface="Arial" panose="020B0604020202020204" pitchFamily="34" charset="0"/>
              <a:buChar char="•"/>
            </a:pPr>
            <a:r>
              <a:rPr lang="en-US" sz="900">
                <a:cs typeface="Segoe UI"/>
              </a:rPr>
              <a:t>OpenFabric™ Series integrating </a:t>
            </a:r>
            <a:r>
              <a:rPr lang="en-US" sz="900">
                <a:ea typeface="+mn-lt"/>
                <a:cs typeface="+mn-lt"/>
              </a:rPr>
              <a:t>an open and flexible OTN fabric for efficient OTN traffic grooming </a:t>
            </a:r>
            <a:endParaRPr lang="en-US" sz="900"/>
          </a:p>
          <a:p>
            <a:pPr marL="285750" indent="-285750">
              <a:spcBef>
                <a:spcPts val="1200"/>
              </a:spcBef>
              <a:buFont typeface="Arial" panose="020B0604020202020204" pitchFamily="34" charset="0"/>
              <a:buChar char="•"/>
            </a:pPr>
            <a:r>
              <a:rPr lang="en-US" sz="900">
                <a:cs typeface="Segoe UI"/>
              </a:rPr>
              <a:t>FSP 3000 </a:t>
            </a:r>
            <a:r>
              <a:rPr lang="en-US" sz="900" err="1">
                <a:cs typeface="Segoe UI"/>
              </a:rPr>
              <a:t>TeraFlex</a:t>
            </a:r>
            <a:r>
              <a:rPr lang="en-US" sz="900">
                <a:cs typeface="Segoe UI"/>
              </a:rPr>
              <a:t>™ integrated optical terminal offering 7.2Tbit/s capacity in just 1RU,  for the transport of 10G, 100G and 400G Ethernet services and up to 800Gbit/s line speeds</a:t>
            </a:r>
            <a:endParaRPr lang="en-US" sz="900"/>
          </a:p>
          <a:p>
            <a:pPr marL="285750" indent="-285750">
              <a:spcBef>
                <a:spcPts val="1200"/>
              </a:spcBef>
              <a:buFont typeface="Arial" panose="020B0604020202020204" pitchFamily="34" charset="0"/>
              <a:buChar char="•"/>
            </a:pPr>
            <a:r>
              <a:rPr lang="en-US" sz="900">
                <a:cs typeface="Segoe UI"/>
              </a:rPr>
              <a:t>Trans/Muxponder variants with our standardized and certified </a:t>
            </a:r>
            <a:r>
              <a:rPr lang="en-US" sz="900" err="1">
                <a:cs typeface="Segoe UI"/>
              </a:rPr>
              <a:t>ConnectGuard</a:t>
            </a:r>
            <a:r>
              <a:rPr lang="en-US" sz="900">
                <a:cs typeface="Segoe UI"/>
              </a:rPr>
              <a:t>™ optical encryption technology with post-quantum cryptography (PQC) and Quantum Key Distribution (QKD) support</a:t>
            </a:r>
            <a:endParaRPr lang="en-US" sz="900"/>
          </a:p>
          <a:p>
            <a:endParaRPr lang="en-US"/>
          </a:p>
        </p:txBody>
      </p:sp>
      <p:sp>
        <p:nvSpPr>
          <p:cNvPr id="4" name="Foliennummernplatzhalter 3"/>
          <p:cNvSpPr>
            <a:spLocks noGrp="1"/>
          </p:cNvSpPr>
          <p:nvPr>
            <p:ph type="sldNum" sz="quarter" idx="10"/>
          </p:nvPr>
        </p:nvSpPr>
        <p:spPr/>
        <p:txBody>
          <a:bodyPr/>
          <a:lstStyle/>
          <a:p>
            <a:fld id="{A3E1D240-CEF3-4AE7-AD39-BAFC93B0F597}" type="slidenum">
              <a:rPr lang="en-US" smtClean="0"/>
              <a:pPr/>
              <a:t>21</a:t>
            </a:fld>
            <a:endParaRPr lang="en-US"/>
          </a:p>
        </p:txBody>
      </p:sp>
    </p:spTree>
    <p:extLst>
      <p:ext uri="{BB962C8B-B14F-4D97-AF65-F5344CB8AC3E}">
        <p14:creationId xmlns:p14="http://schemas.microsoft.com/office/powerpoint/2010/main" val="2491314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6D389-769A-4EC2-864E-786F0DAA808B}" type="slidenum">
              <a:rPr lang="en-US" altLang="en-US" smtClean="0"/>
              <a:pPr/>
              <a:t>22</a:t>
            </a:fld>
            <a:endParaRPr lang="en-US" altLang="en-US"/>
          </a:p>
        </p:txBody>
      </p:sp>
    </p:spTree>
    <p:extLst>
      <p:ext uri="{BB962C8B-B14F-4D97-AF65-F5344CB8AC3E}">
        <p14:creationId xmlns:p14="http://schemas.microsoft.com/office/powerpoint/2010/main" val="364587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33FF9BAC-B3F7-4FBC-A845-C84D2F1A667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7870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2/23/2024</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2856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882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2/23/2024</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46557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C132046B-FEBF-4A62-ADB9-382CAB066332}"/>
              </a:ext>
            </a:extLst>
          </p:cNvPr>
          <p:cNvSpPr>
            <a:spLocks noGrp="1"/>
          </p:cNvSpPr>
          <p:nvPr>
            <p:ph type="body" sz="quarter" idx="11" hasCustomPrompt="1"/>
          </p:nvPr>
        </p:nvSpPr>
        <p:spPr>
          <a:xfrm>
            <a:off x="431801" y="371446"/>
            <a:ext cx="11328401" cy="225703"/>
          </a:xfrm>
          <a:prstGeom prst="rect">
            <a:avLst/>
          </a:prstGeom>
        </p:spPr>
        <p:txBody>
          <a:bodyPr lIns="0" tIns="0" rIns="0" bIns="0" anchor="b" anchorCtr="0">
            <a:normAutofit/>
          </a:bodyPr>
          <a:lstStyle>
            <a:lvl1pPr marL="244794" indent="-230394">
              <a:spcBef>
                <a:spcPts val="133"/>
              </a:spcBef>
              <a:spcAft>
                <a:spcPts val="800"/>
              </a:spcAft>
              <a:defRPr sz="1467" b="1" cap="all" spc="200" baseline="0">
                <a:solidFill>
                  <a:schemeClr val="tx1"/>
                </a:solidFill>
                <a:latin typeface="+mn-lt"/>
                <a:cs typeface="Segoe UI" panose="020B0502040204020203" pitchFamily="34" charset="0"/>
              </a:defRPr>
            </a:lvl1pPr>
          </a:lstStyle>
          <a:p>
            <a:pPr lvl="0"/>
            <a:r>
              <a:rPr lang="en-US"/>
              <a:t>Subtitle</a:t>
            </a:r>
          </a:p>
        </p:txBody>
      </p:sp>
      <p:sp>
        <p:nvSpPr>
          <p:cNvPr id="4" name="Title 3">
            <a:extLst>
              <a:ext uri="{FF2B5EF4-FFF2-40B4-BE49-F238E27FC236}">
                <a16:creationId xmlns:a16="http://schemas.microsoft.com/office/drawing/2014/main" id="{EE335284-436E-4D1F-9714-609EA91E49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881828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ubtitle, content and punchline">
    <p:spTree>
      <p:nvGrpSpPr>
        <p:cNvPr id="1" name=""/>
        <p:cNvGrpSpPr/>
        <p:nvPr/>
      </p:nvGrpSpPr>
      <p:grpSpPr>
        <a:xfrm>
          <a:off x="0" y="0"/>
          <a:ext cx="0" cy="0"/>
          <a:chOff x="0" y="0"/>
          <a:chExt cx="0" cy="0"/>
        </a:xfrm>
      </p:grpSpPr>
      <p:sp>
        <p:nvSpPr>
          <p:cNvPr id="12" name="Text Placeholder 3"/>
          <p:cNvSpPr>
            <a:spLocks noGrp="1"/>
          </p:cNvSpPr>
          <p:nvPr>
            <p:ph type="body" sz="quarter" idx="10" hasCustomPrompt="1"/>
          </p:nvPr>
        </p:nvSpPr>
        <p:spPr>
          <a:xfrm>
            <a:off x="431801" y="5866449"/>
            <a:ext cx="11328400" cy="528000"/>
          </a:xfrm>
          <a:prstGeom prst="roundRect">
            <a:avLst>
              <a:gd name="adj" fmla="val 0"/>
            </a:avLst>
          </a:prstGeom>
          <a:solidFill>
            <a:schemeClr val="accent2"/>
          </a:solidFill>
          <a:ln w="9525">
            <a:noFill/>
          </a:ln>
          <a:effectLst/>
        </p:spPr>
        <p:txBody>
          <a:bodyPr lIns="90000" tIns="46800" rIns="90000" bIns="46800" anchor="ctr" anchorCtr="0">
            <a:normAutofit/>
          </a:bodyPr>
          <a:lstStyle>
            <a:lvl1pPr marL="0" indent="0" algn="ctr">
              <a:buFontTx/>
              <a:buNone/>
              <a:defRPr sz="2400">
                <a:solidFill>
                  <a:schemeClr val="bg1"/>
                </a:solidFill>
              </a:defRPr>
            </a:lvl1pPr>
          </a:lstStyle>
          <a:p>
            <a:pPr lvl="0"/>
            <a:r>
              <a:rPr lang="en-US"/>
              <a:t>Punchline</a:t>
            </a:r>
          </a:p>
        </p:txBody>
      </p:sp>
      <p:sp>
        <p:nvSpPr>
          <p:cNvPr id="3" name="Content Placeholder 2">
            <a:extLst>
              <a:ext uri="{FF2B5EF4-FFF2-40B4-BE49-F238E27FC236}">
                <a16:creationId xmlns:a16="http://schemas.microsoft.com/office/drawing/2014/main" id="{7252F561-4750-4A41-A0CD-D284B3CBA7A2}"/>
              </a:ext>
            </a:extLst>
          </p:cNvPr>
          <p:cNvSpPr>
            <a:spLocks noGrp="1"/>
          </p:cNvSpPr>
          <p:nvPr>
            <p:ph sz="quarter" idx="12"/>
          </p:nvPr>
        </p:nvSpPr>
        <p:spPr>
          <a:xfrm>
            <a:off x="431801" y="1452032"/>
            <a:ext cx="11328400" cy="4311873"/>
          </a:xfrm>
        </p:spPr>
        <p:txBody>
          <a:bodyPr lIns="0" rIns="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a:extLst>
              <a:ext uri="{FF2B5EF4-FFF2-40B4-BE49-F238E27FC236}">
                <a16:creationId xmlns:a16="http://schemas.microsoft.com/office/drawing/2014/main" id="{213FD863-C5D4-4822-996F-8A38ADA9748C}"/>
              </a:ext>
            </a:extLst>
          </p:cNvPr>
          <p:cNvSpPr>
            <a:spLocks noGrp="1"/>
          </p:cNvSpPr>
          <p:nvPr>
            <p:ph type="title"/>
          </p:nvPr>
        </p:nvSpPr>
        <p:spPr/>
        <p:txBody>
          <a:bodyPr/>
          <a:lstStyle/>
          <a:p>
            <a:r>
              <a:rPr lang="en-US"/>
              <a:t>Click to edit Master title style</a:t>
            </a:r>
          </a:p>
        </p:txBody>
      </p:sp>
      <p:sp>
        <p:nvSpPr>
          <p:cNvPr id="2" name="Text Placeholder 11">
            <a:extLst>
              <a:ext uri="{FF2B5EF4-FFF2-40B4-BE49-F238E27FC236}">
                <a16:creationId xmlns:a16="http://schemas.microsoft.com/office/drawing/2014/main" id="{14B28770-B503-5AE7-583B-301824A3826A}"/>
              </a:ext>
            </a:extLst>
          </p:cNvPr>
          <p:cNvSpPr>
            <a:spLocks noGrp="1"/>
          </p:cNvSpPr>
          <p:nvPr>
            <p:ph type="body" sz="quarter" idx="11" hasCustomPrompt="1"/>
          </p:nvPr>
        </p:nvSpPr>
        <p:spPr>
          <a:xfrm>
            <a:off x="431801" y="371446"/>
            <a:ext cx="11328400" cy="225703"/>
          </a:xfrm>
          <a:prstGeom prst="rect">
            <a:avLst/>
          </a:prstGeom>
        </p:spPr>
        <p:txBody>
          <a:bodyPr lIns="0" tIns="0" rIns="0" bIns="0" anchor="b" anchorCtr="0">
            <a:normAutofit/>
          </a:bodyPr>
          <a:lstStyle>
            <a:lvl1pPr marL="244794" indent="-230394">
              <a:spcBef>
                <a:spcPts val="133"/>
              </a:spcBef>
              <a:spcAft>
                <a:spcPts val="800"/>
              </a:spcAft>
              <a:defRPr sz="1467" b="1" cap="all" spc="20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45244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and no bullets">
    <p:spTree>
      <p:nvGrpSpPr>
        <p:cNvPr id="1" name=""/>
        <p:cNvGrpSpPr/>
        <p:nvPr/>
      </p:nvGrpSpPr>
      <p:grpSpPr>
        <a:xfrm>
          <a:off x="0" y="0"/>
          <a:ext cx="0" cy="0"/>
          <a:chOff x="0" y="0"/>
          <a:chExt cx="0" cy="0"/>
        </a:xfrm>
      </p:grpSpPr>
      <p:sp>
        <p:nvSpPr>
          <p:cNvPr id="13" name="Title 1"/>
          <p:cNvSpPr>
            <a:spLocks noGrp="1"/>
          </p:cNvSpPr>
          <p:nvPr>
            <p:ph type="title"/>
          </p:nvPr>
        </p:nvSpPr>
        <p:spPr>
          <a:xfrm>
            <a:off x="603253" y="380859"/>
            <a:ext cx="10985500" cy="969477"/>
          </a:xfrm>
        </p:spPr>
        <p:txBody>
          <a:bodyPr/>
          <a:lstStyle>
            <a:lvl1pPr>
              <a:defRPr>
                <a:solidFill>
                  <a:schemeClr val="accent1"/>
                </a:solidFill>
              </a:defRPr>
            </a:lvl1pPr>
          </a:lstStyle>
          <a:p>
            <a:r>
              <a:rPr lang="en-US" noProof="0"/>
              <a:t>Click to edit Master title style</a:t>
            </a:r>
          </a:p>
        </p:txBody>
      </p:sp>
      <p:sp>
        <p:nvSpPr>
          <p:cNvPr id="10" name="Date Placeholder 9"/>
          <p:cNvSpPr>
            <a:spLocks noGrp="1"/>
          </p:cNvSpPr>
          <p:nvPr>
            <p:ph type="dt" sz="half" idx="10"/>
          </p:nvPr>
        </p:nvSpPr>
        <p:spPr/>
        <p:txBody>
          <a:bodyPr/>
          <a:lstStyle/>
          <a:p>
            <a:r>
              <a:rPr lang="en-US" noProof="0"/>
              <a:t>1-June 2018</a:t>
            </a:r>
          </a:p>
        </p:txBody>
      </p:sp>
      <p:sp>
        <p:nvSpPr>
          <p:cNvPr id="11" name="Footer Placeholder 10"/>
          <p:cNvSpPr>
            <a:spLocks noGrp="1"/>
          </p:cNvSpPr>
          <p:nvPr>
            <p:ph type="ftr" sz="quarter" idx="11"/>
          </p:nvPr>
        </p:nvSpPr>
        <p:spPr/>
        <p:txBody>
          <a:bodyPr/>
          <a:lstStyle/>
          <a:p>
            <a:r>
              <a:rPr lang="en-US" noProof="0"/>
              <a:t>Confidential Information</a:t>
            </a:r>
          </a:p>
        </p:txBody>
      </p:sp>
      <p:sp>
        <p:nvSpPr>
          <p:cNvPr id="12" name="Slide Number Placeholder 11"/>
          <p:cNvSpPr>
            <a:spLocks noGrp="1"/>
          </p:cNvSpPr>
          <p:nvPr>
            <p:ph type="sldNum" sz="quarter" idx="12"/>
          </p:nvPr>
        </p:nvSpPr>
        <p:spPr/>
        <p:txBody>
          <a:bodyPr/>
          <a:lstStyle/>
          <a:p>
            <a:r>
              <a:rPr lang="en-US" noProof="0"/>
              <a:t>Slide </a:t>
            </a:r>
            <a:fld id="{BBF40A20-1497-7A4D-A1C6-8D439CD1DBE4}" type="slidenum">
              <a:rPr lang="en-US" noProof="0" smtClean="0"/>
              <a:t>‹#›</a:t>
            </a:fld>
            <a:endParaRPr lang="en-US" noProof="0"/>
          </a:p>
        </p:txBody>
      </p:sp>
      <p:sp>
        <p:nvSpPr>
          <p:cNvPr id="14" name="Content Placeholder 2"/>
          <p:cNvSpPr>
            <a:spLocks noGrp="1"/>
          </p:cNvSpPr>
          <p:nvPr>
            <p:ph idx="1"/>
          </p:nvPr>
        </p:nvSpPr>
        <p:spPr>
          <a:xfrm>
            <a:off x="603253" y="1543493"/>
            <a:ext cx="10985500" cy="4320000"/>
          </a:xfrm>
        </p:spPr>
        <p:txBody>
          <a:bodyPr/>
          <a:lstStyle>
            <a:lvl1pPr marL="0" indent="0">
              <a:buFontTx/>
              <a:buNone/>
              <a:defRPr/>
            </a:lvl1pPr>
            <a:lvl2pPr marL="379191" indent="0">
              <a:buFontTx/>
              <a:buNone/>
              <a:defRPr/>
            </a:lvl2pPr>
            <a:lvl3pPr marL="628784" indent="0">
              <a:buFontTx/>
              <a:buNone/>
              <a:defRPr/>
            </a:lvl3pPr>
            <a:lvl4pPr marL="878378" indent="0">
              <a:buFontTx/>
              <a:buNone/>
              <a:defRPr/>
            </a:lvl4pPr>
          </a:lstStyle>
          <a:p>
            <a:pPr lvl="0"/>
            <a:r>
              <a:rPr lang="en-US" noProof="0"/>
              <a:t>Click to edit Master text styles</a:t>
            </a:r>
          </a:p>
        </p:txBody>
      </p:sp>
    </p:spTree>
    <p:extLst>
      <p:ext uri="{BB962C8B-B14F-4D97-AF65-F5344CB8AC3E}">
        <p14:creationId xmlns:p14="http://schemas.microsoft.com/office/powerpoint/2010/main" val="3264010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2/23/2024</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2027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2/23/2024</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2613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2774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926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45853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6113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2/23/2024</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742845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2/23/2024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36693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2/23/2024</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6847614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 id="2147483752" r:id="rId12"/>
    <p:sldLayoutId id="2147483753" r:id="rId13"/>
    <p:sldLayoutId id="2147483754" r:id="rId14"/>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jp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image" Target="../media/image49.jpg"/><Relationship Id="rId15" Type="http://schemas.openxmlformats.org/officeDocument/2006/relationships/image" Target="../media/image59.png"/><Relationship Id="rId10" Type="http://schemas.openxmlformats.org/officeDocument/2006/relationships/image" Target="../media/image54.jpg"/><Relationship Id="rId19" Type="http://schemas.openxmlformats.org/officeDocument/2006/relationships/image" Target="../media/image63.pn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6.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5" Type="http://schemas.openxmlformats.org/officeDocument/2006/relationships/image" Target="../media/image78.png"/><Relationship Id="rId10" Type="http://schemas.openxmlformats.org/officeDocument/2006/relationships/image" Target="../media/image73.jpg"/><Relationship Id="rId4" Type="http://schemas.openxmlformats.org/officeDocument/2006/relationships/image" Target="../media/image68.jpg"/><Relationship Id="rId9" Type="http://schemas.openxmlformats.org/officeDocument/2006/relationships/image" Target="../media/image45.png"/><Relationship Id="rId1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jpeg"/></Relationships>
</file>

<file path=ppt/slides/_rels/slide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94.png"/><Relationship Id="rId4" Type="http://schemas.openxmlformats.org/officeDocument/2006/relationships/image" Target="../media/image9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8.jpe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12.xml"/><Relationship Id="rId7" Type="http://schemas.openxmlformats.org/officeDocument/2006/relationships/image" Target="../media/image10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04.png"/><Relationship Id="rId4" Type="http://schemas.openxmlformats.org/officeDocument/2006/relationships/image" Target="../media/image10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tags" Target="../tags/tag9.xml"/><Relationship Id="rId7" Type="http://schemas.openxmlformats.org/officeDocument/2006/relationships/image" Target="../media/image10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05.png"/><Relationship Id="rId5" Type="http://schemas.openxmlformats.org/officeDocument/2006/relationships/notesSlide" Target="../notesSlides/notesSlide6.xml"/><Relationship Id="rId10" Type="http://schemas.openxmlformats.org/officeDocument/2006/relationships/image" Target="../media/image109.png"/><Relationship Id="rId4" Type="http://schemas.openxmlformats.org/officeDocument/2006/relationships/slideLayout" Target="../slideLayouts/slideLayout6.xml"/><Relationship Id="rId9"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14.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slideLayout" Target="../slideLayouts/slideLayout6.xml"/><Relationship Id="rId7" Type="http://schemas.openxmlformats.org/officeDocument/2006/relationships/image" Target="../media/image11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notesSlide" Target="../notesSlides/notesSlide9.xml"/><Relationship Id="rId9" Type="http://schemas.openxmlformats.org/officeDocument/2006/relationships/image" Target="../media/image119.png"/></Relationships>
</file>

<file path=ppt/slides/_rels/slide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tiff"/></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EA2DC21-E0AF-40D8-B5CC-1F09F360C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1B00EC-2A63-48AE-A5DD-6DA6FB7E2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1E4057D-EAC3-4537-95F1-BAECA5945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3B44B6CB-4352-43A0-A5FE-AD317DD5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0F0B1C97-449B-E584-2E21-8D09EA3D9B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9126" y="1524474"/>
            <a:ext cx="7741084" cy="3955549"/>
          </a:xfrm>
          <a:prstGeom prst="rect">
            <a:avLst/>
          </a:prstGeom>
          <a:noFill/>
          <a:ln>
            <a:noFill/>
          </a:ln>
        </p:spPr>
      </p:pic>
      <p:sp>
        <p:nvSpPr>
          <p:cNvPr id="5" name="TextBox 4">
            <a:extLst>
              <a:ext uri="{FF2B5EF4-FFF2-40B4-BE49-F238E27FC236}">
                <a16:creationId xmlns:a16="http://schemas.microsoft.com/office/drawing/2014/main" id="{C28EAEB3-9FD5-970A-1635-5D2607EF2C73}"/>
              </a:ext>
            </a:extLst>
          </p:cNvPr>
          <p:cNvSpPr txBox="1"/>
          <p:nvPr/>
        </p:nvSpPr>
        <p:spPr>
          <a:xfrm>
            <a:off x="1853853" y="1189973"/>
            <a:ext cx="7553194" cy="523220"/>
          </a:xfrm>
          <a:prstGeom prst="rect">
            <a:avLst/>
          </a:prstGeom>
          <a:noFill/>
        </p:spPr>
        <p:txBody>
          <a:bodyPr wrap="square" rtlCol="0">
            <a:spAutoFit/>
          </a:bodyPr>
          <a:lstStyle/>
          <a:p>
            <a:r>
              <a:rPr lang="en-US" sz="2800" b="1" u="sng"/>
              <a:t>Telephone Switching TS Fibersource Overview</a:t>
            </a:r>
          </a:p>
        </p:txBody>
      </p:sp>
    </p:spTree>
    <p:extLst>
      <p:ext uri="{BB962C8B-B14F-4D97-AF65-F5344CB8AC3E}">
        <p14:creationId xmlns:p14="http://schemas.microsoft.com/office/powerpoint/2010/main" val="3233757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B4F56-8960-3AA0-78CE-A5E02DFBC4DB}"/>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5FF927A1-F288-4029-03A4-8CEC3017BD3D}"/>
              </a:ext>
            </a:extLst>
          </p:cNvPr>
          <p:cNvPicPr/>
          <p:nvPr/>
        </p:nvPicPr>
        <p:blipFill>
          <a:blip r:embed="rId2" cstate="print"/>
          <a:stretch>
            <a:fillRect/>
          </a:stretch>
        </p:blipFill>
        <p:spPr>
          <a:xfrm>
            <a:off x="7511078" y="3463637"/>
            <a:ext cx="906102" cy="906102"/>
          </a:xfrm>
          <a:prstGeom prst="rect">
            <a:avLst/>
          </a:prstGeom>
        </p:spPr>
      </p:pic>
      <p:pic>
        <p:nvPicPr>
          <p:cNvPr id="3" name="object 3">
            <a:extLst>
              <a:ext uri="{FF2B5EF4-FFF2-40B4-BE49-F238E27FC236}">
                <a16:creationId xmlns:a16="http://schemas.microsoft.com/office/drawing/2014/main" id="{5998A0D3-DED0-958D-DB66-E87B3AB53E9F}"/>
              </a:ext>
            </a:extLst>
          </p:cNvPr>
          <p:cNvPicPr/>
          <p:nvPr/>
        </p:nvPicPr>
        <p:blipFill>
          <a:blip r:embed="rId3" cstate="print"/>
          <a:stretch>
            <a:fillRect/>
          </a:stretch>
        </p:blipFill>
        <p:spPr>
          <a:xfrm>
            <a:off x="4920799" y="2202198"/>
            <a:ext cx="2542707" cy="2297395"/>
          </a:xfrm>
          <a:prstGeom prst="rect">
            <a:avLst/>
          </a:prstGeom>
        </p:spPr>
      </p:pic>
      <p:pic>
        <p:nvPicPr>
          <p:cNvPr id="4" name="object 4">
            <a:extLst>
              <a:ext uri="{FF2B5EF4-FFF2-40B4-BE49-F238E27FC236}">
                <a16:creationId xmlns:a16="http://schemas.microsoft.com/office/drawing/2014/main" id="{C90A7524-3903-7044-CE79-0E9666BB4199}"/>
              </a:ext>
            </a:extLst>
          </p:cNvPr>
          <p:cNvPicPr/>
          <p:nvPr/>
        </p:nvPicPr>
        <p:blipFill>
          <a:blip r:embed="rId4" cstate="print"/>
          <a:stretch>
            <a:fillRect/>
          </a:stretch>
        </p:blipFill>
        <p:spPr>
          <a:xfrm>
            <a:off x="3670211" y="3376281"/>
            <a:ext cx="1113957" cy="1113957"/>
          </a:xfrm>
          <a:prstGeom prst="rect">
            <a:avLst/>
          </a:prstGeom>
        </p:spPr>
      </p:pic>
      <p:grpSp>
        <p:nvGrpSpPr>
          <p:cNvPr id="8" name="object 8">
            <a:extLst>
              <a:ext uri="{FF2B5EF4-FFF2-40B4-BE49-F238E27FC236}">
                <a16:creationId xmlns:a16="http://schemas.microsoft.com/office/drawing/2014/main" id="{3ACB2417-996C-BE04-B6A1-24A824C4D4B3}"/>
              </a:ext>
            </a:extLst>
          </p:cNvPr>
          <p:cNvGrpSpPr/>
          <p:nvPr/>
        </p:nvGrpSpPr>
        <p:grpSpPr>
          <a:xfrm>
            <a:off x="3651229" y="5056464"/>
            <a:ext cx="5009716" cy="1381125"/>
            <a:chOff x="300535" y="7416147"/>
            <a:chExt cx="7347584" cy="2025650"/>
          </a:xfrm>
        </p:grpSpPr>
        <p:sp>
          <p:nvSpPr>
            <p:cNvPr id="9" name="object 9">
              <a:extLst>
                <a:ext uri="{FF2B5EF4-FFF2-40B4-BE49-F238E27FC236}">
                  <a16:creationId xmlns:a16="http://schemas.microsoft.com/office/drawing/2014/main" id="{1413332D-7D2C-0735-4E73-BCBF0BB7C6FF}"/>
                </a:ext>
              </a:extLst>
            </p:cNvPr>
            <p:cNvSpPr/>
            <p:nvPr/>
          </p:nvSpPr>
          <p:spPr>
            <a:xfrm>
              <a:off x="313235" y="7428847"/>
              <a:ext cx="7322184" cy="2000250"/>
            </a:xfrm>
            <a:custGeom>
              <a:avLst/>
              <a:gdLst/>
              <a:ahLst/>
              <a:cxnLst/>
              <a:rect l="l" t="t" r="r" b="b"/>
              <a:pathLst>
                <a:path w="7322184" h="2000250">
                  <a:moveTo>
                    <a:pt x="7321740" y="0"/>
                  </a:moveTo>
                  <a:lnTo>
                    <a:pt x="228600" y="0"/>
                  </a:lnTo>
                  <a:lnTo>
                    <a:pt x="182529" y="4644"/>
                  </a:lnTo>
                  <a:lnTo>
                    <a:pt x="139619" y="17964"/>
                  </a:lnTo>
                  <a:lnTo>
                    <a:pt x="100788" y="39041"/>
                  </a:lnTo>
                  <a:lnTo>
                    <a:pt x="66955" y="66955"/>
                  </a:lnTo>
                  <a:lnTo>
                    <a:pt x="39041" y="100788"/>
                  </a:lnTo>
                  <a:lnTo>
                    <a:pt x="17964" y="139619"/>
                  </a:lnTo>
                  <a:lnTo>
                    <a:pt x="4644" y="182529"/>
                  </a:lnTo>
                  <a:lnTo>
                    <a:pt x="0" y="228600"/>
                  </a:lnTo>
                  <a:lnTo>
                    <a:pt x="0" y="1771357"/>
                  </a:lnTo>
                  <a:lnTo>
                    <a:pt x="4644" y="1817431"/>
                  </a:lnTo>
                  <a:lnTo>
                    <a:pt x="17964" y="1860344"/>
                  </a:lnTo>
                  <a:lnTo>
                    <a:pt x="39041" y="1899175"/>
                  </a:lnTo>
                  <a:lnTo>
                    <a:pt x="66955" y="1933006"/>
                  </a:lnTo>
                  <a:lnTo>
                    <a:pt x="100788" y="1960919"/>
                  </a:lnTo>
                  <a:lnTo>
                    <a:pt x="139619" y="1981994"/>
                  </a:lnTo>
                  <a:lnTo>
                    <a:pt x="182529" y="1995314"/>
                  </a:lnTo>
                  <a:lnTo>
                    <a:pt x="228600" y="1999957"/>
                  </a:lnTo>
                  <a:lnTo>
                    <a:pt x="7093140" y="1999957"/>
                  </a:lnTo>
                  <a:lnTo>
                    <a:pt x="7139210" y="1995314"/>
                  </a:lnTo>
                  <a:lnTo>
                    <a:pt x="7182121" y="1981994"/>
                  </a:lnTo>
                  <a:lnTo>
                    <a:pt x="7220952" y="1960919"/>
                  </a:lnTo>
                  <a:lnTo>
                    <a:pt x="7254784" y="1933006"/>
                  </a:lnTo>
                  <a:lnTo>
                    <a:pt x="7282698" y="1899175"/>
                  </a:lnTo>
                  <a:lnTo>
                    <a:pt x="7303775" y="1860344"/>
                  </a:lnTo>
                  <a:lnTo>
                    <a:pt x="7317096" y="1817431"/>
                  </a:lnTo>
                  <a:lnTo>
                    <a:pt x="7321740" y="1771357"/>
                  </a:lnTo>
                  <a:lnTo>
                    <a:pt x="7321740" y="0"/>
                  </a:lnTo>
                  <a:close/>
                </a:path>
              </a:pathLst>
            </a:custGeom>
            <a:solidFill>
              <a:srgbClr val="D1C2DF"/>
            </a:solidFill>
          </p:spPr>
          <p:txBody>
            <a:bodyPr wrap="square" lIns="0" tIns="0" rIns="0" bIns="0" rtlCol="0"/>
            <a:lstStyle/>
            <a:p>
              <a:endParaRPr sz="1227"/>
            </a:p>
          </p:txBody>
        </p:sp>
        <p:sp>
          <p:nvSpPr>
            <p:cNvPr id="10" name="object 10">
              <a:extLst>
                <a:ext uri="{FF2B5EF4-FFF2-40B4-BE49-F238E27FC236}">
                  <a16:creationId xmlns:a16="http://schemas.microsoft.com/office/drawing/2014/main" id="{F12FA8B1-A6AB-4287-216C-D0333B3DC79B}"/>
                </a:ext>
              </a:extLst>
            </p:cNvPr>
            <p:cNvSpPr/>
            <p:nvPr/>
          </p:nvSpPr>
          <p:spPr>
            <a:xfrm>
              <a:off x="313235" y="7428847"/>
              <a:ext cx="7322184" cy="2000250"/>
            </a:xfrm>
            <a:custGeom>
              <a:avLst/>
              <a:gdLst/>
              <a:ahLst/>
              <a:cxnLst/>
              <a:rect l="l" t="t" r="r" b="b"/>
              <a:pathLst>
                <a:path w="7322184" h="2000250">
                  <a:moveTo>
                    <a:pt x="228600" y="0"/>
                  </a:moveTo>
                  <a:lnTo>
                    <a:pt x="182529" y="4644"/>
                  </a:lnTo>
                  <a:lnTo>
                    <a:pt x="139619" y="17964"/>
                  </a:lnTo>
                  <a:lnTo>
                    <a:pt x="100788" y="39041"/>
                  </a:lnTo>
                  <a:lnTo>
                    <a:pt x="66955" y="66955"/>
                  </a:lnTo>
                  <a:lnTo>
                    <a:pt x="39041" y="100788"/>
                  </a:lnTo>
                  <a:lnTo>
                    <a:pt x="17964" y="139619"/>
                  </a:lnTo>
                  <a:lnTo>
                    <a:pt x="4644" y="182529"/>
                  </a:lnTo>
                  <a:lnTo>
                    <a:pt x="0" y="228600"/>
                  </a:lnTo>
                  <a:lnTo>
                    <a:pt x="0" y="1771357"/>
                  </a:lnTo>
                  <a:lnTo>
                    <a:pt x="4644" y="1817431"/>
                  </a:lnTo>
                  <a:lnTo>
                    <a:pt x="17964" y="1860344"/>
                  </a:lnTo>
                  <a:lnTo>
                    <a:pt x="39041" y="1899175"/>
                  </a:lnTo>
                  <a:lnTo>
                    <a:pt x="66955" y="1933006"/>
                  </a:lnTo>
                  <a:lnTo>
                    <a:pt x="100788" y="1960919"/>
                  </a:lnTo>
                  <a:lnTo>
                    <a:pt x="139619" y="1981994"/>
                  </a:lnTo>
                  <a:lnTo>
                    <a:pt x="182529" y="1995314"/>
                  </a:lnTo>
                  <a:lnTo>
                    <a:pt x="228600" y="1999957"/>
                  </a:lnTo>
                  <a:lnTo>
                    <a:pt x="7093140" y="1999957"/>
                  </a:lnTo>
                  <a:lnTo>
                    <a:pt x="7139210" y="1995314"/>
                  </a:lnTo>
                  <a:lnTo>
                    <a:pt x="7182121" y="1981994"/>
                  </a:lnTo>
                  <a:lnTo>
                    <a:pt x="7220952" y="1960919"/>
                  </a:lnTo>
                  <a:lnTo>
                    <a:pt x="7254784" y="1933006"/>
                  </a:lnTo>
                  <a:lnTo>
                    <a:pt x="7282698" y="1899175"/>
                  </a:lnTo>
                  <a:lnTo>
                    <a:pt x="7303775" y="1860344"/>
                  </a:lnTo>
                  <a:lnTo>
                    <a:pt x="7317096" y="1817431"/>
                  </a:lnTo>
                  <a:lnTo>
                    <a:pt x="7321740" y="1771357"/>
                  </a:lnTo>
                  <a:lnTo>
                    <a:pt x="7321740" y="0"/>
                  </a:lnTo>
                  <a:lnTo>
                    <a:pt x="228600" y="0"/>
                  </a:lnTo>
                  <a:close/>
                </a:path>
              </a:pathLst>
            </a:custGeom>
            <a:ln w="25400">
              <a:solidFill>
                <a:srgbClr val="7D4199"/>
              </a:solidFill>
            </a:ln>
          </p:spPr>
          <p:txBody>
            <a:bodyPr wrap="square" lIns="0" tIns="0" rIns="0" bIns="0" rtlCol="0"/>
            <a:lstStyle/>
            <a:p>
              <a:endParaRPr sz="1227"/>
            </a:p>
          </p:txBody>
        </p:sp>
        <p:sp>
          <p:nvSpPr>
            <p:cNvPr id="11" name="object 11">
              <a:extLst>
                <a:ext uri="{FF2B5EF4-FFF2-40B4-BE49-F238E27FC236}">
                  <a16:creationId xmlns:a16="http://schemas.microsoft.com/office/drawing/2014/main" id="{7F849824-3A6A-5B05-9FB9-A648A9E991AE}"/>
                </a:ext>
              </a:extLst>
            </p:cNvPr>
            <p:cNvSpPr/>
            <p:nvPr/>
          </p:nvSpPr>
          <p:spPr>
            <a:xfrm>
              <a:off x="3310953" y="7719860"/>
              <a:ext cx="3895725" cy="928369"/>
            </a:xfrm>
            <a:custGeom>
              <a:avLst/>
              <a:gdLst/>
              <a:ahLst/>
              <a:cxnLst/>
              <a:rect l="l" t="t" r="r" b="b"/>
              <a:pathLst>
                <a:path w="3895725" h="928370">
                  <a:moveTo>
                    <a:pt x="3895344" y="812927"/>
                  </a:moveTo>
                  <a:lnTo>
                    <a:pt x="3886301" y="768096"/>
                  </a:lnTo>
                  <a:lnTo>
                    <a:pt x="3861612" y="731481"/>
                  </a:lnTo>
                  <a:lnTo>
                    <a:pt x="3824998" y="706793"/>
                  </a:lnTo>
                  <a:lnTo>
                    <a:pt x="3780155" y="697738"/>
                  </a:lnTo>
                  <a:lnTo>
                    <a:pt x="115189" y="697738"/>
                  </a:lnTo>
                  <a:lnTo>
                    <a:pt x="70358" y="706793"/>
                  </a:lnTo>
                  <a:lnTo>
                    <a:pt x="33743" y="731481"/>
                  </a:lnTo>
                  <a:lnTo>
                    <a:pt x="9055" y="768096"/>
                  </a:lnTo>
                  <a:lnTo>
                    <a:pt x="0" y="812927"/>
                  </a:lnTo>
                  <a:lnTo>
                    <a:pt x="9055" y="857758"/>
                  </a:lnTo>
                  <a:lnTo>
                    <a:pt x="33743" y="894372"/>
                  </a:lnTo>
                  <a:lnTo>
                    <a:pt x="70358" y="919060"/>
                  </a:lnTo>
                  <a:lnTo>
                    <a:pt x="115189" y="928116"/>
                  </a:lnTo>
                  <a:lnTo>
                    <a:pt x="3780155" y="928116"/>
                  </a:lnTo>
                  <a:lnTo>
                    <a:pt x="3824998" y="919060"/>
                  </a:lnTo>
                  <a:lnTo>
                    <a:pt x="3861612" y="894372"/>
                  </a:lnTo>
                  <a:lnTo>
                    <a:pt x="3886301" y="857758"/>
                  </a:lnTo>
                  <a:lnTo>
                    <a:pt x="3895344" y="812927"/>
                  </a:lnTo>
                  <a:close/>
                </a:path>
                <a:path w="3895725" h="928370">
                  <a:moveTo>
                    <a:pt x="3895344" y="464058"/>
                  </a:moveTo>
                  <a:lnTo>
                    <a:pt x="3886301" y="419214"/>
                  </a:lnTo>
                  <a:lnTo>
                    <a:pt x="3861612" y="382600"/>
                  </a:lnTo>
                  <a:lnTo>
                    <a:pt x="3824998" y="357924"/>
                  </a:lnTo>
                  <a:lnTo>
                    <a:pt x="3780155" y="348869"/>
                  </a:lnTo>
                  <a:lnTo>
                    <a:pt x="115189" y="348869"/>
                  </a:lnTo>
                  <a:lnTo>
                    <a:pt x="70358" y="357924"/>
                  </a:lnTo>
                  <a:lnTo>
                    <a:pt x="33743" y="382600"/>
                  </a:lnTo>
                  <a:lnTo>
                    <a:pt x="9055" y="419214"/>
                  </a:lnTo>
                  <a:lnTo>
                    <a:pt x="0" y="464058"/>
                  </a:lnTo>
                  <a:lnTo>
                    <a:pt x="9055" y="508889"/>
                  </a:lnTo>
                  <a:lnTo>
                    <a:pt x="33743" y="545503"/>
                  </a:lnTo>
                  <a:lnTo>
                    <a:pt x="70358" y="570191"/>
                  </a:lnTo>
                  <a:lnTo>
                    <a:pt x="115189" y="579247"/>
                  </a:lnTo>
                  <a:lnTo>
                    <a:pt x="3780155" y="579247"/>
                  </a:lnTo>
                  <a:lnTo>
                    <a:pt x="3824998" y="570191"/>
                  </a:lnTo>
                  <a:lnTo>
                    <a:pt x="3861612" y="545503"/>
                  </a:lnTo>
                  <a:lnTo>
                    <a:pt x="3886301" y="508889"/>
                  </a:lnTo>
                  <a:lnTo>
                    <a:pt x="3895344" y="464058"/>
                  </a:lnTo>
                  <a:close/>
                </a:path>
                <a:path w="3895725" h="928370">
                  <a:moveTo>
                    <a:pt x="3895344" y="115189"/>
                  </a:moveTo>
                  <a:lnTo>
                    <a:pt x="3886301" y="70345"/>
                  </a:lnTo>
                  <a:lnTo>
                    <a:pt x="3861612" y="33731"/>
                  </a:lnTo>
                  <a:lnTo>
                    <a:pt x="3824998" y="9042"/>
                  </a:lnTo>
                  <a:lnTo>
                    <a:pt x="3780155" y="0"/>
                  </a:lnTo>
                  <a:lnTo>
                    <a:pt x="115189" y="0"/>
                  </a:lnTo>
                  <a:lnTo>
                    <a:pt x="70358" y="9042"/>
                  </a:lnTo>
                  <a:lnTo>
                    <a:pt x="33743" y="33731"/>
                  </a:lnTo>
                  <a:lnTo>
                    <a:pt x="9055" y="70345"/>
                  </a:lnTo>
                  <a:lnTo>
                    <a:pt x="0" y="115189"/>
                  </a:lnTo>
                  <a:lnTo>
                    <a:pt x="9055" y="160020"/>
                  </a:lnTo>
                  <a:lnTo>
                    <a:pt x="33743" y="196634"/>
                  </a:lnTo>
                  <a:lnTo>
                    <a:pt x="70358" y="221322"/>
                  </a:lnTo>
                  <a:lnTo>
                    <a:pt x="115189" y="230378"/>
                  </a:lnTo>
                  <a:lnTo>
                    <a:pt x="3780155" y="230378"/>
                  </a:lnTo>
                  <a:lnTo>
                    <a:pt x="3824998" y="221322"/>
                  </a:lnTo>
                  <a:lnTo>
                    <a:pt x="3861612" y="196634"/>
                  </a:lnTo>
                  <a:lnTo>
                    <a:pt x="3886301" y="160020"/>
                  </a:lnTo>
                  <a:lnTo>
                    <a:pt x="3895344" y="115189"/>
                  </a:lnTo>
                  <a:close/>
                </a:path>
              </a:pathLst>
            </a:custGeom>
            <a:solidFill>
              <a:srgbClr val="7D4199"/>
            </a:solidFill>
          </p:spPr>
          <p:txBody>
            <a:bodyPr wrap="square" lIns="0" tIns="0" rIns="0" bIns="0" rtlCol="0"/>
            <a:lstStyle/>
            <a:p>
              <a:endParaRPr sz="1227"/>
            </a:p>
          </p:txBody>
        </p:sp>
      </p:grpSp>
      <p:sp>
        <p:nvSpPr>
          <p:cNvPr id="13" name="object 13">
            <a:extLst>
              <a:ext uri="{FF2B5EF4-FFF2-40B4-BE49-F238E27FC236}">
                <a16:creationId xmlns:a16="http://schemas.microsoft.com/office/drawing/2014/main" id="{E2F3BE89-B001-17C7-8176-6C4166B38DD7}"/>
              </a:ext>
            </a:extLst>
          </p:cNvPr>
          <p:cNvSpPr txBox="1"/>
          <p:nvPr/>
        </p:nvSpPr>
        <p:spPr>
          <a:xfrm>
            <a:off x="5703786" y="5270458"/>
            <a:ext cx="2656175" cy="610768"/>
          </a:xfrm>
          <a:prstGeom prst="rect">
            <a:avLst/>
          </a:prstGeom>
        </p:spPr>
        <p:txBody>
          <a:bodyPr vert="horz" wrap="square" lIns="0" tIns="8659" rIns="0" bIns="0" rtlCol="0">
            <a:spAutoFit/>
          </a:bodyPr>
          <a:lstStyle/>
          <a:p>
            <a:pPr algn="ctr">
              <a:spcBef>
                <a:spcPts val="68"/>
              </a:spcBef>
            </a:pPr>
            <a:r>
              <a:rPr sz="682">
                <a:solidFill>
                  <a:schemeClr val="bg1"/>
                </a:solidFill>
                <a:latin typeface="Century Gothic"/>
              </a:rPr>
              <a:t>Designed for BladeHD™ Outdoor Splitter Cabinet (FDH).</a:t>
            </a:r>
          </a:p>
          <a:p>
            <a:pPr marL="96546" marR="91351" algn="ctr">
              <a:lnSpc>
                <a:spcPts val="1875"/>
              </a:lnSpc>
              <a:spcBef>
                <a:spcPts val="400"/>
              </a:spcBef>
            </a:pPr>
            <a:r>
              <a:rPr sz="682">
                <a:solidFill>
                  <a:schemeClr val="bg1"/>
                </a:solidFill>
                <a:latin typeface="Century Gothic"/>
              </a:rPr>
              <a:t>Ruggedized Splitters with SC/APC termination </a:t>
            </a:r>
            <a:endParaRPr lang="en-US" sz="682">
              <a:solidFill>
                <a:schemeClr val="bg1"/>
              </a:solidFill>
              <a:latin typeface="Century Gothic"/>
            </a:endParaRPr>
          </a:p>
          <a:p>
            <a:pPr marL="96546" marR="91351" algn="ctr">
              <a:lnSpc>
                <a:spcPts val="1875"/>
              </a:lnSpc>
            </a:pPr>
            <a:r>
              <a:rPr sz="682">
                <a:solidFill>
                  <a:schemeClr val="bg1"/>
                </a:solidFill>
                <a:latin typeface="Century Gothic"/>
              </a:rPr>
              <a:t>Designed for outdoors and extended temperatures</a:t>
            </a:r>
          </a:p>
        </p:txBody>
      </p:sp>
      <p:sp>
        <p:nvSpPr>
          <p:cNvPr id="14" name="object 14">
            <a:extLst>
              <a:ext uri="{FF2B5EF4-FFF2-40B4-BE49-F238E27FC236}">
                <a16:creationId xmlns:a16="http://schemas.microsoft.com/office/drawing/2014/main" id="{C1F9C55E-2E6E-65BC-A759-1A883BA2A338}"/>
              </a:ext>
            </a:extLst>
          </p:cNvPr>
          <p:cNvSpPr/>
          <p:nvPr/>
        </p:nvSpPr>
        <p:spPr>
          <a:xfrm>
            <a:off x="3661552" y="5064540"/>
            <a:ext cx="407410" cy="1365106"/>
          </a:xfrm>
          <a:custGeom>
            <a:avLst/>
            <a:gdLst/>
            <a:ahLst/>
            <a:cxnLst/>
            <a:rect l="l" t="t" r="r" b="b"/>
            <a:pathLst>
              <a:path w="597535" h="2002154">
                <a:moveTo>
                  <a:pt x="597065" y="0"/>
                </a:moveTo>
                <a:lnTo>
                  <a:pt x="228600" y="0"/>
                </a:lnTo>
                <a:lnTo>
                  <a:pt x="182529" y="4644"/>
                </a:lnTo>
                <a:lnTo>
                  <a:pt x="139619" y="17964"/>
                </a:lnTo>
                <a:lnTo>
                  <a:pt x="100788" y="39041"/>
                </a:lnTo>
                <a:lnTo>
                  <a:pt x="66955" y="66955"/>
                </a:lnTo>
                <a:lnTo>
                  <a:pt x="39041" y="100788"/>
                </a:lnTo>
                <a:lnTo>
                  <a:pt x="17964" y="139619"/>
                </a:lnTo>
                <a:lnTo>
                  <a:pt x="4644" y="182529"/>
                </a:lnTo>
                <a:lnTo>
                  <a:pt x="0" y="228600"/>
                </a:lnTo>
                <a:lnTo>
                  <a:pt x="0" y="1773072"/>
                </a:lnTo>
                <a:lnTo>
                  <a:pt x="4644" y="1819142"/>
                </a:lnTo>
                <a:lnTo>
                  <a:pt x="17964" y="1862053"/>
                </a:lnTo>
                <a:lnTo>
                  <a:pt x="39041" y="1900884"/>
                </a:lnTo>
                <a:lnTo>
                  <a:pt x="66955" y="1934716"/>
                </a:lnTo>
                <a:lnTo>
                  <a:pt x="100788" y="1962630"/>
                </a:lnTo>
                <a:lnTo>
                  <a:pt x="139619" y="1983707"/>
                </a:lnTo>
                <a:lnTo>
                  <a:pt x="182529" y="1997027"/>
                </a:lnTo>
                <a:lnTo>
                  <a:pt x="228600" y="2001672"/>
                </a:lnTo>
                <a:lnTo>
                  <a:pt x="597065" y="2001672"/>
                </a:lnTo>
                <a:lnTo>
                  <a:pt x="597065" y="0"/>
                </a:lnTo>
                <a:close/>
              </a:path>
            </a:pathLst>
          </a:custGeom>
          <a:solidFill>
            <a:srgbClr val="7D4199"/>
          </a:solidFill>
        </p:spPr>
        <p:txBody>
          <a:bodyPr wrap="square" lIns="0" tIns="0" rIns="0" bIns="0" rtlCol="0"/>
          <a:lstStyle/>
          <a:p>
            <a:endParaRPr sz="1227"/>
          </a:p>
        </p:txBody>
      </p:sp>
      <p:sp>
        <p:nvSpPr>
          <p:cNvPr id="15" name="object 15">
            <a:extLst>
              <a:ext uri="{FF2B5EF4-FFF2-40B4-BE49-F238E27FC236}">
                <a16:creationId xmlns:a16="http://schemas.microsoft.com/office/drawing/2014/main" id="{5A0CD53F-8D8B-2919-6FA2-66642236E888}"/>
              </a:ext>
            </a:extLst>
          </p:cNvPr>
          <p:cNvSpPr txBox="1"/>
          <p:nvPr/>
        </p:nvSpPr>
        <p:spPr>
          <a:xfrm>
            <a:off x="3753651" y="5483541"/>
            <a:ext cx="209929" cy="561109"/>
          </a:xfrm>
          <a:prstGeom prst="rect">
            <a:avLst/>
          </a:prstGeom>
        </p:spPr>
        <p:txBody>
          <a:bodyPr vert="vert270" wrap="square" lIns="0" tIns="6927" rIns="0" bIns="0" rtlCol="0">
            <a:spAutoFit/>
          </a:bodyPr>
          <a:lstStyle/>
          <a:p>
            <a:pPr marL="8659">
              <a:spcBef>
                <a:spcPts val="55"/>
              </a:spcBef>
            </a:pPr>
            <a:r>
              <a:rPr sz="1364" b="1" spc="-119">
                <a:solidFill>
                  <a:srgbClr val="FFFFFF"/>
                </a:solidFill>
                <a:latin typeface="Calibri"/>
                <a:cs typeface="Calibri"/>
              </a:rPr>
              <a:t>FEATURE</a:t>
            </a:r>
            <a:endParaRPr sz="1364">
              <a:latin typeface="Calibri"/>
              <a:cs typeface="Calibri"/>
            </a:endParaRPr>
          </a:p>
        </p:txBody>
      </p:sp>
      <p:pic>
        <p:nvPicPr>
          <p:cNvPr id="16" name="object 16">
            <a:extLst>
              <a:ext uri="{FF2B5EF4-FFF2-40B4-BE49-F238E27FC236}">
                <a16:creationId xmlns:a16="http://schemas.microsoft.com/office/drawing/2014/main" id="{1A99E642-1B6C-09B4-4920-E0900C4C4762}"/>
              </a:ext>
            </a:extLst>
          </p:cNvPr>
          <p:cNvPicPr/>
          <p:nvPr/>
        </p:nvPicPr>
        <p:blipFill>
          <a:blip r:embed="rId5" cstate="print"/>
          <a:stretch>
            <a:fillRect/>
          </a:stretch>
        </p:blipFill>
        <p:spPr>
          <a:xfrm>
            <a:off x="4169877" y="849881"/>
            <a:ext cx="1808015" cy="1100908"/>
          </a:xfrm>
          <a:prstGeom prst="rect">
            <a:avLst/>
          </a:prstGeom>
        </p:spPr>
      </p:pic>
      <p:sp>
        <p:nvSpPr>
          <p:cNvPr id="17" name="object 17">
            <a:extLst>
              <a:ext uri="{FF2B5EF4-FFF2-40B4-BE49-F238E27FC236}">
                <a16:creationId xmlns:a16="http://schemas.microsoft.com/office/drawing/2014/main" id="{6A604098-050C-FAA9-474D-030A9558A58F}"/>
              </a:ext>
            </a:extLst>
          </p:cNvPr>
          <p:cNvSpPr txBox="1"/>
          <p:nvPr/>
        </p:nvSpPr>
        <p:spPr>
          <a:xfrm>
            <a:off x="4989725" y="4261730"/>
            <a:ext cx="1170276" cy="363071"/>
          </a:xfrm>
          <a:prstGeom prst="rect">
            <a:avLst/>
          </a:prstGeom>
        </p:spPr>
        <p:txBody>
          <a:bodyPr vert="horz" wrap="square" lIns="0" tIns="8659" rIns="0" bIns="0" rtlCol="0">
            <a:spAutoFit/>
          </a:bodyPr>
          <a:lstStyle/>
          <a:p>
            <a:pPr marL="8659" marR="3464">
              <a:spcBef>
                <a:spcPts val="68"/>
              </a:spcBef>
            </a:pPr>
            <a:r>
              <a:rPr sz="818" b="1">
                <a:solidFill>
                  <a:srgbClr val="7D4199"/>
                </a:solidFill>
                <a:latin typeface="Calibri"/>
                <a:cs typeface="Calibri"/>
              </a:rPr>
              <a:t>576</a:t>
            </a:r>
            <a:r>
              <a:rPr sz="818" b="1" spc="-10">
                <a:solidFill>
                  <a:srgbClr val="7D4199"/>
                </a:solidFill>
                <a:latin typeface="Calibri"/>
                <a:cs typeface="Calibri"/>
              </a:rPr>
              <a:t> </a:t>
            </a:r>
            <a:r>
              <a:rPr sz="818" b="1" spc="-34">
                <a:solidFill>
                  <a:srgbClr val="7D4199"/>
                </a:solidFill>
                <a:latin typeface="Calibri"/>
                <a:cs typeface="Calibri"/>
              </a:rPr>
              <a:t>SC</a:t>
            </a:r>
            <a:r>
              <a:rPr sz="818" b="1" spc="7">
                <a:solidFill>
                  <a:srgbClr val="7D4199"/>
                </a:solidFill>
                <a:latin typeface="Calibri"/>
                <a:cs typeface="Calibri"/>
              </a:rPr>
              <a:t> </a:t>
            </a:r>
            <a:r>
              <a:rPr sz="818" b="1" spc="-61">
                <a:solidFill>
                  <a:srgbClr val="7D4199"/>
                </a:solidFill>
                <a:latin typeface="Calibri"/>
                <a:cs typeface="Calibri"/>
              </a:rPr>
              <a:t>Fiber</a:t>
            </a:r>
            <a:r>
              <a:rPr sz="818" b="1" spc="14">
                <a:solidFill>
                  <a:srgbClr val="7D4199"/>
                </a:solidFill>
                <a:latin typeface="Calibri"/>
                <a:cs typeface="Calibri"/>
              </a:rPr>
              <a:t> </a:t>
            </a:r>
            <a:r>
              <a:rPr sz="818" b="1" spc="-72">
                <a:solidFill>
                  <a:srgbClr val="7D4199"/>
                </a:solidFill>
                <a:latin typeface="Calibri"/>
                <a:cs typeface="Calibri"/>
              </a:rPr>
              <a:t>BladeHD</a:t>
            </a:r>
            <a:r>
              <a:rPr sz="818" b="1" spc="14">
                <a:solidFill>
                  <a:srgbClr val="7D4199"/>
                </a:solidFill>
                <a:latin typeface="Calibri"/>
                <a:cs typeface="Calibri"/>
              </a:rPr>
              <a:t> </a:t>
            </a:r>
            <a:r>
              <a:rPr sz="818" b="1" spc="-75">
                <a:solidFill>
                  <a:srgbClr val="7D4199"/>
                </a:solidFill>
                <a:latin typeface="Calibri"/>
                <a:cs typeface="Calibri"/>
              </a:rPr>
              <a:t>Outdoor</a:t>
            </a:r>
            <a:r>
              <a:rPr sz="818" b="1" spc="-48">
                <a:solidFill>
                  <a:srgbClr val="7D4199"/>
                </a:solidFill>
                <a:latin typeface="Calibri"/>
                <a:cs typeface="Calibri"/>
              </a:rPr>
              <a:t> Splitter</a:t>
            </a:r>
            <a:r>
              <a:rPr sz="818" b="1" spc="44">
                <a:solidFill>
                  <a:srgbClr val="7D4199"/>
                </a:solidFill>
                <a:latin typeface="Calibri"/>
                <a:cs typeface="Calibri"/>
              </a:rPr>
              <a:t> </a:t>
            </a:r>
            <a:r>
              <a:rPr sz="818" b="1" spc="-68">
                <a:solidFill>
                  <a:srgbClr val="7D4199"/>
                </a:solidFill>
                <a:latin typeface="Calibri"/>
                <a:cs typeface="Calibri"/>
              </a:rPr>
              <a:t>Cabinet</a:t>
            </a:r>
            <a:r>
              <a:rPr sz="818" b="1" spc="44">
                <a:solidFill>
                  <a:srgbClr val="7D4199"/>
                </a:solidFill>
                <a:latin typeface="Calibri"/>
                <a:cs typeface="Calibri"/>
              </a:rPr>
              <a:t> </a:t>
            </a:r>
            <a:r>
              <a:rPr sz="818" b="1" spc="-7">
                <a:solidFill>
                  <a:srgbClr val="7D4199"/>
                </a:solidFill>
                <a:latin typeface="Calibri"/>
                <a:cs typeface="Calibri"/>
              </a:rPr>
              <a:t>(FDH)</a:t>
            </a:r>
            <a:endParaRPr sz="818">
              <a:latin typeface="Calibri"/>
              <a:cs typeface="Calibri"/>
            </a:endParaRPr>
          </a:p>
          <a:p>
            <a:pPr marL="8659">
              <a:lnSpc>
                <a:spcPts val="791"/>
              </a:lnSpc>
            </a:pPr>
            <a:r>
              <a:rPr sz="682">
                <a:solidFill>
                  <a:srgbClr val="231F20"/>
                </a:solidFill>
                <a:latin typeface="Century Gothic"/>
              </a:rPr>
              <a:t>OCB-BHDFDH-SAxxx-11U</a:t>
            </a:r>
          </a:p>
        </p:txBody>
      </p:sp>
      <p:sp>
        <p:nvSpPr>
          <p:cNvPr id="18" name="object 18">
            <a:extLst>
              <a:ext uri="{FF2B5EF4-FFF2-40B4-BE49-F238E27FC236}">
                <a16:creationId xmlns:a16="http://schemas.microsoft.com/office/drawing/2014/main" id="{09C9426F-AAA3-E3C6-5A0E-BAF8E8A2FFCD}"/>
              </a:ext>
            </a:extLst>
          </p:cNvPr>
          <p:cNvSpPr txBox="1"/>
          <p:nvPr/>
        </p:nvSpPr>
        <p:spPr>
          <a:xfrm>
            <a:off x="7480298" y="4527348"/>
            <a:ext cx="1170276" cy="363071"/>
          </a:xfrm>
          <a:prstGeom prst="rect">
            <a:avLst/>
          </a:prstGeom>
        </p:spPr>
        <p:txBody>
          <a:bodyPr vert="horz" wrap="square" lIns="0" tIns="8659" rIns="0" bIns="0" rtlCol="0">
            <a:spAutoFit/>
          </a:bodyPr>
          <a:lstStyle/>
          <a:p>
            <a:pPr marL="8659" marR="3464">
              <a:spcBef>
                <a:spcPts val="68"/>
              </a:spcBef>
            </a:pPr>
            <a:r>
              <a:rPr sz="818" b="1">
                <a:solidFill>
                  <a:srgbClr val="7D4199"/>
                </a:solidFill>
                <a:latin typeface="Calibri"/>
                <a:cs typeface="Calibri"/>
              </a:rPr>
              <a:t>144</a:t>
            </a:r>
            <a:r>
              <a:rPr sz="818" b="1" spc="-10">
                <a:solidFill>
                  <a:srgbClr val="7D4199"/>
                </a:solidFill>
                <a:latin typeface="Calibri"/>
                <a:cs typeface="Calibri"/>
              </a:rPr>
              <a:t> </a:t>
            </a:r>
            <a:r>
              <a:rPr sz="818" b="1" spc="-34">
                <a:solidFill>
                  <a:srgbClr val="7D4199"/>
                </a:solidFill>
                <a:latin typeface="Calibri"/>
                <a:cs typeface="Calibri"/>
              </a:rPr>
              <a:t>SC</a:t>
            </a:r>
            <a:r>
              <a:rPr sz="818" b="1" spc="7">
                <a:solidFill>
                  <a:srgbClr val="7D4199"/>
                </a:solidFill>
                <a:latin typeface="Calibri"/>
                <a:cs typeface="Calibri"/>
              </a:rPr>
              <a:t> </a:t>
            </a:r>
            <a:r>
              <a:rPr sz="818" b="1" spc="-61">
                <a:solidFill>
                  <a:srgbClr val="7D4199"/>
                </a:solidFill>
                <a:latin typeface="Calibri"/>
                <a:cs typeface="Calibri"/>
              </a:rPr>
              <a:t>Fiber</a:t>
            </a:r>
            <a:r>
              <a:rPr sz="818" b="1" spc="14">
                <a:solidFill>
                  <a:srgbClr val="7D4199"/>
                </a:solidFill>
                <a:latin typeface="Calibri"/>
                <a:cs typeface="Calibri"/>
              </a:rPr>
              <a:t> </a:t>
            </a:r>
            <a:r>
              <a:rPr sz="818" b="1" spc="-72">
                <a:solidFill>
                  <a:srgbClr val="7D4199"/>
                </a:solidFill>
                <a:latin typeface="Calibri"/>
                <a:cs typeface="Calibri"/>
              </a:rPr>
              <a:t>BladeHD</a:t>
            </a:r>
            <a:r>
              <a:rPr sz="818" b="1" spc="14">
                <a:solidFill>
                  <a:srgbClr val="7D4199"/>
                </a:solidFill>
                <a:latin typeface="Calibri"/>
                <a:cs typeface="Calibri"/>
              </a:rPr>
              <a:t> </a:t>
            </a:r>
            <a:r>
              <a:rPr sz="818" b="1" spc="-75">
                <a:solidFill>
                  <a:srgbClr val="7D4199"/>
                </a:solidFill>
                <a:latin typeface="Calibri"/>
                <a:cs typeface="Calibri"/>
              </a:rPr>
              <a:t>Outdoor</a:t>
            </a:r>
            <a:r>
              <a:rPr sz="818" b="1" spc="-48">
                <a:solidFill>
                  <a:srgbClr val="7D4199"/>
                </a:solidFill>
                <a:latin typeface="Calibri"/>
                <a:cs typeface="Calibri"/>
              </a:rPr>
              <a:t> Splitter</a:t>
            </a:r>
            <a:r>
              <a:rPr sz="818" b="1" spc="44">
                <a:solidFill>
                  <a:srgbClr val="7D4199"/>
                </a:solidFill>
                <a:latin typeface="Calibri"/>
                <a:cs typeface="Calibri"/>
              </a:rPr>
              <a:t> </a:t>
            </a:r>
            <a:r>
              <a:rPr sz="818" b="1" spc="-68">
                <a:solidFill>
                  <a:srgbClr val="7D4199"/>
                </a:solidFill>
                <a:latin typeface="Calibri"/>
                <a:cs typeface="Calibri"/>
              </a:rPr>
              <a:t>Cabinet</a:t>
            </a:r>
            <a:r>
              <a:rPr sz="818" b="1" spc="44">
                <a:solidFill>
                  <a:srgbClr val="7D4199"/>
                </a:solidFill>
                <a:latin typeface="Calibri"/>
                <a:cs typeface="Calibri"/>
              </a:rPr>
              <a:t> </a:t>
            </a:r>
            <a:r>
              <a:rPr sz="818" b="1" spc="-7">
                <a:solidFill>
                  <a:srgbClr val="7D4199"/>
                </a:solidFill>
                <a:latin typeface="Calibri"/>
                <a:cs typeface="Calibri"/>
              </a:rPr>
              <a:t>(FDH)</a:t>
            </a:r>
            <a:endParaRPr sz="818">
              <a:latin typeface="Calibri"/>
              <a:cs typeface="Calibri"/>
            </a:endParaRPr>
          </a:p>
          <a:p>
            <a:pPr marL="8659">
              <a:lnSpc>
                <a:spcPts val="791"/>
              </a:lnSpc>
            </a:pPr>
            <a:r>
              <a:rPr sz="682">
                <a:solidFill>
                  <a:srgbClr val="231F20"/>
                </a:solidFill>
                <a:latin typeface="Century Gothic"/>
              </a:rPr>
              <a:t>OCB-BHDFDH-SAxxx-08U</a:t>
            </a:r>
          </a:p>
        </p:txBody>
      </p:sp>
      <p:pic>
        <p:nvPicPr>
          <p:cNvPr id="19" name="object 19">
            <a:extLst>
              <a:ext uri="{FF2B5EF4-FFF2-40B4-BE49-F238E27FC236}">
                <a16:creationId xmlns:a16="http://schemas.microsoft.com/office/drawing/2014/main" id="{64577409-36BD-C173-ACA3-4F505B0DA681}"/>
              </a:ext>
            </a:extLst>
          </p:cNvPr>
          <p:cNvPicPr/>
          <p:nvPr/>
        </p:nvPicPr>
        <p:blipFill>
          <a:blip r:embed="rId6" cstate="print"/>
          <a:stretch>
            <a:fillRect/>
          </a:stretch>
        </p:blipFill>
        <p:spPr>
          <a:xfrm>
            <a:off x="4215331" y="5091095"/>
            <a:ext cx="1039868" cy="1004714"/>
          </a:xfrm>
          <a:prstGeom prst="rect">
            <a:avLst/>
          </a:prstGeom>
        </p:spPr>
      </p:pic>
      <p:sp>
        <p:nvSpPr>
          <p:cNvPr id="20" name="object 20">
            <a:extLst>
              <a:ext uri="{FF2B5EF4-FFF2-40B4-BE49-F238E27FC236}">
                <a16:creationId xmlns:a16="http://schemas.microsoft.com/office/drawing/2014/main" id="{9F171DAB-247C-5560-2594-11C239C0942C}"/>
              </a:ext>
            </a:extLst>
          </p:cNvPr>
          <p:cNvSpPr txBox="1"/>
          <p:nvPr/>
        </p:nvSpPr>
        <p:spPr>
          <a:xfrm>
            <a:off x="4206674" y="6036702"/>
            <a:ext cx="1497112" cy="331717"/>
          </a:xfrm>
          <a:prstGeom prst="rect">
            <a:avLst/>
          </a:prstGeom>
        </p:spPr>
        <p:txBody>
          <a:bodyPr vert="horz" wrap="square" lIns="0" tIns="8659" rIns="0" bIns="0" rtlCol="0">
            <a:spAutoFit/>
          </a:bodyPr>
          <a:lstStyle/>
          <a:p>
            <a:pPr marL="8659">
              <a:lnSpc>
                <a:spcPts val="934"/>
              </a:lnSpc>
              <a:spcBef>
                <a:spcPts val="68"/>
              </a:spcBef>
            </a:pPr>
            <a:r>
              <a:rPr sz="818" b="1">
                <a:solidFill>
                  <a:srgbClr val="7D4199"/>
                </a:solidFill>
                <a:latin typeface="Calibri"/>
                <a:cs typeface="Calibri"/>
              </a:rPr>
              <a:t>BladeHD Ruggedized Fiber Splitter</a:t>
            </a:r>
            <a:endParaRPr sz="818">
              <a:latin typeface="Calibri"/>
              <a:cs typeface="Calibri"/>
            </a:endParaRPr>
          </a:p>
          <a:p>
            <a:pPr marL="8659">
              <a:lnSpc>
                <a:spcPts val="770"/>
              </a:lnSpc>
            </a:pPr>
            <a:r>
              <a:rPr sz="682">
                <a:solidFill>
                  <a:srgbClr val="7D4199"/>
                </a:solidFill>
                <a:latin typeface="Century Gothic"/>
                <a:cs typeface="Century Gothic"/>
              </a:rPr>
              <a:t>(SC APC)</a:t>
            </a:r>
            <a:endParaRPr sz="682">
              <a:latin typeface="Century Gothic"/>
              <a:cs typeface="Century Gothic"/>
            </a:endParaRPr>
          </a:p>
          <a:p>
            <a:pPr marL="8659"/>
            <a:r>
              <a:rPr sz="682">
                <a:solidFill>
                  <a:srgbClr val="231F20"/>
                </a:solidFill>
                <a:latin typeface="Century Gothic"/>
              </a:rPr>
              <a:t>FS-RR-132-GH-SASA-M</a:t>
            </a:r>
          </a:p>
        </p:txBody>
      </p:sp>
      <p:sp>
        <p:nvSpPr>
          <p:cNvPr id="21" name="object 21">
            <a:extLst>
              <a:ext uri="{FF2B5EF4-FFF2-40B4-BE49-F238E27FC236}">
                <a16:creationId xmlns:a16="http://schemas.microsoft.com/office/drawing/2014/main" id="{9E1E7E08-CEAE-9D2D-B8BF-58D05480C343}"/>
              </a:ext>
            </a:extLst>
          </p:cNvPr>
          <p:cNvSpPr txBox="1"/>
          <p:nvPr/>
        </p:nvSpPr>
        <p:spPr>
          <a:xfrm>
            <a:off x="3684079" y="4527348"/>
            <a:ext cx="1170276" cy="363071"/>
          </a:xfrm>
          <a:prstGeom prst="rect">
            <a:avLst/>
          </a:prstGeom>
        </p:spPr>
        <p:txBody>
          <a:bodyPr vert="horz" wrap="square" lIns="0" tIns="8659" rIns="0" bIns="0" rtlCol="0">
            <a:spAutoFit/>
          </a:bodyPr>
          <a:lstStyle/>
          <a:p>
            <a:pPr marL="8659" marR="3464">
              <a:spcBef>
                <a:spcPts val="68"/>
              </a:spcBef>
            </a:pPr>
            <a:r>
              <a:rPr sz="818" b="1">
                <a:solidFill>
                  <a:srgbClr val="7D4199"/>
                </a:solidFill>
                <a:latin typeface="Calibri"/>
                <a:cs typeface="Calibri"/>
              </a:rPr>
              <a:t>288</a:t>
            </a:r>
            <a:r>
              <a:rPr sz="818" b="1" spc="-10">
                <a:solidFill>
                  <a:srgbClr val="7D4199"/>
                </a:solidFill>
                <a:latin typeface="Calibri"/>
                <a:cs typeface="Calibri"/>
              </a:rPr>
              <a:t> </a:t>
            </a:r>
            <a:r>
              <a:rPr sz="818" b="1" spc="-34">
                <a:solidFill>
                  <a:srgbClr val="7D4199"/>
                </a:solidFill>
                <a:latin typeface="Calibri"/>
                <a:cs typeface="Calibri"/>
              </a:rPr>
              <a:t>SC</a:t>
            </a:r>
            <a:r>
              <a:rPr sz="818" b="1" spc="7">
                <a:solidFill>
                  <a:srgbClr val="7D4199"/>
                </a:solidFill>
                <a:latin typeface="Calibri"/>
                <a:cs typeface="Calibri"/>
              </a:rPr>
              <a:t> </a:t>
            </a:r>
            <a:r>
              <a:rPr sz="818" b="1" spc="-61">
                <a:solidFill>
                  <a:srgbClr val="7D4199"/>
                </a:solidFill>
                <a:latin typeface="Calibri"/>
                <a:cs typeface="Calibri"/>
              </a:rPr>
              <a:t>Fiber</a:t>
            </a:r>
            <a:r>
              <a:rPr sz="818" b="1" spc="14">
                <a:solidFill>
                  <a:srgbClr val="7D4199"/>
                </a:solidFill>
                <a:latin typeface="Calibri"/>
                <a:cs typeface="Calibri"/>
              </a:rPr>
              <a:t> </a:t>
            </a:r>
            <a:r>
              <a:rPr sz="818" b="1" spc="-72">
                <a:solidFill>
                  <a:srgbClr val="7D4199"/>
                </a:solidFill>
                <a:latin typeface="Calibri"/>
                <a:cs typeface="Calibri"/>
              </a:rPr>
              <a:t>BladeHD</a:t>
            </a:r>
            <a:r>
              <a:rPr sz="818" b="1" spc="14">
                <a:solidFill>
                  <a:srgbClr val="7D4199"/>
                </a:solidFill>
                <a:latin typeface="Calibri"/>
                <a:cs typeface="Calibri"/>
              </a:rPr>
              <a:t> </a:t>
            </a:r>
            <a:r>
              <a:rPr sz="818" b="1" spc="-75">
                <a:solidFill>
                  <a:srgbClr val="7D4199"/>
                </a:solidFill>
                <a:latin typeface="Calibri"/>
                <a:cs typeface="Calibri"/>
              </a:rPr>
              <a:t>Outdoor</a:t>
            </a:r>
            <a:r>
              <a:rPr sz="818" b="1" spc="-48">
                <a:solidFill>
                  <a:srgbClr val="7D4199"/>
                </a:solidFill>
                <a:latin typeface="Calibri"/>
                <a:cs typeface="Calibri"/>
              </a:rPr>
              <a:t> Splitter</a:t>
            </a:r>
            <a:r>
              <a:rPr sz="818" b="1" spc="44">
                <a:solidFill>
                  <a:srgbClr val="7D4199"/>
                </a:solidFill>
                <a:latin typeface="Calibri"/>
                <a:cs typeface="Calibri"/>
              </a:rPr>
              <a:t> </a:t>
            </a:r>
            <a:r>
              <a:rPr sz="818" b="1" spc="-68">
                <a:solidFill>
                  <a:srgbClr val="7D4199"/>
                </a:solidFill>
                <a:latin typeface="Calibri"/>
                <a:cs typeface="Calibri"/>
              </a:rPr>
              <a:t>Cabinet</a:t>
            </a:r>
            <a:r>
              <a:rPr sz="818" b="1" spc="44">
                <a:solidFill>
                  <a:srgbClr val="7D4199"/>
                </a:solidFill>
                <a:latin typeface="Calibri"/>
                <a:cs typeface="Calibri"/>
              </a:rPr>
              <a:t> </a:t>
            </a:r>
            <a:r>
              <a:rPr sz="818" b="1" spc="-7">
                <a:solidFill>
                  <a:srgbClr val="7D4199"/>
                </a:solidFill>
                <a:latin typeface="Calibri"/>
                <a:cs typeface="Calibri"/>
              </a:rPr>
              <a:t>(FDH)</a:t>
            </a:r>
            <a:endParaRPr sz="818">
              <a:latin typeface="Calibri"/>
              <a:cs typeface="Calibri"/>
            </a:endParaRPr>
          </a:p>
          <a:p>
            <a:pPr marL="8659">
              <a:lnSpc>
                <a:spcPts val="791"/>
              </a:lnSpc>
            </a:pPr>
            <a:r>
              <a:rPr sz="682">
                <a:solidFill>
                  <a:srgbClr val="231F20"/>
                </a:solidFill>
                <a:latin typeface="Century Gothic"/>
                <a:cs typeface="Century Gothic"/>
              </a:rPr>
              <a:t>OCB-BHDFDH-SAxxx-04U</a:t>
            </a:r>
            <a:endParaRPr sz="682">
              <a:latin typeface="Century Gothic"/>
              <a:cs typeface="Century Gothic"/>
            </a:endParaRPr>
          </a:p>
        </p:txBody>
      </p:sp>
      <p:sp>
        <p:nvSpPr>
          <p:cNvPr id="22" name="object 22">
            <a:extLst>
              <a:ext uri="{FF2B5EF4-FFF2-40B4-BE49-F238E27FC236}">
                <a16:creationId xmlns:a16="http://schemas.microsoft.com/office/drawing/2014/main" id="{9D74ED2E-F172-37F6-8E12-BFD83AAC6F23}"/>
              </a:ext>
            </a:extLst>
          </p:cNvPr>
          <p:cNvSpPr txBox="1"/>
          <p:nvPr/>
        </p:nvSpPr>
        <p:spPr>
          <a:xfrm>
            <a:off x="5703786" y="6019657"/>
            <a:ext cx="2656175" cy="218673"/>
          </a:xfrm>
          <a:prstGeom prst="rect">
            <a:avLst/>
          </a:prstGeom>
        </p:spPr>
        <p:txBody>
          <a:bodyPr vert="horz" wrap="square" lIns="0" tIns="8659" rIns="0" bIns="0" rtlCol="0">
            <a:spAutoFit/>
          </a:bodyPr>
          <a:lstStyle/>
          <a:p>
            <a:pPr algn="ctr">
              <a:spcBef>
                <a:spcPts val="68"/>
              </a:spcBef>
            </a:pPr>
            <a:r>
              <a:rPr sz="682">
                <a:solidFill>
                  <a:srgbClr val="231F20"/>
                </a:solidFill>
                <a:latin typeface="Century Gothic"/>
              </a:rPr>
              <a:t>CONFIGURATION TYPES:</a:t>
            </a:r>
          </a:p>
          <a:p>
            <a:pPr algn="ctr">
              <a:lnSpc>
                <a:spcPct val="100000"/>
              </a:lnSpc>
            </a:pPr>
            <a:r>
              <a:rPr sz="682">
                <a:solidFill>
                  <a:srgbClr val="231F20"/>
                </a:solidFill>
                <a:latin typeface="Century Gothic"/>
              </a:rPr>
              <a:t>1x2, 1x4, 1x8,1x16,1x32,2x2, 2x4, 2x8,2x16,Multiple 1xN available</a:t>
            </a:r>
          </a:p>
        </p:txBody>
      </p:sp>
      <p:sp>
        <p:nvSpPr>
          <p:cNvPr id="23" name="object 23">
            <a:extLst>
              <a:ext uri="{FF2B5EF4-FFF2-40B4-BE49-F238E27FC236}">
                <a16:creationId xmlns:a16="http://schemas.microsoft.com/office/drawing/2014/main" id="{8E0A8F51-CA22-B9A0-DEBC-EF13E4788CFB}"/>
              </a:ext>
            </a:extLst>
          </p:cNvPr>
          <p:cNvSpPr/>
          <p:nvPr/>
        </p:nvSpPr>
        <p:spPr>
          <a:xfrm>
            <a:off x="6214110" y="880940"/>
            <a:ext cx="1925349" cy="995795"/>
          </a:xfrm>
          <a:custGeom>
            <a:avLst/>
            <a:gdLst/>
            <a:ahLst/>
            <a:cxnLst/>
            <a:rect l="l" t="t" r="r" b="b"/>
            <a:pathLst>
              <a:path w="2823845" h="1460500">
                <a:moveTo>
                  <a:pt x="542188" y="495960"/>
                </a:moveTo>
                <a:lnTo>
                  <a:pt x="542163" y="207860"/>
                </a:lnTo>
                <a:lnTo>
                  <a:pt x="540626" y="158381"/>
                </a:lnTo>
                <a:lnTo>
                  <a:pt x="528866" y="103543"/>
                </a:lnTo>
                <a:lnTo>
                  <a:pt x="505612" y="68148"/>
                </a:lnTo>
                <a:lnTo>
                  <a:pt x="466077" y="39065"/>
                </a:lnTo>
                <a:lnTo>
                  <a:pt x="398043" y="23101"/>
                </a:lnTo>
                <a:lnTo>
                  <a:pt x="353364" y="21107"/>
                </a:lnTo>
                <a:lnTo>
                  <a:pt x="340169" y="21107"/>
                </a:lnTo>
                <a:lnTo>
                  <a:pt x="340169" y="252285"/>
                </a:lnTo>
                <a:lnTo>
                  <a:pt x="340169" y="448754"/>
                </a:lnTo>
                <a:lnTo>
                  <a:pt x="340169" y="788924"/>
                </a:lnTo>
                <a:lnTo>
                  <a:pt x="340169" y="986078"/>
                </a:lnTo>
                <a:lnTo>
                  <a:pt x="338035" y="1005509"/>
                </a:lnTo>
                <a:lnTo>
                  <a:pt x="331647" y="1019390"/>
                </a:lnTo>
                <a:lnTo>
                  <a:pt x="321017" y="1027722"/>
                </a:lnTo>
                <a:lnTo>
                  <a:pt x="306146" y="1030503"/>
                </a:lnTo>
                <a:lnTo>
                  <a:pt x="288798" y="1030503"/>
                </a:lnTo>
                <a:lnTo>
                  <a:pt x="288798" y="741718"/>
                </a:lnTo>
                <a:lnTo>
                  <a:pt x="300596" y="741718"/>
                </a:lnTo>
                <a:lnTo>
                  <a:pt x="317906" y="744664"/>
                </a:lnTo>
                <a:lnTo>
                  <a:pt x="330263" y="753516"/>
                </a:lnTo>
                <a:lnTo>
                  <a:pt x="337693" y="768273"/>
                </a:lnTo>
                <a:lnTo>
                  <a:pt x="340169" y="788924"/>
                </a:lnTo>
                <a:lnTo>
                  <a:pt x="340169" y="448754"/>
                </a:lnTo>
                <a:lnTo>
                  <a:pt x="337693" y="469404"/>
                </a:lnTo>
                <a:lnTo>
                  <a:pt x="330263" y="484162"/>
                </a:lnTo>
                <a:lnTo>
                  <a:pt x="317906" y="493001"/>
                </a:lnTo>
                <a:lnTo>
                  <a:pt x="300596" y="495960"/>
                </a:lnTo>
                <a:lnTo>
                  <a:pt x="288798" y="495960"/>
                </a:lnTo>
                <a:lnTo>
                  <a:pt x="288798" y="207860"/>
                </a:lnTo>
                <a:lnTo>
                  <a:pt x="306146" y="207860"/>
                </a:lnTo>
                <a:lnTo>
                  <a:pt x="321017" y="210629"/>
                </a:lnTo>
                <a:lnTo>
                  <a:pt x="331647" y="218960"/>
                </a:lnTo>
                <a:lnTo>
                  <a:pt x="338035" y="232841"/>
                </a:lnTo>
                <a:lnTo>
                  <a:pt x="340169" y="252285"/>
                </a:lnTo>
                <a:lnTo>
                  <a:pt x="340169" y="21107"/>
                </a:lnTo>
                <a:lnTo>
                  <a:pt x="15278" y="21107"/>
                </a:lnTo>
                <a:lnTo>
                  <a:pt x="15278" y="24574"/>
                </a:lnTo>
                <a:lnTo>
                  <a:pt x="43815" y="39636"/>
                </a:lnTo>
                <a:lnTo>
                  <a:pt x="64211" y="64668"/>
                </a:lnTo>
                <a:lnTo>
                  <a:pt x="76441" y="99682"/>
                </a:lnTo>
                <a:lnTo>
                  <a:pt x="80530" y="144678"/>
                </a:lnTo>
                <a:lnTo>
                  <a:pt x="80530" y="1081189"/>
                </a:lnTo>
                <a:lnTo>
                  <a:pt x="75488" y="1126617"/>
                </a:lnTo>
                <a:lnTo>
                  <a:pt x="60388" y="1163624"/>
                </a:lnTo>
                <a:lnTo>
                  <a:pt x="35229" y="1192212"/>
                </a:lnTo>
                <a:lnTo>
                  <a:pt x="0" y="1212392"/>
                </a:lnTo>
                <a:lnTo>
                  <a:pt x="0" y="1215859"/>
                </a:lnTo>
                <a:lnTo>
                  <a:pt x="342950" y="1215859"/>
                </a:lnTo>
                <a:lnTo>
                  <a:pt x="392709" y="1213954"/>
                </a:lnTo>
                <a:lnTo>
                  <a:pt x="433717" y="1208227"/>
                </a:lnTo>
                <a:lnTo>
                  <a:pt x="489432" y="1185316"/>
                </a:lnTo>
                <a:lnTo>
                  <a:pt x="518236" y="1153388"/>
                </a:lnTo>
                <a:lnTo>
                  <a:pt x="535241" y="1114513"/>
                </a:lnTo>
                <a:lnTo>
                  <a:pt x="541743" y="1056322"/>
                </a:lnTo>
                <a:lnTo>
                  <a:pt x="542188" y="741718"/>
                </a:lnTo>
                <a:lnTo>
                  <a:pt x="542188" y="719493"/>
                </a:lnTo>
                <a:lnTo>
                  <a:pt x="538454" y="681355"/>
                </a:lnTo>
                <a:lnTo>
                  <a:pt x="527253" y="652335"/>
                </a:lnTo>
                <a:lnTo>
                  <a:pt x="508596" y="632409"/>
                </a:lnTo>
                <a:lnTo>
                  <a:pt x="482485" y="621614"/>
                </a:lnTo>
                <a:lnTo>
                  <a:pt x="482485" y="619531"/>
                </a:lnTo>
                <a:lnTo>
                  <a:pt x="508596" y="605726"/>
                </a:lnTo>
                <a:lnTo>
                  <a:pt x="527253" y="584466"/>
                </a:lnTo>
                <a:lnTo>
                  <a:pt x="538454" y="555739"/>
                </a:lnTo>
                <a:lnTo>
                  <a:pt x="542188" y="519557"/>
                </a:lnTo>
                <a:lnTo>
                  <a:pt x="542188" y="495960"/>
                </a:lnTo>
                <a:close/>
              </a:path>
              <a:path w="2823845" h="1460500">
                <a:moveTo>
                  <a:pt x="1401724" y="1092111"/>
                </a:moveTo>
                <a:lnTo>
                  <a:pt x="1350467" y="1092111"/>
                </a:lnTo>
                <a:lnTo>
                  <a:pt x="1350467" y="1157389"/>
                </a:lnTo>
                <a:lnTo>
                  <a:pt x="1350276" y="1162405"/>
                </a:lnTo>
                <a:lnTo>
                  <a:pt x="1349108" y="1165745"/>
                </a:lnTo>
                <a:lnTo>
                  <a:pt x="1347152" y="1168196"/>
                </a:lnTo>
                <a:lnTo>
                  <a:pt x="1344803" y="1169543"/>
                </a:lnTo>
                <a:lnTo>
                  <a:pt x="1341615" y="1170279"/>
                </a:lnTo>
                <a:lnTo>
                  <a:pt x="1338173" y="1171384"/>
                </a:lnTo>
                <a:lnTo>
                  <a:pt x="1291221" y="1171384"/>
                </a:lnTo>
                <a:lnTo>
                  <a:pt x="1286548" y="1171879"/>
                </a:lnTo>
                <a:lnTo>
                  <a:pt x="1282623" y="1172870"/>
                </a:lnTo>
                <a:lnTo>
                  <a:pt x="1282623" y="1092111"/>
                </a:lnTo>
                <a:lnTo>
                  <a:pt x="1231366" y="1092111"/>
                </a:lnTo>
                <a:lnTo>
                  <a:pt x="1231366" y="1460487"/>
                </a:lnTo>
                <a:lnTo>
                  <a:pt x="1282623" y="1460487"/>
                </a:lnTo>
                <a:lnTo>
                  <a:pt x="1282623" y="1235925"/>
                </a:lnTo>
                <a:lnTo>
                  <a:pt x="1283550" y="1230630"/>
                </a:lnTo>
                <a:lnTo>
                  <a:pt x="1338427" y="1222603"/>
                </a:lnTo>
                <a:lnTo>
                  <a:pt x="1343329" y="1222349"/>
                </a:lnTo>
                <a:lnTo>
                  <a:pt x="1350467" y="1221168"/>
                </a:lnTo>
                <a:lnTo>
                  <a:pt x="1350467" y="1460487"/>
                </a:lnTo>
                <a:lnTo>
                  <a:pt x="1401724" y="1460487"/>
                </a:lnTo>
                <a:lnTo>
                  <a:pt x="1401724" y="1092111"/>
                </a:lnTo>
                <a:close/>
              </a:path>
              <a:path w="2823845" h="1460500">
                <a:moveTo>
                  <a:pt x="1592376" y="1402359"/>
                </a:moveTo>
                <a:lnTo>
                  <a:pt x="1592326" y="1155534"/>
                </a:lnTo>
                <a:lnTo>
                  <a:pt x="1592008" y="1152207"/>
                </a:lnTo>
                <a:lnTo>
                  <a:pt x="1591068" y="1143368"/>
                </a:lnTo>
                <a:lnTo>
                  <a:pt x="1590827" y="1141095"/>
                </a:lnTo>
                <a:lnTo>
                  <a:pt x="1569135" y="1105877"/>
                </a:lnTo>
                <a:lnTo>
                  <a:pt x="1541119" y="1093508"/>
                </a:lnTo>
                <a:lnTo>
                  <a:pt x="1541119" y="1156652"/>
                </a:lnTo>
                <a:lnTo>
                  <a:pt x="1541119" y="1397914"/>
                </a:lnTo>
                <a:lnTo>
                  <a:pt x="1532267" y="1408112"/>
                </a:lnTo>
                <a:lnTo>
                  <a:pt x="1530299" y="1408861"/>
                </a:lnTo>
                <a:lnTo>
                  <a:pt x="1528813" y="1409230"/>
                </a:lnTo>
                <a:lnTo>
                  <a:pt x="1473263" y="1409230"/>
                </a:lnTo>
                <a:lnTo>
                  <a:pt x="1473263" y="1143368"/>
                </a:lnTo>
                <a:lnTo>
                  <a:pt x="1529803" y="1143368"/>
                </a:lnTo>
                <a:lnTo>
                  <a:pt x="1531759" y="1143546"/>
                </a:lnTo>
                <a:lnTo>
                  <a:pt x="1534223" y="1144295"/>
                </a:lnTo>
                <a:lnTo>
                  <a:pt x="1535087" y="1144727"/>
                </a:lnTo>
                <a:lnTo>
                  <a:pt x="1535582" y="1145222"/>
                </a:lnTo>
                <a:lnTo>
                  <a:pt x="1537550" y="1146441"/>
                </a:lnTo>
                <a:lnTo>
                  <a:pt x="1539024" y="1148778"/>
                </a:lnTo>
                <a:lnTo>
                  <a:pt x="1540002" y="1152207"/>
                </a:lnTo>
                <a:lnTo>
                  <a:pt x="1540497" y="1153198"/>
                </a:lnTo>
                <a:lnTo>
                  <a:pt x="1540738" y="1154061"/>
                </a:lnTo>
                <a:lnTo>
                  <a:pt x="1540865" y="1156157"/>
                </a:lnTo>
                <a:lnTo>
                  <a:pt x="1541119" y="1156652"/>
                </a:lnTo>
                <a:lnTo>
                  <a:pt x="1541119" y="1093508"/>
                </a:lnTo>
                <a:lnTo>
                  <a:pt x="1537423" y="1092758"/>
                </a:lnTo>
                <a:lnTo>
                  <a:pt x="1527098" y="1092111"/>
                </a:lnTo>
                <a:lnTo>
                  <a:pt x="1422006" y="1092111"/>
                </a:lnTo>
                <a:lnTo>
                  <a:pt x="1422006" y="1460487"/>
                </a:lnTo>
                <a:lnTo>
                  <a:pt x="1528330" y="1460487"/>
                </a:lnTo>
                <a:lnTo>
                  <a:pt x="1531835" y="1460233"/>
                </a:lnTo>
                <a:lnTo>
                  <a:pt x="1543380" y="1459255"/>
                </a:lnTo>
                <a:lnTo>
                  <a:pt x="1550339" y="1456918"/>
                </a:lnTo>
                <a:lnTo>
                  <a:pt x="1558442" y="1452727"/>
                </a:lnTo>
                <a:lnTo>
                  <a:pt x="1562366" y="1450771"/>
                </a:lnTo>
                <a:lnTo>
                  <a:pt x="1587766" y="1421892"/>
                </a:lnTo>
                <a:lnTo>
                  <a:pt x="1591589" y="1408112"/>
                </a:lnTo>
                <a:lnTo>
                  <a:pt x="1592376" y="1402359"/>
                </a:lnTo>
                <a:close/>
              </a:path>
              <a:path w="2823845" h="1460500">
                <a:moveTo>
                  <a:pt x="2291270" y="198831"/>
                </a:moveTo>
                <a:lnTo>
                  <a:pt x="2289022" y="155917"/>
                </a:lnTo>
                <a:lnTo>
                  <a:pt x="2270963" y="89611"/>
                </a:lnTo>
                <a:lnTo>
                  <a:pt x="2231390" y="46494"/>
                </a:lnTo>
                <a:lnTo>
                  <a:pt x="2161971" y="23926"/>
                </a:lnTo>
                <a:lnTo>
                  <a:pt x="2116328" y="21107"/>
                </a:lnTo>
                <a:lnTo>
                  <a:pt x="2086470" y="21107"/>
                </a:lnTo>
                <a:lnTo>
                  <a:pt x="2086470" y="289077"/>
                </a:lnTo>
                <a:lnTo>
                  <a:pt x="2086470" y="979830"/>
                </a:lnTo>
                <a:lnTo>
                  <a:pt x="2079840" y="1023175"/>
                </a:lnTo>
                <a:lnTo>
                  <a:pt x="2038578" y="1040917"/>
                </a:lnTo>
                <a:lnTo>
                  <a:pt x="2038578" y="239090"/>
                </a:lnTo>
                <a:lnTo>
                  <a:pt x="2059533" y="242481"/>
                </a:lnTo>
                <a:lnTo>
                  <a:pt x="2074506" y="251942"/>
                </a:lnTo>
                <a:lnTo>
                  <a:pt x="2083485" y="267474"/>
                </a:lnTo>
                <a:lnTo>
                  <a:pt x="2086470" y="289077"/>
                </a:lnTo>
                <a:lnTo>
                  <a:pt x="2086470" y="21107"/>
                </a:lnTo>
                <a:lnTo>
                  <a:pt x="1765046" y="21107"/>
                </a:lnTo>
                <a:lnTo>
                  <a:pt x="1765046" y="25273"/>
                </a:lnTo>
                <a:lnTo>
                  <a:pt x="1793595" y="40068"/>
                </a:lnTo>
                <a:lnTo>
                  <a:pt x="1813991" y="65024"/>
                </a:lnTo>
                <a:lnTo>
                  <a:pt x="1826234" y="100126"/>
                </a:lnTo>
                <a:lnTo>
                  <a:pt x="1830247" y="144678"/>
                </a:lnTo>
                <a:lnTo>
                  <a:pt x="1830311" y="1046670"/>
                </a:lnTo>
                <a:lnTo>
                  <a:pt x="1509598" y="244449"/>
                </a:lnTo>
                <a:lnTo>
                  <a:pt x="1411859" y="0"/>
                </a:lnTo>
                <a:lnTo>
                  <a:pt x="1013561" y="996289"/>
                </a:lnTo>
                <a:lnTo>
                  <a:pt x="966800" y="1018590"/>
                </a:lnTo>
                <a:lnTo>
                  <a:pt x="948994" y="1020102"/>
                </a:lnTo>
                <a:lnTo>
                  <a:pt x="823341" y="1020102"/>
                </a:lnTo>
                <a:lnTo>
                  <a:pt x="823341" y="144678"/>
                </a:lnTo>
                <a:lnTo>
                  <a:pt x="827379" y="99428"/>
                </a:lnTo>
                <a:lnTo>
                  <a:pt x="839482" y="64325"/>
                </a:lnTo>
                <a:lnTo>
                  <a:pt x="859650" y="39382"/>
                </a:lnTo>
                <a:lnTo>
                  <a:pt x="887895" y="24587"/>
                </a:lnTo>
                <a:lnTo>
                  <a:pt x="887895" y="21107"/>
                </a:lnTo>
                <a:lnTo>
                  <a:pt x="549808" y="21107"/>
                </a:lnTo>
                <a:lnTo>
                  <a:pt x="549808" y="24587"/>
                </a:lnTo>
                <a:lnTo>
                  <a:pt x="578358" y="39636"/>
                </a:lnTo>
                <a:lnTo>
                  <a:pt x="598754" y="64668"/>
                </a:lnTo>
                <a:lnTo>
                  <a:pt x="610997" y="99682"/>
                </a:lnTo>
                <a:lnTo>
                  <a:pt x="615073" y="144678"/>
                </a:lnTo>
                <a:lnTo>
                  <a:pt x="615073" y="1081189"/>
                </a:lnTo>
                <a:lnTo>
                  <a:pt x="610044" y="1126617"/>
                </a:lnTo>
                <a:lnTo>
                  <a:pt x="594944" y="1163624"/>
                </a:lnTo>
                <a:lnTo>
                  <a:pt x="569772" y="1192212"/>
                </a:lnTo>
                <a:lnTo>
                  <a:pt x="534543" y="1212392"/>
                </a:lnTo>
                <a:lnTo>
                  <a:pt x="534543" y="1215872"/>
                </a:lnTo>
                <a:lnTo>
                  <a:pt x="1078814" y="1215872"/>
                </a:lnTo>
                <a:lnTo>
                  <a:pt x="1078814" y="1208087"/>
                </a:lnTo>
                <a:lnTo>
                  <a:pt x="1110030" y="1208087"/>
                </a:lnTo>
                <a:lnTo>
                  <a:pt x="1168920" y="1020102"/>
                </a:lnTo>
                <a:lnTo>
                  <a:pt x="1411859" y="244449"/>
                </a:lnTo>
                <a:lnTo>
                  <a:pt x="1713699" y="1208087"/>
                </a:lnTo>
                <a:lnTo>
                  <a:pt x="1758149" y="1208087"/>
                </a:lnTo>
                <a:lnTo>
                  <a:pt x="1755114" y="1209522"/>
                </a:lnTo>
                <a:lnTo>
                  <a:pt x="1752307" y="1211122"/>
                </a:lnTo>
                <a:lnTo>
                  <a:pt x="1749082" y="1212392"/>
                </a:lnTo>
                <a:lnTo>
                  <a:pt x="1749082" y="1215872"/>
                </a:lnTo>
                <a:lnTo>
                  <a:pt x="2148954" y="1215872"/>
                </a:lnTo>
                <a:lnTo>
                  <a:pt x="2200186" y="1209344"/>
                </a:lnTo>
                <a:lnTo>
                  <a:pt x="2240038" y="1189761"/>
                </a:lnTo>
                <a:lnTo>
                  <a:pt x="2268499" y="1157135"/>
                </a:lnTo>
                <a:lnTo>
                  <a:pt x="2285581" y="1111453"/>
                </a:lnTo>
                <a:lnTo>
                  <a:pt x="2291270" y="1052728"/>
                </a:lnTo>
                <a:lnTo>
                  <a:pt x="2291270" y="1046670"/>
                </a:lnTo>
                <a:lnTo>
                  <a:pt x="2291270" y="1040917"/>
                </a:lnTo>
                <a:lnTo>
                  <a:pt x="2291270" y="239090"/>
                </a:lnTo>
                <a:lnTo>
                  <a:pt x="2291270" y="198831"/>
                </a:lnTo>
                <a:close/>
              </a:path>
              <a:path w="2823845" h="1460500">
                <a:moveTo>
                  <a:pt x="2823743" y="940955"/>
                </a:moveTo>
                <a:lnTo>
                  <a:pt x="2820276" y="940955"/>
                </a:lnTo>
                <a:lnTo>
                  <a:pt x="2810116" y="962774"/>
                </a:lnTo>
                <a:lnTo>
                  <a:pt x="2799105" y="981036"/>
                </a:lnTo>
                <a:lnTo>
                  <a:pt x="2757741" y="1016622"/>
                </a:lnTo>
                <a:lnTo>
                  <a:pt x="2713659" y="1027722"/>
                </a:lnTo>
                <a:lnTo>
                  <a:pt x="2686291" y="1029119"/>
                </a:lnTo>
                <a:lnTo>
                  <a:pt x="2575217" y="1029119"/>
                </a:lnTo>
                <a:lnTo>
                  <a:pt x="2575217" y="778510"/>
                </a:lnTo>
                <a:lnTo>
                  <a:pt x="2576195" y="763562"/>
                </a:lnTo>
                <a:lnTo>
                  <a:pt x="2590838" y="726782"/>
                </a:lnTo>
                <a:lnTo>
                  <a:pt x="2632138" y="707694"/>
                </a:lnTo>
                <a:lnTo>
                  <a:pt x="2642285" y="709561"/>
                </a:lnTo>
                <a:lnTo>
                  <a:pt x="2685808" y="741540"/>
                </a:lnTo>
                <a:lnTo>
                  <a:pt x="2711983" y="788924"/>
                </a:lnTo>
                <a:lnTo>
                  <a:pt x="2714752" y="788924"/>
                </a:lnTo>
                <a:lnTo>
                  <a:pt x="2714752" y="427228"/>
                </a:lnTo>
                <a:lnTo>
                  <a:pt x="2711285" y="426542"/>
                </a:lnTo>
                <a:lnTo>
                  <a:pt x="2706166" y="442328"/>
                </a:lnTo>
                <a:lnTo>
                  <a:pt x="2699131" y="457085"/>
                </a:lnTo>
                <a:lnTo>
                  <a:pt x="2666365" y="495261"/>
                </a:lnTo>
                <a:lnTo>
                  <a:pt x="2625890" y="509841"/>
                </a:lnTo>
                <a:lnTo>
                  <a:pt x="2603716" y="505117"/>
                </a:lnTo>
                <a:lnTo>
                  <a:pt x="2587879" y="491617"/>
                </a:lnTo>
                <a:lnTo>
                  <a:pt x="2578379" y="469353"/>
                </a:lnTo>
                <a:lnTo>
                  <a:pt x="2575217" y="438340"/>
                </a:lnTo>
                <a:lnTo>
                  <a:pt x="2575217" y="207162"/>
                </a:lnTo>
                <a:lnTo>
                  <a:pt x="2684907" y="207162"/>
                </a:lnTo>
                <a:lnTo>
                  <a:pt x="2733891" y="212674"/>
                </a:lnTo>
                <a:lnTo>
                  <a:pt x="2772549" y="229196"/>
                </a:lnTo>
                <a:lnTo>
                  <a:pt x="2800883" y="256755"/>
                </a:lnTo>
                <a:lnTo>
                  <a:pt x="2818892" y="295325"/>
                </a:lnTo>
                <a:lnTo>
                  <a:pt x="2822359" y="295325"/>
                </a:lnTo>
                <a:lnTo>
                  <a:pt x="2822359" y="21107"/>
                </a:lnTo>
                <a:lnTo>
                  <a:pt x="2301697" y="21107"/>
                </a:lnTo>
                <a:lnTo>
                  <a:pt x="2301697" y="24587"/>
                </a:lnTo>
                <a:lnTo>
                  <a:pt x="2330234" y="39370"/>
                </a:lnTo>
                <a:lnTo>
                  <a:pt x="2350630" y="64325"/>
                </a:lnTo>
                <a:lnTo>
                  <a:pt x="2362860" y="99415"/>
                </a:lnTo>
                <a:lnTo>
                  <a:pt x="2366949" y="144678"/>
                </a:lnTo>
                <a:lnTo>
                  <a:pt x="2366949" y="1081189"/>
                </a:lnTo>
                <a:lnTo>
                  <a:pt x="2361869" y="1126617"/>
                </a:lnTo>
                <a:lnTo>
                  <a:pt x="2346642" y="1163624"/>
                </a:lnTo>
                <a:lnTo>
                  <a:pt x="2321255" y="1192212"/>
                </a:lnTo>
                <a:lnTo>
                  <a:pt x="2285720" y="1212392"/>
                </a:lnTo>
                <a:lnTo>
                  <a:pt x="2285720" y="1215872"/>
                </a:lnTo>
                <a:lnTo>
                  <a:pt x="2823743" y="1215174"/>
                </a:lnTo>
                <a:lnTo>
                  <a:pt x="2823743" y="940955"/>
                </a:lnTo>
                <a:close/>
              </a:path>
            </a:pathLst>
          </a:custGeom>
          <a:solidFill>
            <a:srgbClr val="231F20"/>
          </a:solidFill>
        </p:spPr>
        <p:txBody>
          <a:bodyPr wrap="square" lIns="0" tIns="0" rIns="0" bIns="0" rtlCol="0"/>
          <a:lstStyle/>
          <a:p>
            <a:endParaRPr sz="1227"/>
          </a:p>
        </p:txBody>
      </p:sp>
      <p:sp>
        <p:nvSpPr>
          <p:cNvPr id="24" name="object 24">
            <a:extLst>
              <a:ext uri="{FF2B5EF4-FFF2-40B4-BE49-F238E27FC236}">
                <a16:creationId xmlns:a16="http://schemas.microsoft.com/office/drawing/2014/main" id="{E27CEBA3-80F8-EEBB-3FD0-EDD6A6F7DB83}"/>
              </a:ext>
            </a:extLst>
          </p:cNvPr>
          <p:cNvSpPr/>
          <p:nvPr/>
        </p:nvSpPr>
        <p:spPr>
          <a:xfrm>
            <a:off x="6923246" y="993388"/>
            <a:ext cx="186603" cy="67541"/>
          </a:xfrm>
          <a:custGeom>
            <a:avLst/>
            <a:gdLst/>
            <a:ahLst/>
            <a:cxnLst/>
            <a:rect l="l" t="t" r="r" b="b"/>
            <a:pathLst>
              <a:path w="273685" h="99059">
                <a:moveTo>
                  <a:pt x="264350" y="0"/>
                </a:moveTo>
                <a:lnTo>
                  <a:pt x="0" y="0"/>
                </a:lnTo>
                <a:lnTo>
                  <a:pt x="84124" y="19634"/>
                </a:lnTo>
                <a:lnTo>
                  <a:pt x="149021" y="36804"/>
                </a:lnTo>
                <a:lnTo>
                  <a:pt x="197065" y="51625"/>
                </a:lnTo>
                <a:lnTo>
                  <a:pt x="230695" y="64211"/>
                </a:lnTo>
                <a:lnTo>
                  <a:pt x="252310" y="74650"/>
                </a:lnTo>
                <a:lnTo>
                  <a:pt x="264337" y="83083"/>
                </a:lnTo>
                <a:lnTo>
                  <a:pt x="264350" y="0"/>
                </a:lnTo>
                <a:close/>
              </a:path>
              <a:path w="273685" h="99059">
                <a:moveTo>
                  <a:pt x="273342" y="93446"/>
                </a:moveTo>
                <a:lnTo>
                  <a:pt x="271094" y="89611"/>
                </a:lnTo>
                <a:lnTo>
                  <a:pt x="264337" y="83083"/>
                </a:lnTo>
                <a:lnTo>
                  <a:pt x="264337" y="98996"/>
                </a:lnTo>
                <a:lnTo>
                  <a:pt x="271094" y="96075"/>
                </a:lnTo>
                <a:lnTo>
                  <a:pt x="273342" y="93446"/>
                </a:lnTo>
                <a:close/>
              </a:path>
            </a:pathLst>
          </a:custGeom>
          <a:solidFill>
            <a:srgbClr val="231F20"/>
          </a:solidFill>
        </p:spPr>
        <p:txBody>
          <a:bodyPr wrap="square" lIns="0" tIns="0" rIns="0" bIns="0" rtlCol="0"/>
          <a:lstStyle/>
          <a:p>
            <a:endParaRPr sz="1227"/>
          </a:p>
        </p:txBody>
      </p:sp>
      <p:sp>
        <p:nvSpPr>
          <p:cNvPr id="25" name="object 25">
            <a:extLst>
              <a:ext uri="{FF2B5EF4-FFF2-40B4-BE49-F238E27FC236}">
                <a16:creationId xmlns:a16="http://schemas.microsoft.com/office/drawing/2014/main" id="{E6D8A587-A5CE-DD1A-0185-689C42BEE659}"/>
              </a:ext>
            </a:extLst>
          </p:cNvPr>
          <p:cNvSpPr/>
          <p:nvPr/>
        </p:nvSpPr>
        <p:spPr>
          <a:xfrm>
            <a:off x="7550295" y="993388"/>
            <a:ext cx="184006" cy="67541"/>
          </a:xfrm>
          <a:custGeom>
            <a:avLst/>
            <a:gdLst/>
            <a:ahLst/>
            <a:cxnLst/>
            <a:rect l="l" t="t" r="r" b="b"/>
            <a:pathLst>
              <a:path w="269875" h="99059">
                <a:moveTo>
                  <a:pt x="5054" y="83096"/>
                </a:moveTo>
                <a:lnTo>
                  <a:pt x="0" y="90271"/>
                </a:lnTo>
                <a:lnTo>
                  <a:pt x="558" y="95224"/>
                </a:lnTo>
                <a:lnTo>
                  <a:pt x="3365" y="98082"/>
                </a:lnTo>
                <a:lnTo>
                  <a:pt x="5054" y="99009"/>
                </a:lnTo>
                <a:lnTo>
                  <a:pt x="5054" y="83096"/>
                </a:lnTo>
                <a:close/>
              </a:path>
              <a:path w="269875" h="99059">
                <a:moveTo>
                  <a:pt x="269405" y="0"/>
                </a:moveTo>
                <a:lnTo>
                  <a:pt x="5054" y="0"/>
                </a:lnTo>
                <a:lnTo>
                  <a:pt x="5054" y="83083"/>
                </a:lnTo>
                <a:lnTo>
                  <a:pt x="17081" y="74650"/>
                </a:lnTo>
                <a:lnTo>
                  <a:pt x="38696" y="64211"/>
                </a:lnTo>
                <a:lnTo>
                  <a:pt x="72326" y="51625"/>
                </a:lnTo>
                <a:lnTo>
                  <a:pt x="120383" y="36804"/>
                </a:lnTo>
                <a:lnTo>
                  <a:pt x="185267" y="19634"/>
                </a:lnTo>
                <a:lnTo>
                  <a:pt x="269405" y="0"/>
                </a:lnTo>
                <a:close/>
              </a:path>
            </a:pathLst>
          </a:custGeom>
          <a:solidFill>
            <a:srgbClr val="231F20"/>
          </a:solidFill>
        </p:spPr>
        <p:txBody>
          <a:bodyPr wrap="square" lIns="0" tIns="0" rIns="0" bIns="0" rtlCol="0"/>
          <a:lstStyle/>
          <a:p>
            <a:endParaRPr sz="1227"/>
          </a:p>
        </p:txBody>
      </p:sp>
      <p:pic>
        <p:nvPicPr>
          <p:cNvPr id="36" name="object 36">
            <a:extLst>
              <a:ext uri="{FF2B5EF4-FFF2-40B4-BE49-F238E27FC236}">
                <a16:creationId xmlns:a16="http://schemas.microsoft.com/office/drawing/2014/main" id="{7EBA82B1-6AD4-D892-E469-9DF77A22A6C8}"/>
              </a:ext>
            </a:extLst>
          </p:cNvPr>
          <p:cNvPicPr/>
          <p:nvPr/>
        </p:nvPicPr>
        <p:blipFill>
          <a:blip r:embed="rId7" cstate="print"/>
          <a:stretch>
            <a:fillRect/>
          </a:stretch>
        </p:blipFill>
        <p:spPr>
          <a:xfrm>
            <a:off x="7438502" y="6598062"/>
            <a:ext cx="1051225" cy="197861"/>
          </a:xfrm>
          <a:prstGeom prst="rect">
            <a:avLst/>
          </a:prstGeom>
        </p:spPr>
      </p:pic>
      <p:sp>
        <p:nvSpPr>
          <p:cNvPr id="38" name="object 38">
            <a:extLst>
              <a:ext uri="{FF2B5EF4-FFF2-40B4-BE49-F238E27FC236}">
                <a16:creationId xmlns:a16="http://schemas.microsoft.com/office/drawing/2014/main" id="{896F7388-ED8C-4F65-D302-911BF891C18B}"/>
              </a:ext>
            </a:extLst>
          </p:cNvPr>
          <p:cNvSpPr txBox="1"/>
          <p:nvPr/>
        </p:nvSpPr>
        <p:spPr>
          <a:xfrm>
            <a:off x="5959605" y="6633152"/>
            <a:ext cx="795770" cy="137235"/>
          </a:xfrm>
          <a:prstGeom prst="rect">
            <a:avLst/>
          </a:prstGeom>
        </p:spPr>
        <p:txBody>
          <a:bodyPr vert="horz" wrap="square" lIns="0" tIns="11257" rIns="0" bIns="0" rtlCol="0">
            <a:spAutoFit/>
          </a:bodyPr>
          <a:lstStyle/>
          <a:p>
            <a:pPr marL="8659">
              <a:spcBef>
                <a:spcPts val="89"/>
              </a:spcBef>
            </a:pPr>
            <a:r>
              <a:rPr sz="818" b="1" spc="65">
                <a:solidFill>
                  <a:srgbClr val="FFFFFF"/>
                </a:solidFill>
                <a:latin typeface="Calibri"/>
                <a:cs typeface="Calibri"/>
              </a:rPr>
              <a:t>(888)</a:t>
            </a:r>
            <a:r>
              <a:rPr sz="818" b="1" spc="7">
                <a:solidFill>
                  <a:srgbClr val="FFFFFF"/>
                </a:solidFill>
                <a:latin typeface="Calibri"/>
                <a:cs typeface="Calibri"/>
              </a:rPr>
              <a:t> </a:t>
            </a:r>
            <a:r>
              <a:rPr sz="818" b="1" spc="75">
                <a:solidFill>
                  <a:srgbClr val="FFFFFF"/>
                </a:solidFill>
                <a:latin typeface="Calibri"/>
                <a:cs typeface="Calibri"/>
              </a:rPr>
              <a:t>235-</a:t>
            </a:r>
            <a:r>
              <a:rPr sz="818" b="1" spc="68">
                <a:solidFill>
                  <a:srgbClr val="FFFFFF"/>
                </a:solidFill>
                <a:latin typeface="Calibri"/>
                <a:cs typeface="Calibri"/>
              </a:rPr>
              <a:t>2097</a:t>
            </a:r>
            <a:endParaRPr sz="818">
              <a:latin typeface="Calibri"/>
              <a:cs typeface="Calibri"/>
            </a:endParaRPr>
          </a:p>
        </p:txBody>
      </p:sp>
    </p:spTree>
    <p:extLst>
      <p:ext uri="{BB962C8B-B14F-4D97-AF65-F5344CB8AC3E}">
        <p14:creationId xmlns:p14="http://schemas.microsoft.com/office/powerpoint/2010/main" val="52351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81707-2C4F-B94E-A415-AAB0B3E6823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26EAF6C-D459-DB18-0D03-D9A670D9ED7B}"/>
              </a:ext>
            </a:extLst>
          </p:cNvPr>
          <p:cNvSpPr txBox="1"/>
          <p:nvPr/>
        </p:nvSpPr>
        <p:spPr>
          <a:xfrm>
            <a:off x="8635758" y="2440612"/>
            <a:ext cx="120674" cy="597044"/>
          </a:xfrm>
          <a:prstGeom prst="rect">
            <a:avLst/>
          </a:prstGeom>
        </p:spPr>
        <p:txBody>
          <a:bodyPr vert="vert" wrap="square" lIns="0" tIns="14720" rIns="0" bIns="0" rtlCol="0">
            <a:spAutoFit/>
          </a:bodyPr>
          <a:lstStyle/>
          <a:p>
            <a:pPr marL="8659">
              <a:spcBef>
                <a:spcPts val="116"/>
              </a:spcBef>
            </a:pPr>
            <a:r>
              <a:rPr sz="784" spc="72">
                <a:solidFill>
                  <a:srgbClr val="FFFFFF"/>
                </a:solidFill>
                <a:latin typeface="Verdana"/>
                <a:cs typeface="Verdana"/>
              </a:rPr>
              <a:t>DATACOM</a:t>
            </a:r>
            <a:endParaRPr sz="784">
              <a:latin typeface="Verdana"/>
              <a:cs typeface="Verdana"/>
            </a:endParaRPr>
          </a:p>
        </p:txBody>
      </p:sp>
      <p:grpSp>
        <p:nvGrpSpPr>
          <p:cNvPr id="12" name="object 12">
            <a:extLst>
              <a:ext uri="{FF2B5EF4-FFF2-40B4-BE49-F238E27FC236}">
                <a16:creationId xmlns:a16="http://schemas.microsoft.com/office/drawing/2014/main" id="{E64DBBFD-A416-C6C2-85EA-2B590499D4A6}"/>
              </a:ext>
            </a:extLst>
          </p:cNvPr>
          <p:cNvGrpSpPr/>
          <p:nvPr/>
        </p:nvGrpSpPr>
        <p:grpSpPr>
          <a:xfrm>
            <a:off x="3601662" y="1066217"/>
            <a:ext cx="4904787" cy="2147603"/>
            <a:chOff x="447040" y="520700"/>
            <a:chExt cx="7030084" cy="4192904"/>
          </a:xfrm>
        </p:grpSpPr>
        <p:pic>
          <p:nvPicPr>
            <p:cNvPr id="13" name="object 13">
              <a:extLst>
                <a:ext uri="{FF2B5EF4-FFF2-40B4-BE49-F238E27FC236}">
                  <a16:creationId xmlns:a16="http://schemas.microsoft.com/office/drawing/2014/main" id="{D4CB6E36-275C-683E-1164-ECD53F69041B}"/>
                </a:ext>
              </a:extLst>
            </p:cNvPr>
            <p:cNvPicPr/>
            <p:nvPr/>
          </p:nvPicPr>
          <p:blipFill>
            <a:blip r:embed="rId2" cstate="print"/>
            <a:stretch>
              <a:fillRect/>
            </a:stretch>
          </p:blipFill>
          <p:spPr>
            <a:xfrm>
              <a:off x="466090" y="557784"/>
              <a:ext cx="6991604" cy="4136758"/>
            </a:xfrm>
            <a:prstGeom prst="rect">
              <a:avLst/>
            </a:prstGeom>
          </p:spPr>
        </p:pic>
        <p:sp>
          <p:nvSpPr>
            <p:cNvPr id="14" name="object 14">
              <a:extLst>
                <a:ext uri="{FF2B5EF4-FFF2-40B4-BE49-F238E27FC236}">
                  <a16:creationId xmlns:a16="http://schemas.microsoft.com/office/drawing/2014/main" id="{0068341F-AEC5-389E-173D-1CC44D85CDFC}"/>
                </a:ext>
              </a:extLst>
            </p:cNvPr>
            <p:cNvSpPr/>
            <p:nvPr/>
          </p:nvSpPr>
          <p:spPr>
            <a:xfrm>
              <a:off x="466090" y="546671"/>
              <a:ext cx="6991984" cy="4148454"/>
            </a:xfrm>
            <a:custGeom>
              <a:avLst/>
              <a:gdLst/>
              <a:ahLst/>
              <a:cxnLst/>
              <a:rect l="l" t="t" r="r" b="b"/>
              <a:pathLst>
                <a:path w="6991984" h="4148454">
                  <a:moveTo>
                    <a:pt x="0" y="4147870"/>
                  </a:moveTo>
                  <a:lnTo>
                    <a:pt x="6991604" y="4147870"/>
                  </a:lnTo>
                  <a:lnTo>
                    <a:pt x="6991604" y="0"/>
                  </a:lnTo>
                  <a:lnTo>
                    <a:pt x="0" y="0"/>
                  </a:lnTo>
                  <a:lnTo>
                    <a:pt x="0" y="4147870"/>
                  </a:lnTo>
                  <a:close/>
                </a:path>
              </a:pathLst>
            </a:custGeom>
            <a:solidFill>
              <a:srgbClr val="FFFFFF">
                <a:alpha val="59999"/>
              </a:srgbClr>
            </a:solidFill>
          </p:spPr>
          <p:txBody>
            <a:bodyPr wrap="square" lIns="0" tIns="0" rIns="0" bIns="0" rtlCol="0"/>
            <a:lstStyle/>
            <a:p>
              <a:endParaRPr sz="1227"/>
            </a:p>
          </p:txBody>
        </p:sp>
        <p:sp>
          <p:nvSpPr>
            <p:cNvPr id="15" name="object 15">
              <a:extLst>
                <a:ext uri="{FF2B5EF4-FFF2-40B4-BE49-F238E27FC236}">
                  <a16:creationId xmlns:a16="http://schemas.microsoft.com/office/drawing/2014/main" id="{37277941-C4AE-B4A3-FB15-4B61AB838FD4}"/>
                </a:ext>
              </a:extLst>
            </p:cNvPr>
            <p:cNvSpPr/>
            <p:nvPr/>
          </p:nvSpPr>
          <p:spPr>
            <a:xfrm>
              <a:off x="466090" y="539750"/>
              <a:ext cx="6991984" cy="4154804"/>
            </a:xfrm>
            <a:custGeom>
              <a:avLst/>
              <a:gdLst/>
              <a:ahLst/>
              <a:cxnLst/>
              <a:rect l="l" t="t" r="r" b="b"/>
              <a:pathLst>
                <a:path w="6991984" h="4154804">
                  <a:moveTo>
                    <a:pt x="0" y="4154792"/>
                  </a:moveTo>
                  <a:lnTo>
                    <a:pt x="6991604" y="4154792"/>
                  </a:lnTo>
                  <a:lnTo>
                    <a:pt x="6991604" y="0"/>
                  </a:lnTo>
                  <a:lnTo>
                    <a:pt x="0" y="0"/>
                  </a:lnTo>
                  <a:lnTo>
                    <a:pt x="0" y="4154792"/>
                  </a:lnTo>
                  <a:close/>
                </a:path>
              </a:pathLst>
            </a:custGeom>
            <a:ln w="38100">
              <a:solidFill>
                <a:srgbClr val="231F20"/>
              </a:solidFill>
            </a:ln>
          </p:spPr>
          <p:txBody>
            <a:bodyPr wrap="square" lIns="0" tIns="0" rIns="0" bIns="0" rtlCol="0"/>
            <a:lstStyle/>
            <a:p>
              <a:endParaRPr sz="1227"/>
            </a:p>
          </p:txBody>
        </p:sp>
        <p:pic>
          <p:nvPicPr>
            <p:cNvPr id="16" name="object 16">
              <a:extLst>
                <a:ext uri="{FF2B5EF4-FFF2-40B4-BE49-F238E27FC236}">
                  <a16:creationId xmlns:a16="http://schemas.microsoft.com/office/drawing/2014/main" id="{8F626D01-08EB-35B6-94FC-C50D49B81040}"/>
                </a:ext>
              </a:extLst>
            </p:cNvPr>
            <p:cNvPicPr/>
            <p:nvPr/>
          </p:nvPicPr>
          <p:blipFill>
            <a:blip r:embed="rId3" cstate="print"/>
            <a:stretch>
              <a:fillRect/>
            </a:stretch>
          </p:blipFill>
          <p:spPr>
            <a:xfrm>
              <a:off x="592353" y="1364703"/>
              <a:ext cx="5111083" cy="3074466"/>
            </a:xfrm>
            <a:prstGeom prst="rect">
              <a:avLst/>
            </a:prstGeom>
          </p:spPr>
        </p:pic>
      </p:grpSp>
      <p:sp>
        <p:nvSpPr>
          <p:cNvPr id="17" name="object 17">
            <a:extLst>
              <a:ext uri="{FF2B5EF4-FFF2-40B4-BE49-F238E27FC236}">
                <a16:creationId xmlns:a16="http://schemas.microsoft.com/office/drawing/2014/main" id="{4339E46A-69F6-1C6F-B1C4-E7B726050603}"/>
              </a:ext>
            </a:extLst>
          </p:cNvPr>
          <p:cNvSpPr txBox="1"/>
          <p:nvPr/>
        </p:nvSpPr>
        <p:spPr>
          <a:xfrm>
            <a:off x="4168665" y="2399402"/>
            <a:ext cx="690995" cy="331717"/>
          </a:xfrm>
          <a:prstGeom prst="rect">
            <a:avLst/>
          </a:prstGeom>
        </p:spPr>
        <p:txBody>
          <a:bodyPr vert="horz" wrap="square" lIns="0" tIns="8659" rIns="0" bIns="0" rtlCol="0">
            <a:spAutoFit/>
          </a:bodyPr>
          <a:lstStyle/>
          <a:p>
            <a:pPr marL="8659">
              <a:lnSpc>
                <a:spcPts val="934"/>
              </a:lnSpc>
              <a:spcBef>
                <a:spcPts val="68"/>
              </a:spcBef>
            </a:pPr>
            <a:r>
              <a:rPr sz="818" b="1" spc="-75">
                <a:solidFill>
                  <a:srgbClr val="D2232A"/>
                </a:solidFill>
                <a:latin typeface="Calibri"/>
                <a:cs typeface="Calibri"/>
              </a:rPr>
              <a:t>OptimusMAX</a:t>
            </a:r>
            <a:r>
              <a:rPr sz="818" b="1" spc="75">
                <a:solidFill>
                  <a:srgbClr val="D2232A"/>
                </a:solidFill>
                <a:latin typeface="Calibri"/>
                <a:cs typeface="Calibri"/>
              </a:rPr>
              <a:t> </a:t>
            </a:r>
            <a:r>
              <a:rPr sz="818" b="1" spc="-17">
                <a:solidFill>
                  <a:srgbClr val="D2232A"/>
                </a:solidFill>
                <a:latin typeface="Calibri"/>
                <a:cs typeface="Calibri"/>
              </a:rPr>
              <a:t>288</a:t>
            </a:r>
            <a:endParaRPr sz="818">
              <a:latin typeface="Calibri"/>
              <a:cs typeface="Calibri"/>
            </a:endParaRPr>
          </a:p>
          <a:p>
            <a:pPr marL="8659">
              <a:lnSpc>
                <a:spcPts val="770"/>
              </a:lnSpc>
            </a:pPr>
            <a:r>
              <a:rPr sz="682">
                <a:solidFill>
                  <a:srgbClr val="FFFFFF"/>
                </a:solidFill>
                <a:latin typeface="Century Gothic"/>
                <a:cs typeface="Century Gothic"/>
              </a:rPr>
              <a:t>SN or MDC</a:t>
            </a:r>
            <a:endParaRPr sz="682">
              <a:latin typeface="Century Gothic"/>
              <a:cs typeface="Century Gothic"/>
            </a:endParaRPr>
          </a:p>
          <a:p>
            <a:pPr marL="8659"/>
            <a:r>
              <a:rPr sz="682">
                <a:solidFill>
                  <a:srgbClr val="231F20"/>
                </a:solidFill>
                <a:latin typeface="Century Gothic"/>
                <a:cs typeface="Century Gothic"/>
              </a:rPr>
              <a:t>PAN-144Mx-xxx</a:t>
            </a:r>
            <a:endParaRPr sz="682">
              <a:latin typeface="Century Gothic"/>
              <a:cs typeface="Century Gothic"/>
            </a:endParaRPr>
          </a:p>
        </p:txBody>
      </p:sp>
      <p:sp>
        <p:nvSpPr>
          <p:cNvPr id="18" name="object 18">
            <a:extLst>
              <a:ext uri="{FF2B5EF4-FFF2-40B4-BE49-F238E27FC236}">
                <a16:creationId xmlns:a16="http://schemas.microsoft.com/office/drawing/2014/main" id="{DB43DD56-3938-B8E3-C75A-9F12FA3C42FB}"/>
              </a:ext>
            </a:extLst>
          </p:cNvPr>
          <p:cNvSpPr txBox="1"/>
          <p:nvPr/>
        </p:nvSpPr>
        <p:spPr>
          <a:xfrm>
            <a:off x="3582945" y="3882921"/>
            <a:ext cx="690995" cy="239576"/>
          </a:xfrm>
          <a:prstGeom prst="rect">
            <a:avLst/>
          </a:prstGeom>
        </p:spPr>
        <p:txBody>
          <a:bodyPr vert="horz" wrap="square" lIns="0" tIns="8659" rIns="0" bIns="0" rtlCol="0">
            <a:spAutoFit/>
          </a:bodyPr>
          <a:lstStyle/>
          <a:p>
            <a:pPr marL="8659">
              <a:lnSpc>
                <a:spcPts val="968"/>
              </a:lnSpc>
              <a:spcBef>
                <a:spcPts val="68"/>
              </a:spcBef>
            </a:pPr>
            <a:r>
              <a:rPr sz="818" b="1" spc="-75">
                <a:solidFill>
                  <a:srgbClr val="00788A"/>
                </a:solidFill>
                <a:latin typeface="Calibri"/>
                <a:cs typeface="Calibri"/>
              </a:rPr>
              <a:t>OptimusMAX</a:t>
            </a:r>
            <a:r>
              <a:rPr sz="818" b="1" spc="75">
                <a:solidFill>
                  <a:srgbClr val="00788A"/>
                </a:solidFill>
                <a:latin typeface="Calibri"/>
                <a:cs typeface="Calibri"/>
              </a:rPr>
              <a:t> </a:t>
            </a:r>
            <a:r>
              <a:rPr sz="818" b="1" spc="-17">
                <a:solidFill>
                  <a:srgbClr val="00788A"/>
                </a:solidFill>
                <a:latin typeface="Calibri"/>
                <a:cs typeface="Calibri"/>
              </a:rPr>
              <a:t>216</a:t>
            </a:r>
            <a:endParaRPr sz="818">
              <a:latin typeface="Calibri"/>
              <a:cs typeface="Calibri"/>
            </a:endParaRPr>
          </a:p>
          <a:p>
            <a:pPr marL="8659">
              <a:lnSpc>
                <a:spcPts val="805"/>
              </a:lnSpc>
            </a:pPr>
            <a:r>
              <a:rPr sz="682">
                <a:solidFill>
                  <a:srgbClr val="231F20"/>
                </a:solidFill>
                <a:latin typeface="Century Gothic"/>
                <a:cs typeface="Century Gothic"/>
              </a:rPr>
              <a:t>PAN-108ML-xxx</a:t>
            </a:r>
            <a:endParaRPr sz="682">
              <a:latin typeface="Century Gothic"/>
              <a:cs typeface="Century Gothic"/>
            </a:endParaRPr>
          </a:p>
        </p:txBody>
      </p:sp>
      <p:pic>
        <p:nvPicPr>
          <p:cNvPr id="19" name="object 19">
            <a:extLst>
              <a:ext uri="{FF2B5EF4-FFF2-40B4-BE49-F238E27FC236}">
                <a16:creationId xmlns:a16="http://schemas.microsoft.com/office/drawing/2014/main" id="{52DFC17D-26F3-485F-A818-8543E84DEAB0}"/>
              </a:ext>
            </a:extLst>
          </p:cNvPr>
          <p:cNvPicPr/>
          <p:nvPr/>
        </p:nvPicPr>
        <p:blipFill>
          <a:blip r:embed="rId4" cstate="print"/>
          <a:stretch>
            <a:fillRect/>
          </a:stretch>
        </p:blipFill>
        <p:spPr>
          <a:xfrm>
            <a:off x="3601862" y="3588803"/>
            <a:ext cx="1007873" cy="322499"/>
          </a:xfrm>
          <a:prstGeom prst="rect">
            <a:avLst/>
          </a:prstGeom>
        </p:spPr>
      </p:pic>
      <p:sp>
        <p:nvSpPr>
          <p:cNvPr id="20" name="object 20">
            <a:extLst>
              <a:ext uri="{FF2B5EF4-FFF2-40B4-BE49-F238E27FC236}">
                <a16:creationId xmlns:a16="http://schemas.microsoft.com/office/drawing/2014/main" id="{158A6968-A12D-342C-2994-DDC7278C6015}"/>
              </a:ext>
            </a:extLst>
          </p:cNvPr>
          <p:cNvSpPr txBox="1"/>
          <p:nvPr/>
        </p:nvSpPr>
        <p:spPr>
          <a:xfrm>
            <a:off x="4893084" y="3882921"/>
            <a:ext cx="690995" cy="239576"/>
          </a:xfrm>
          <a:prstGeom prst="rect">
            <a:avLst/>
          </a:prstGeom>
        </p:spPr>
        <p:txBody>
          <a:bodyPr vert="horz" wrap="square" lIns="0" tIns="8659" rIns="0" bIns="0" rtlCol="0">
            <a:spAutoFit/>
          </a:bodyPr>
          <a:lstStyle/>
          <a:p>
            <a:pPr marL="8659">
              <a:lnSpc>
                <a:spcPts val="968"/>
              </a:lnSpc>
              <a:spcBef>
                <a:spcPts val="68"/>
              </a:spcBef>
            </a:pPr>
            <a:r>
              <a:rPr sz="818" b="1" spc="-75">
                <a:solidFill>
                  <a:srgbClr val="00788A"/>
                </a:solidFill>
                <a:latin typeface="Calibri"/>
                <a:cs typeface="Calibri"/>
              </a:rPr>
              <a:t>OptimusMAX</a:t>
            </a:r>
            <a:r>
              <a:rPr sz="818" b="1" spc="75">
                <a:solidFill>
                  <a:srgbClr val="00788A"/>
                </a:solidFill>
                <a:latin typeface="Calibri"/>
                <a:cs typeface="Calibri"/>
              </a:rPr>
              <a:t> </a:t>
            </a:r>
            <a:r>
              <a:rPr sz="818" b="1" spc="-17">
                <a:solidFill>
                  <a:srgbClr val="00788A"/>
                </a:solidFill>
                <a:latin typeface="Calibri"/>
                <a:cs typeface="Calibri"/>
              </a:rPr>
              <a:t>192</a:t>
            </a:r>
            <a:endParaRPr sz="818">
              <a:latin typeface="Calibri"/>
              <a:cs typeface="Calibri"/>
            </a:endParaRPr>
          </a:p>
          <a:p>
            <a:pPr marL="8659">
              <a:lnSpc>
                <a:spcPts val="805"/>
              </a:lnSpc>
            </a:pPr>
            <a:r>
              <a:rPr sz="682">
                <a:solidFill>
                  <a:srgbClr val="231F20"/>
                </a:solidFill>
                <a:latin typeface="Century Gothic"/>
              </a:rPr>
              <a:t>PANV-96ML-xxx</a:t>
            </a:r>
          </a:p>
        </p:txBody>
      </p:sp>
      <p:pic>
        <p:nvPicPr>
          <p:cNvPr id="21" name="object 21">
            <a:extLst>
              <a:ext uri="{FF2B5EF4-FFF2-40B4-BE49-F238E27FC236}">
                <a16:creationId xmlns:a16="http://schemas.microsoft.com/office/drawing/2014/main" id="{5E68CC7F-49D2-D937-55FB-384BFEEA0067}"/>
              </a:ext>
            </a:extLst>
          </p:cNvPr>
          <p:cNvPicPr/>
          <p:nvPr/>
        </p:nvPicPr>
        <p:blipFill>
          <a:blip r:embed="rId5" cstate="print"/>
          <a:stretch>
            <a:fillRect/>
          </a:stretch>
        </p:blipFill>
        <p:spPr>
          <a:xfrm>
            <a:off x="4912001" y="3588803"/>
            <a:ext cx="1007873" cy="322499"/>
          </a:xfrm>
          <a:prstGeom prst="rect">
            <a:avLst/>
          </a:prstGeom>
        </p:spPr>
      </p:pic>
      <p:sp>
        <p:nvSpPr>
          <p:cNvPr id="22" name="object 22">
            <a:extLst>
              <a:ext uri="{FF2B5EF4-FFF2-40B4-BE49-F238E27FC236}">
                <a16:creationId xmlns:a16="http://schemas.microsoft.com/office/drawing/2014/main" id="{9650FDDE-10C6-A084-4AEA-D3632746C589}"/>
              </a:ext>
            </a:extLst>
          </p:cNvPr>
          <p:cNvSpPr txBox="1"/>
          <p:nvPr/>
        </p:nvSpPr>
        <p:spPr>
          <a:xfrm>
            <a:off x="7237660" y="3882921"/>
            <a:ext cx="1296699" cy="239576"/>
          </a:xfrm>
          <a:prstGeom prst="rect">
            <a:avLst/>
          </a:prstGeom>
        </p:spPr>
        <p:txBody>
          <a:bodyPr vert="horz" wrap="square" lIns="0" tIns="8659" rIns="0" bIns="0" rtlCol="0">
            <a:spAutoFit/>
          </a:bodyPr>
          <a:lstStyle/>
          <a:p>
            <a:pPr marL="8659">
              <a:lnSpc>
                <a:spcPts val="968"/>
              </a:lnSpc>
              <a:spcBef>
                <a:spcPts val="68"/>
              </a:spcBef>
            </a:pPr>
            <a:r>
              <a:rPr sz="818" b="1" spc="-75">
                <a:solidFill>
                  <a:srgbClr val="00788A"/>
                </a:solidFill>
                <a:latin typeface="Calibri"/>
                <a:cs typeface="Calibri"/>
              </a:rPr>
              <a:t>OptimusMAX</a:t>
            </a:r>
            <a:r>
              <a:rPr sz="818" b="1" spc="37">
                <a:solidFill>
                  <a:srgbClr val="00788A"/>
                </a:solidFill>
                <a:latin typeface="Calibri"/>
                <a:cs typeface="Calibri"/>
              </a:rPr>
              <a:t> </a:t>
            </a:r>
            <a:r>
              <a:rPr sz="818" b="1" spc="-44">
                <a:solidFill>
                  <a:srgbClr val="00788A"/>
                </a:solidFill>
                <a:latin typeface="Calibri"/>
                <a:cs typeface="Calibri"/>
              </a:rPr>
              <a:t>Rear</a:t>
            </a:r>
            <a:r>
              <a:rPr sz="818" b="1" spc="37">
                <a:solidFill>
                  <a:srgbClr val="00788A"/>
                </a:solidFill>
                <a:latin typeface="Calibri"/>
                <a:cs typeface="Calibri"/>
              </a:rPr>
              <a:t> </a:t>
            </a:r>
            <a:r>
              <a:rPr sz="818" b="1" spc="-68">
                <a:solidFill>
                  <a:srgbClr val="00788A"/>
                </a:solidFill>
                <a:latin typeface="Calibri"/>
                <a:cs typeface="Calibri"/>
              </a:rPr>
              <a:t>Cable</a:t>
            </a:r>
            <a:r>
              <a:rPr sz="818" b="1" spc="37">
                <a:solidFill>
                  <a:srgbClr val="00788A"/>
                </a:solidFill>
                <a:latin typeface="Calibri"/>
                <a:cs typeface="Calibri"/>
              </a:rPr>
              <a:t> </a:t>
            </a:r>
            <a:r>
              <a:rPr sz="818" b="1" spc="-58">
                <a:solidFill>
                  <a:srgbClr val="00788A"/>
                </a:solidFill>
                <a:latin typeface="Calibri"/>
                <a:cs typeface="Calibri"/>
              </a:rPr>
              <a:t>Manager</a:t>
            </a:r>
            <a:endParaRPr sz="818">
              <a:latin typeface="Calibri"/>
              <a:cs typeface="Calibri"/>
            </a:endParaRPr>
          </a:p>
          <a:p>
            <a:pPr marL="8659">
              <a:lnSpc>
                <a:spcPts val="805"/>
              </a:lnSpc>
            </a:pPr>
            <a:r>
              <a:rPr sz="682">
                <a:solidFill>
                  <a:srgbClr val="231F20"/>
                </a:solidFill>
                <a:latin typeface="Century Gothic"/>
              </a:rPr>
              <a:t>PAN-CBL-MGR-SHELF</a:t>
            </a:r>
          </a:p>
        </p:txBody>
      </p:sp>
      <p:pic>
        <p:nvPicPr>
          <p:cNvPr id="23" name="object 23">
            <a:extLst>
              <a:ext uri="{FF2B5EF4-FFF2-40B4-BE49-F238E27FC236}">
                <a16:creationId xmlns:a16="http://schemas.microsoft.com/office/drawing/2014/main" id="{3277A578-BB7E-0B36-534B-CBBF9E282D6E}"/>
              </a:ext>
            </a:extLst>
          </p:cNvPr>
          <p:cNvPicPr/>
          <p:nvPr/>
        </p:nvPicPr>
        <p:blipFill>
          <a:blip r:embed="rId6" cstate="print"/>
          <a:stretch>
            <a:fillRect/>
          </a:stretch>
        </p:blipFill>
        <p:spPr>
          <a:xfrm>
            <a:off x="7256577" y="3525634"/>
            <a:ext cx="1007873" cy="281163"/>
          </a:xfrm>
          <a:prstGeom prst="rect">
            <a:avLst/>
          </a:prstGeom>
        </p:spPr>
      </p:pic>
      <p:sp>
        <p:nvSpPr>
          <p:cNvPr id="24" name="object 24">
            <a:extLst>
              <a:ext uri="{FF2B5EF4-FFF2-40B4-BE49-F238E27FC236}">
                <a16:creationId xmlns:a16="http://schemas.microsoft.com/office/drawing/2014/main" id="{0324A264-FD14-04F4-BBEF-FC2EF0D34273}"/>
              </a:ext>
            </a:extLst>
          </p:cNvPr>
          <p:cNvSpPr txBox="1"/>
          <p:nvPr/>
        </p:nvSpPr>
        <p:spPr>
          <a:xfrm>
            <a:off x="6069744" y="3882921"/>
            <a:ext cx="1074366" cy="331402"/>
          </a:xfrm>
          <a:prstGeom prst="rect">
            <a:avLst/>
          </a:prstGeom>
        </p:spPr>
        <p:txBody>
          <a:bodyPr vert="horz" wrap="square" lIns="0" tIns="15586" rIns="0" bIns="0" rtlCol="0">
            <a:spAutoFit/>
          </a:bodyPr>
          <a:lstStyle/>
          <a:p>
            <a:pPr marL="8659" marR="3464">
              <a:lnSpc>
                <a:spcPct val="94300"/>
              </a:lnSpc>
              <a:spcBef>
                <a:spcPts val="123"/>
              </a:spcBef>
            </a:pPr>
            <a:r>
              <a:rPr sz="818" b="1" spc="-75">
                <a:solidFill>
                  <a:srgbClr val="00788A"/>
                </a:solidFill>
                <a:latin typeface="Calibri"/>
                <a:cs typeface="Calibri"/>
              </a:rPr>
              <a:t>OptimusMAX</a:t>
            </a:r>
            <a:r>
              <a:rPr sz="818" b="1" spc="75">
                <a:solidFill>
                  <a:srgbClr val="00788A"/>
                </a:solidFill>
                <a:latin typeface="Calibri"/>
                <a:cs typeface="Calibri"/>
              </a:rPr>
              <a:t> </a:t>
            </a:r>
            <a:r>
              <a:rPr sz="818" b="1" spc="-27">
                <a:solidFill>
                  <a:srgbClr val="00788A"/>
                </a:solidFill>
                <a:latin typeface="Calibri"/>
                <a:cs typeface="Calibri"/>
              </a:rPr>
              <a:t>144 </a:t>
            </a:r>
            <a:r>
              <a:rPr sz="682">
                <a:solidFill>
                  <a:srgbClr val="FE7F2F"/>
                </a:solidFill>
                <a:latin typeface="Century Gothic"/>
                <a:cs typeface="Century Gothic"/>
              </a:rPr>
              <a:t>Available Flat or Angled </a:t>
            </a:r>
            <a:r>
              <a:rPr sz="682">
                <a:solidFill>
                  <a:srgbClr val="231F20"/>
                </a:solidFill>
                <a:latin typeface="Century Gothic"/>
              </a:rPr>
              <a:t>PANx-72ML-xxx</a:t>
            </a:r>
          </a:p>
        </p:txBody>
      </p:sp>
      <p:grpSp>
        <p:nvGrpSpPr>
          <p:cNvPr id="25" name="object 25">
            <a:extLst>
              <a:ext uri="{FF2B5EF4-FFF2-40B4-BE49-F238E27FC236}">
                <a16:creationId xmlns:a16="http://schemas.microsoft.com/office/drawing/2014/main" id="{627F8E6F-A645-FA3C-DBF5-3AB146D400F7}"/>
              </a:ext>
            </a:extLst>
          </p:cNvPr>
          <p:cNvGrpSpPr/>
          <p:nvPr/>
        </p:nvGrpSpPr>
        <p:grpSpPr>
          <a:xfrm>
            <a:off x="6073799" y="3316925"/>
            <a:ext cx="1016577" cy="537730"/>
            <a:chOff x="3853639" y="4864823"/>
            <a:chExt cx="1490980" cy="788670"/>
          </a:xfrm>
        </p:grpSpPr>
        <p:pic>
          <p:nvPicPr>
            <p:cNvPr id="26" name="object 26">
              <a:extLst>
                <a:ext uri="{FF2B5EF4-FFF2-40B4-BE49-F238E27FC236}">
                  <a16:creationId xmlns:a16="http://schemas.microsoft.com/office/drawing/2014/main" id="{EC1143DE-A358-3084-6D22-353C53C14645}"/>
                </a:ext>
              </a:extLst>
            </p:cNvPr>
            <p:cNvPicPr/>
            <p:nvPr/>
          </p:nvPicPr>
          <p:blipFill>
            <a:blip r:embed="rId7" cstate="print"/>
            <a:stretch>
              <a:fillRect/>
            </a:stretch>
          </p:blipFill>
          <p:spPr>
            <a:xfrm>
              <a:off x="3865791" y="5246243"/>
              <a:ext cx="1478210" cy="407250"/>
            </a:xfrm>
            <a:prstGeom prst="rect">
              <a:avLst/>
            </a:prstGeom>
          </p:spPr>
        </p:pic>
        <p:pic>
          <p:nvPicPr>
            <p:cNvPr id="27" name="object 27">
              <a:extLst>
                <a:ext uri="{FF2B5EF4-FFF2-40B4-BE49-F238E27FC236}">
                  <a16:creationId xmlns:a16="http://schemas.microsoft.com/office/drawing/2014/main" id="{D4D7D60D-90C1-07B9-F463-3D97D86DE95C}"/>
                </a:ext>
              </a:extLst>
            </p:cNvPr>
            <p:cNvPicPr/>
            <p:nvPr/>
          </p:nvPicPr>
          <p:blipFill>
            <a:blip r:embed="rId8" cstate="print"/>
            <a:stretch>
              <a:fillRect/>
            </a:stretch>
          </p:blipFill>
          <p:spPr>
            <a:xfrm>
              <a:off x="3853639" y="4864823"/>
              <a:ext cx="1478214" cy="407250"/>
            </a:xfrm>
            <a:prstGeom prst="rect">
              <a:avLst/>
            </a:prstGeom>
          </p:spPr>
        </p:pic>
      </p:grpSp>
      <p:grpSp>
        <p:nvGrpSpPr>
          <p:cNvPr id="36" name="object 36">
            <a:extLst>
              <a:ext uri="{FF2B5EF4-FFF2-40B4-BE49-F238E27FC236}">
                <a16:creationId xmlns:a16="http://schemas.microsoft.com/office/drawing/2014/main" id="{22CF0A99-2B62-9E26-C6FC-192E08ECBC45}"/>
              </a:ext>
            </a:extLst>
          </p:cNvPr>
          <p:cNvGrpSpPr/>
          <p:nvPr/>
        </p:nvGrpSpPr>
        <p:grpSpPr>
          <a:xfrm>
            <a:off x="3534632" y="4327389"/>
            <a:ext cx="3043670" cy="865476"/>
            <a:chOff x="129527" y="6346837"/>
            <a:chExt cx="4464050" cy="1269365"/>
          </a:xfrm>
        </p:grpSpPr>
        <p:pic>
          <p:nvPicPr>
            <p:cNvPr id="37" name="object 37">
              <a:extLst>
                <a:ext uri="{FF2B5EF4-FFF2-40B4-BE49-F238E27FC236}">
                  <a16:creationId xmlns:a16="http://schemas.microsoft.com/office/drawing/2014/main" id="{B6E6BC71-E67C-88A4-AEB7-B7187204BFA2}"/>
                </a:ext>
              </a:extLst>
            </p:cNvPr>
            <p:cNvPicPr/>
            <p:nvPr/>
          </p:nvPicPr>
          <p:blipFill>
            <a:blip r:embed="rId9" cstate="print"/>
            <a:stretch>
              <a:fillRect/>
            </a:stretch>
          </p:blipFill>
          <p:spPr>
            <a:xfrm>
              <a:off x="129527" y="7139127"/>
              <a:ext cx="1478215" cy="473011"/>
            </a:xfrm>
            <a:prstGeom prst="rect">
              <a:avLst/>
            </a:prstGeom>
          </p:spPr>
        </p:pic>
        <p:pic>
          <p:nvPicPr>
            <p:cNvPr id="38" name="object 38">
              <a:extLst>
                <a:ext uri="{FF2B5EF4-FFF2-40B4-BE49-F238E27FC236}">
                  <a16:creationId xmlns:a16="http://schemas.microsoft.com/office/drawing/2014/main" id="{6DF5ABF0-0303-EA07-F609-6C6DE442FF96}"/>
                </a:ext>
              </a:extLst>
            </p:cNvPr>
            <p:cNvPicPr/>
            <p:nvPr/>
          </p:nvPicPr>
          <p:blipFill>
            <a:blip r:embed="rId10" cstate="print"/>
            <a:stretch>
              <a:fillRect/>
            </a:stretch>
          </p:blipFill>
          <p:spPr>
            <a:xfrm>
              <a:off x="1622437" y="7084288"/>
              <a:ext cx="1478209" cy="531888"/>
            </a:xfrm>
            <a:prstGeom prst="rect">
              <a:avLst/>
            </a:prstGeom>
          </p:spPr>
        </p:pic>
        <p:pic>
          <p:nvPicPr>
            <p:cNvPr id="39" name="object 39">
              <a:extLst>
                <a:ext uri="{FF2B5EF4-FFF2-40B4-BE49-F238E27FC236}">
                  <a16:creationId xmlns:a16="http://schemas.microsoft.com/office/drawing/2014/main" id="{C86A4508-86DB-C8CA-04B9-95725E21912C}"/>
                </a:ext>
              </a:extLst>
            </p:cNvPr>
            <p:cNvPicPr/>
            <p:nvPr/>
          </p:nvPicPr>
          <p:blipFill>
            <a:blip r:embed="rId11" cstate="print"/>
            <a:stretch>
              <a:fillRect/>
            </a:stretch>
          </p:blipFill>
          <p:spPr>
            <a:xfrm>
              <a:off x="3115335" y="7139127"/>
              <a:ext cx="1478203" cy="473011"/>
            </a:xfrm>
            <a:prstGeom prst="rect">
              <a:avLst/>
            </a:prstGeom>
          </p:spPr>
        </p:pic>
        <p:pic>
          <p:nvPicPr>
            <p:cNvPr id="40" name="object 40">
              <a:extLst>
                <a:ext uri="{FF2B5EF4-FFF2-40B4-BE49-F238E27FC236}">
                  <a16:creationId xmlns:a16="http://schemas.microsoft.com/office/drawing/2014/main" id="{096B7D42-B095-C3AF-A162-6528B391051A}"/>
                </a:ext>
              </a:extLst>
            </p:cNvPr>
            <p:cNvPicPr/>
            <p:nvPr/>
          </p:nvPicPr>
          <p:blipFill>
            <a:blip r:embed="rId12" cstate="print"/>
            <a:stretch>
              <a:fillRect/>
            </a:stretch>
          </p:blipFill>
          <p:spPr>
            <a:xfrm>
              <a:off x="227838" y="6346837"/>
              <a:ext cx="1440345" cy="694982"/>
            </a:xfrm>
            <a:prstGeom prst="rect">
              <a:avLst/>
            </a:prstGeom>
          </p:spPr>
        </p:pic>
      </p:grpSp>
      <p:sp>
        <p:nvSpPr>
          <p:cNvPr id="41" name="object 41">
            <a:extLst>
              <a:ext uri="{FF2B5EF4-FFF2-40B4-BE49-F238E27FC236}">
                <a16:creationId xmlns:a16="http://schemas.microsoft.com/office/drawing/2014/main" id="{55800B7F-4C46-0DFB-F066-DB5C8B12AB6D}"/>
              </a:ext>
            </a:extLst>
          </p:cNvPr>
          <p:cNvSpPr txBox="1"/>
          <p:nvPr/>
        </p:nvSpPr>
        <p:spPr>
          <a:xfrm>
            <a:off x="5560695" y="5156429"/>
            <a:ext cx="821315" cy="239576"/>
          </a:xfrm>
          <a:prstGeom prst="rect">
            <a:avLst/>
          </a:prstGeom>
        </p:spPr>
        <p:txBody>
          <a:bodyPr vert="horz" wrap="square" lIns="0" tIns="8659" rIns="0" bIns="0" rtlCol="0">
            <a:spAutoFit/>
          </a:bodyPr>
          <a:lstStyle/>
          <a:p>
            <a:pPr marL="8659">
              <a:lnSpc>
                <a:spcPts val="968"/>
              </a:lnSpc>
              <a:spcBef>
                <a:spcPts val="68"/>
              </a:spcBef>
            </a:pPr>
            <a:r>
              <a:rPr sz="818" b="1" spc="-75">
                <a:solidFill>
                  <a:srgbClr val="00788A"/>
                </a:solidFill>
                <a:latin typeface="Calibri"/>
                <a:cs typeface="Calibri"/>
              </a:rPr>
              <a:t>Optimus</a:t>
            </a:r>
            <a:r>
              <a:rPr sz="818" b="1" spc="41">
                <a:solidFill>
                  <a:srgbClr val="00788A"/>
                </a:solidFill>
                <a:latin typeface="Calibri"/>
                <a:cs typeface="Calibri"/>
              </a:rPr>
              <a:t> </a:t>
            </a:r>
            <a:r>
              <a:rPr sz="818" b="1" spc="-17">
                <a:solidFill>
                  <a:srgbClr val="00788A"/>
                </a:solidFill>
                <a:latin typeface="Calibri"/>
                <a:cs typeface="Calibri"/>
              </a:rPr>
              <a:t>48</a:t>
            </a:r>
            <a:endParaRPr sz="818">
              <a:latin typeface="Calibri"/>
              <a:cs typeface="Calibri"/>
            </a:endParaRPr>
          </a:p>
          <a:p>
            <a:pPr marL="8659">
              <a:lnSpc>
                <a:spcPts val="805"/>
              </a:lnSpc>
            </a:pPr>
            <a:r>
              <a:rPr sz="682">
                <a:solidFill>
                  <a:srgbClr val="231F20"/>
                </a:solidFill>
                <a:latin typeface="Century Gothic"/>
              </a:rPr>
              <a:t>PAN-24ML-xxx</a:t>
            </a:r>
          </a:p>
        </p:txBody>
      </p:sp>
      <p:sp>
        <p:nvSpPr>
          <p:cNvPr id="42" name="object 42">
            <a:extLst>
              <a:ext uri="{FF2B5EF4-FFF2-40B4-BE49-F238E27FC236}">
                <a16:creationId xmlns:a16="http://schemas.microsoft.com/office/drawing/2014/main" id="{9156C648-ED32-EA2D-29B1-E29008043717}"/>
              </a:ext>
            </a:extLst>
          </p:cNvPr>
          <p:cNvSpPr txBox="1"/>
          <p:nvPr/>
        </p:nvSpPr>
        <p:spPr>
          <a:xfrm>
            <a:off x="3515716" y="5156429"/>
            <a:ext cx="661607" cy="239576"/>
          </a:xfrm>
          <a:prstGeom prst="rect">
            <a:avLst/>
          </a:prstGeom>
        </p:spPr>
        <p:txBody>
          <a:bodyPr vert="horz" wrap="square" lIns="0" tIns="8659" rIns="0" bIns="0" rtlCol="0">
            <a:spAutoFit/>
          </a:bodyPr>
          <a:lstStyle/>
          <a:p>
            <a:pPr marL="8659">
              <a:lnSpc>
                <a:spcPts val="968"/>
              </a:lnSpc>
              <a:spcBef>
                <a:spcPts val="68"/>
              </a:spcBef>
            </a:pPr>
            <a:r>
              <a:rPr sz="818" b="1" spc="-75">
                <a:solidFill>
                  <a:srgbClr val="00788A"/>
                </a:solidFill>
                <a:latin typeface="Calibri"/>
                <a:cs typeface="Calibri"/>
              </a:rPr>
              <a:t>Optimus</a:t>
            </a:r>
            <a:r>
              <a:rPr sz="818" b="1" spc="41">
                <a:solidFill>
                  <a:srgbClr val="00788A"/>
                </a:solidFill>
                <a:latin typeface="Calibri"/>
                <a:cs typeface="Calibri"/>
              </a:rPr>
              <a:t> </a:t>
            </a:r>
            <a:r>
              <a:rPr sz="818" b="1" spc="-17">
                <a:solidFill>
                  <a:srgbClr val="00788A"/>
                </a:solidFill>
                <a:latin typeface="Calibri"/>
                <a:cs typeface="Calibri"/>
              </a:rPr>
              <a:t>96</a:t>
            </a:r>
            <a:endParaRPr sz="818">
              <a:latin typeface="Calibri"/>
              <a:cs typeface="Calibri"/>
            </a:endParaRPr>
          </a:p>
          <a:p>
            <a:pPr marL="8659">
              <a:lnSpc>
                <a:spcPts val="805"/>
              </a:lnSpc>
            </a:pPr>
            <a:r>
              <a:rPr sz="682">
                <a:solidFill>
                  <a:srgbClr val="231F20"/>
                </a:solidFill>
                <a:latin typeface="Century Gothic"/>
              </a:rPr>
              <a:t>PAN-48ML-xxx</a:t>
            </a:r>
          </a:p>
        </p:txBody>
      </p:sp>
      <p:sp>
        <p:nvSpPr>
          <p:cNvPr id="43" name="object 43">
            <a:extLst>
              <a:ext uri="{FF2B5EF4-FFF2-40B4-BE49-F238E27FC236}">
                <a16:creationId xmlns:a16="http://schemas.microsoft.com/office/drawing/2014/main" id="{F010D0DE-DCA7-456D-E02A-DA72D898D7B9}"/>
              </a:ext>
            </a:extLst>
          </p:cNvPr>
          <p:cNvSpPr txBox="1"/>
          <p:nvPr/>
        </p:nvSpPr>
        <p:spPr>
          <a:xfrm>
            <a:off x="4550649" y="5156429"/>
            <a:ext cx="810045" cy="239576"/>
          </a:xfrm>
          <a:prstGeom prst="rect">
            <a:avLst/>
          </a:prstGeom>
        </p:spPr>
        <p:txBody>
          <a:bodyPr vert="horz" wrap="square" lIns="0" tIns="8659" rIns="0" bIns="0" rtlCol="0">
            <a:spAutoFit/>
          </a:bodyPr>
          <a:lstStyle/>
          <a:p>
            <a:pPr marL="8659">
              <a:lnSpc>
                <a:spcPts val="968"/>
              </a:lnSpc>
              <a:spcBef>
                <a:spcPts val="68"/>
              </a:spcBef>
            </a:pPr>
            <a:r>
              <a:rPr sz="818" b="1" spc="-75">
                <a:solidFill>
                  <a:srgbClr val="00788A"/>
                </a:solidFill>
                <a:latin typeface="Calibri"/>
                <a:cs typeface="Calibri"/>
              </a:rPr>
              <a:t>Optimus</a:t>
            </a:r>
            <a:r>
              <a:rPr sz="818" b="1" spc="41">
                <a:solidFill>
                  <a:srgbClr val="00788A"/>
                </a:solidFill>
                <a:latin typeface="Calibri"/>
                <a:cs typeface="Calibri"/>
              </a:rPr>
              <a:t> </a:t>
            </a:r>
            <a:r>
              <a:rPr sz="818" b="1" spc="-17">
                <a:solidFill>
                  <a:srgbClr val="00788A"/>
                </a:solidFill>
                <a:latin typeface="Calibri"/>
                <a:cs typeface="Calibri"/>
              </a:rPr>
              <a:t>72</a:t>
            </a:r>
            <a:endParaRPr sz="818">
              <a:latin typeface="Calibri"/>
              <a:cs typeface="Calibri"/>
            </a:endParaRPr>
          </a:p>
          <a:p>
            <a:pPr marL="8659">
              <a:lnSpc>
                <a:spcPts val="805"/>
              </a:lnSpc>
            </a:pPr>
            <a:r>
              <a:rPr sz="682">
                <a:solidFill>
                  <a:srgbClr val="231F20"/>
                </a:solidFill>
                <a:latin typeface="Century Gothic"/>
              </a:rPr>
              <a:t>PAN-36ML-xxx</a:t>
            </a:r>
          </a:p>
        </p:txBody>
      </p:sp>
      <p:sp>
        <p:nvSpPr>
          <p:cNvPr id="44" name="object 44">
            <a:extLst>
              <a:ext uri="{FF2B5EF4-FFF2-40B4-BE49-F238E27FC236}">
                <a16:creationId xmlns:a16="http://schemas.microsoft.com/office/drawing/2014/main" id="{06F8BCF6-32FB-AFF1-FC4B-28A307B9F7DF}"/>
              </a:ext>
            </a:extLst>
          </p:cNvPr>
          <p:cNvSpPr/>
          <p:nvPr/>
        </p:nvSpPr>
        <p:spPr>
          <a:xfrm>
            <a:off x="4884594" y="4335925"/>
            <a:ext cx="1086283" cy="157162"/>
          </a:xfrm>
          <a:custGeom>
            <a:avLst/>
            <a:gdLst/>
            <a:ahLst/>
            <a:cxnLst/>
            <a:rect l="l" t="t" r="r" b="b"/>
            <a:pathLst>
              <a:path w="1593214" h="230504">
                <a:moveTo>
                  <a:pt x="1477632" y="0"/>
                </a:moveTo>
                <a:lnTo>
                  <a:pt x="115188" y="0"/>
                </a:lnTo>
                <a:lnTo>
                  <a:pt x="70353" y="9052"/>
                </a:lnTo>
                <a:lnTo>
                  <a:pt x="33739" y="33739"/>
                </a:lnTo>
                <a:lnTo>
                  <a:pt x="9052" y="70353"/>
                </a:lnTo>
                <a:lnTo>
                  <a:pt x="0" y="115189"/>
                </a:lnTo>
                <a:lnTo>
                  <a:pt x="9052" y="160024"/>
                </a:lnTo>
                <a:lnTo>
                  <a:pt x="33739" y="196638"/>
                </a:lnTo>
                <a:lnTo>
                  <a:pt x="70353" y="221325"/>
                </a:lnTo>
                <a:lnTo>
                  <a:pt x="115188" y="230378"/>
                </a:lnTo>
                <a:lnTo>
                  <a:pt x="1477632" y="230378"/>
                </a:lnTo>
                <a:lnTo>
                  <a:pt x="1522467" y="221325"/>
                </a:lnTo>
                <a:lnTo>
                  <a:pt x="1559082" y="196638"/>
                </a:lnTo>
                <a:lnTo>
                  <a:pt x="1583768" y="160024"/>
                </a:lnTo>
                <a:lnTo>
                  <a:pt x="1592821" y="115189"/>
                </a:lnTo>
                <a:lnTo>
                  <a:pt x="1583768" y="70353"/>
                </a:lnTo>
                <a:lnTo>
                  <a:pt x="1559082" y="33739"/>
                </a:lnTo>
                <a:lnTo>
                  <a:pt x="1522467" y="9052"/>
                </a:lnTo>
                <a:lnTo>
                  <a:pt x="1477632" y="0"/>
                </a:lnTo>
                <a:close/>
              </a:path>
            </a:pathLst>
          </a:custGeom>
          <a:solidFill>
            <a:srgbClr val="E31836"/>
          </a:solidFill>
        </p:spPr>
        <p:txBody>
          <a:bodyPr wrap="square" lIns="0" tIns="0" rIns="0" bIns="0" rtlCol="0"/>
          <a:lstStyle/>
          <a:p>
            <a:endParaRPr sz="1227"/>
          </a:p>
        </p:txBody>
      </p:sp>
      <p:sp>
        <p:nvSpPr>
          <p:cNvPr id="45" name="object 45">
            <a:extLst>
              <a:ext uri="{FF2B5EF4-FFF2-40B4-BE49-F238E27FC236}">
                <a16:creationId xmlns:a16="http://schemas.microsoft.com/office/drawing/2014/main" id="{06959BCB-F8A1-4659-DA8B-B3A43FDA1577}"/>
              </a:ext>
            </a:extLst>
          </p:cNvPr>
          <p:cNvSpPr txBox="1"/>
          <p:nvPr/>
        </p:nvSpPr>
        <p:spPr>
          <a:xfrm>
            <a:off x="4884594" y="4302018"/>
            <a:ext cx="1085260" cy="529737"/>
          </a:xfrm>
          <a:prstGeom prst="rect">
            <a:avLst/>
          </a:prstGeom>
        </p:spPr>
        <p:txBody>
          <a:bodyPr vert="horz" wrap="square" lIns="0" tIns="58016" rIns="0" bIns="0" rtlCol="0">
            <a:spAutoFit/>
          </a:bodyPr>
          <a:lstStyle/>
          <a:p>
            <a:pPr algn="ctr">
              <a:spcBef>
                <a:spcPts val="457"/>
              </a:spcBef>
            </a:pPr>
            <a:r>
              <a:rPr sz="682">
                <a:solidFill>
                  <a:srgbClr val="FFFFFF"/>
                </a:solidFill>
                <a:latin typeface="Century Gothic"/>
                <a:cs typeface="Century Gothic"/>
              </a:rPr>
              <a:t>HIGHLY ADAPTIVE</a:t>
            </a:r>
            <a:endParaRPr sz="682">
              <a:latin typeface="Century Gothic"/>
              <a:cs typeface="Century Gothic"/>
            </a:endParaRPr>
          </a:p>
          <a:p>
            <a:pPr marL="8659" marR="3464" algn="ctr">
              <a:spcBef>
                <a:spcPts val="392"/>
              </a:spcBef>
            </a:pPr>
            <a:r>
              <a:rPr sz="682">
                <a:solidFill>
                  <a:srgbClr val="231F20"/>
                </a:solidFill>
                <a:latin typeface="Century Gothic"/>
                <a:cs typeface="Century Gothic"/>
              </a:rPr>
              <a:t>Provides a wide variety of configurations for your patching needs</a:t>
            </a:r>
            <a:endParaRPr sz="682">
              <a:latin typeface="Century Gothic"/>
              <a:cs typeface="Century Gothic"/>
            </a:endParaRPr>
          </a:p>
        </p:txBody>
      </p:sp>
      <p:sp>
        <p:nvSpPr>
          <p:cNvPr id="46" name="object 46">
            <a:extLst>
              <a:ext uri="{FF2B5EF4-FFF2-40B4-BE49-F238E27FC236}">
                <a16:creationId xmlns:a16="http://schemas.microsoft.com/office/drawing/2014/main" id="{8A99607B-74D3-859C-7181-35454E33D7DD}"/>
              </a:ext>
            </a:extLst>
          </p:cNvPr>
          <p:cNvSpPr/>
          <p:nvPr/>
        </p:nvSpPr>
        <p:spPr>
          <a:xfrm>
            <a:off x="6018678" y="4335925"/>
            <a:ext cx="1086283" cy="157162"/>
          </a:xfrm>
          <a:custGeom>
            <a:avLst/>
            <a:gdLst/>
            <a:ahLst/>
            <a:cxnLst/>
            <a:rect l="l" t="t" r="r" b="b"/>
            <a:pathLst>
              <a:path w="1593214" h="230504">
                <a:moveTo>
                  <a:pt x="1477632" y="0"/>
                </a:moveTo>
                <a:lnTo>
                  <a:pt x="115188" y="0"/>
                </a:lnTo>
                <a:lnTo>
                  <a:pt x="70353" y="9052"/>
                </a:lnTo>
                <a:lnTo>
                  <a:pt x="33739" y="33739"/>
                </a:lnTo>
                <a:lnTo>
                  <a:pt x="9052" y="70353"/>
                </a:lnTo>
                <a:lnTo>
                  <a:pt x="0" y="115189"/>
                </a:lnTo>
                <a:lnTo>
                  <a:pt x="9052" y="160024"/>
                </a:lnTo>
                <a:lnTo>
                  <a:pt x="33739" y="196638"/>
                </a:lnTo>
                <a:lnTo>
                  <a:pt x="70353" y="221325"/>
                </a:lnTo>
                <a:lnTo>
                  <a:pt x="115188" y="230378"/>
                </a:lnTo>
                <a:lnTo>
                  <a:pt x="1477632" y="230378"/>
                </a:lnTo>
                <a:lnTo>
                  <a:pt x="1522467" y="221325"/>
                </a:lnTo>
                <a:lnTo>
                  <a:pt x="1559082" y="196638"/>
                </a:lnTo>
                <a:lnTo>
                  <a:pt x="1583768" y="160024"/>
                </a:lnTo>
                <a:lnTo>
                  <a:pt x="1592821" y="115189"/>
                </a:lnTo>
                <a:lnTo>
                  <a:pt x="1583768" y="70353"/>
                </a:lnTo>
                <a:lnTo>
                  <a:pt x="1559082" y="33739"/>
                </a:lnTo>
                <a:lnTo>
                  <a:pt x="1522467" y="9052"/>
                </a:lnTo>
                <a:lnTo>
                  <a:pt x="1477632" y="0"/>
                </a:lnTo>
                <a:close/>
              </a:path>
            </a:pathLst>
          </a:custGeom>
          <a:solidFill>
            <a:srgbClr val="E31836"/>
          </a:solidFill>
        </p:spPr>
        <p:txBody>
          <a:bodyPr wrap="square" lIns="0" tIns="0" rIns="0" bIns="0" rtlCol="0"/>
          <a:lstStyle/>
          <a:p>
            <a:endParaRPr sz="1227"/>
          </a:p>
        </p:txBody>
      </p:sp>
      <p:sp>
        <p:nvSpPr>
          <p:cNvPr id="47" name="object 47">
            <a:extLst>
              <a:ext uri="{FF2B5EF4-FFF2-40B4-BE49-F238E27FC236}">
                <a16:creationId xmlns:a16="http://schemas.microsoft.com/office/drawing/2014/main" id="{81D42235-6972-874A-C9B0-8E7F21780BC1}"/>
              </a:ext>
            </a:extLst>
          </p:cNvPr>
          <p:cNvSpPr txBox="1"/>
          <p:nvPr/>
        </p:nvSpPr>
        <p:spPr>
          <a:xfrm>
            <a:off x="6006527" y="4302000"/>
            <a:ext cx="1098434" cy="529737"/>
          </a:xfrm>
          <a:prstGeom prst="rect">
            <a:avLst/>
          </a:prstGeom>
        </p:spPr>
        <p:txBody>
          <a:bodyPr vert="horz" wrap="square" lIns="0" tIns="58016" rIns="0" bIns="0" rtlCol="0">
            <a:spAutoFit/>
          </a:bodyPr>
          <a:lstStyle/>
          <a:p>
            <a:pPr algn="ctr">
              <a:spcBef>
                <a:spcPts val="457"/>
              </a:spcBef>
            </a:pPr>
            <a:r>
              <a:rPr sz="682">
                <a:solidFill>
                  <a:srgbClr val="FFFFFF"/>
                </a:solidFill>
                <a:latin typeface="Century Gothic"/>
              </a:rPr>
              <a:t>COST EFFECTIVE</a:t>
            </a:r>
          </a:p>
          <a:p>
            <a:pPr marL="8659" marR="3464" algn="ctr">
              <a:spcBef>
                <a:spcPts val="392"/>
              </a:spcBef>
            </a:pPr>
            <a:r>
              <a:rPr sz="682">
                <a:solidFill>
                  <a:srgbClr val="231F20"/>
                </a:solidFill>
                <a:latin typeface="Century Gothic"/>
              </a:rPr>
              <a:t>Simple rackmount design eliminates the need for individual cassettes</a:t>
            </a:r>
          </a:p>
        </p:txBody>
      </p:sp>
      <p:sp>
        <p:nvSpPr>
          <p:cNvPr id="48" name="object 48">
            <a:extLst>
              <a:ext uri="{FF2B5EF4-FFF2-40B4-BE49-F238E27FC236}">
                <a16:creationId xmlns:a16="http://schemas.microsoft.com/office/drawing/2014/main" id="{852D28F4-5872-5606-2F51-72390A5BF236}"/>
              </a:ext>
            </a:extLst>
          </p:cNvPr>
          <p:cNvSpPr/>
          <p:nvPr/>
        </p:nvSpPr>
        <p:spPr>
          <a:xfrm>
            <a:off x="7152763" y="4335925"/>
            <a:ext cx="1086283" cy="157162"/>
          </a:xfrm>
          <a:custGeom>
            <a:avLst/>
            <a:gdLst/>
            <a:ahLst/>
            <a:cxnLst/>
            <a:rect l="l" t="t" r="r" b="b"/>
            <a:pathLst>
              <a:path w="1593215" h="230504">
                <a:moveTo>
                  <a:pt x="1477632" y="0"/>
                </a:moveTo>
                <a:lnTo>
                  <a:pt x="115188" y="0"/>
                </a:lnTo>
                <a:lnTo>
                  <a:pt x="70353" y="9052"/>
                </a:lnTo>
                <a:lnTo>
                  <a:pt x="33739" y="33739"/>
                </a:lnTo>
                <a:lnTo>
                  <a:pt x="9052" y="70353"/>
                </a:lnTo>
                <a:lnTo>
                  <a:pt x="0" y="115189"/>
                </a:lnTo>
                <a:lnTo>
                  <a:pt x="9052" y="160024"/>
                </a:lnTo>
                <a:lnTo>
                  <a:pt x="33739" y="196638"/>
                </a:lnTo>
                <a:lnTo>
                  <a:pt x="70353" y="221325"/>
                </a:lnTo>
                <a:lnTo>
                  <a:pt x="115188" y="230378"/>
                </a:lnTo>
                <a:lnTo>
                  <a:pt x="1477632" y="230378"/>
                </a:lnTo>
                <a:lnTo>
                  <a:pt x="1522467" y="221325"/>
                </a:lnTo>
                <a:lnTo>
                  <a:pt x="1559082" y="196638"/>
                </a:lnTo>
                <a:lnTo>
                  <a:pt x="1583768" y="160024"/>
                </a:lnTo>
                <a:lnTo>
                  <a:pt x="1592821" y="115189"/>
                </a:lnTo>
                <a:lnTo>
                  <a:pt x="1583768" y="70353"/>
                </a:lnTo>
                <a:lnTo>
                  <a:pt x="1559082" y="33739"/>
                </a:lnTo>
                <a:lnTo>
                  <a:pt x="1522467" y="9052"/>
                </a:lnTo>
                <a:lnTo>
                  <a:pt x="1477632" y="0"/>
                </a:lnTo>
                <a:close/>
              </a:path>
            </a:pathLst>
          </a:custGeom>
          <a:solidFill>
            <a:srgbClr val="E31836"/>
          </a:solidFill>
        </p:spPr>
        <p:txBody>
          <a:bodyPr wrap="square" lIns="0" tIns="0" rIns="0" bIns="0" rtlCol="0"/>
          <a:lstStyle/>
          <a:p>
            <a:endParaRPr sz="1227"/>
          </a:p>
        </p:txBody>
      </p:sp>
      <p:sp>
        <p:nvSpPr>
          <p:cNvPr id="49" name="object 49">
            <a:extLst>
              <a:ext uri="{FF2B5EF4-FFF2-40B4-BE49-F238E27FC236}">
                <a16:creationId xmlns:a16="http://schemas.microsoft.com/office/drawing/2014/main" id="{D15742F8-5CF6-C6EF-95FD-CD2942B12AD5}"/>
              </a:ext>
            </a:extLst>
          </p:cNvPr>
          <p:cNvSpPr txBox="1"/>
          <p:nvPr/>
        </p:nvSpPr>
        <p:spPr>
          <a:xfrm>
            <a:off x="7152763" y="4302000"/>
            <a:ext cx="1089739" cy="529737"/>
          </a:xfrm>
          <a:prstGeom prst="rect">
            <a:avLst/>
          </a:prstGeom>
        </p:spPr>
        <p:txBody>
          <a:bodyPr vert="horz" wrap="square" lIns="0" tIns="58016" rIns="0" bIns="0" rtlCol="0">
            <a:spAutoFit/>
          </a:bodyPr>
          <a:lstStyle/>
          <a:p>
            <a:pPr algn="ctr">
              <a:spcBef>
                <a:spcPts val="457"/>
              </a:spcBef>
            </a:pPr>
            <a:r>
              <a:rPr sz="682">
                <a:solidFill>
                  <a:srgbClr val="FFFFFF"/>
                </a:solidFill>
                <a:latin typeface="Century Gothic"/>
              </a:rPr>
              <a:t>HYPERSCALE READY</a:t>
            </a:r>
          </a:p>
          <a:p>
            <a:pPr marL="8659" marR="3464" algn="ctr">
              <a:spcBef>
                <a:spcPts val="392"/>
              </a:spcBef>
            </a:pPr>
            <a:r>
              <a:rPr sz="682">
                <a:solidFill>
                  <a:srgbClr val="231F20"/>
                </a:solidFill>
                <a:latin typeface="Century Gothic"/>
              </a:rPr>
              <a:t>Scalable solution for port breakout, replication or pass through</a:t>
            </a:r>
          </a:p>
        </p:txBody>
      </p:sp>
      <p:pic>
        <p:nvPicPr>
          <p:cNvPr id="50" name="object 50">
            <a:extLst>
              <a:ext uri="{FF2B5EF4-FFF2-40B4-BE49-F238E27FC236}">
                <a16:creationId xmlns:a16="http://schemas.microsoft.com/office/drawing/2014/main" id="{9C206C9D-4FAC-0C84-0CFC-728FABFEED6D}"/>
              </a:ext>
            </a:extLst>
          </p:cNvPr>
          <p:cNvPicPr/>
          <p:nvPr/>
        </p:nvPicPr>
        <p:blipFill>
          <a:blip r:embed="rId13" cstate="print"/>
          <a:stretch>
            <a:fillRect/>
          </a:stretch>
        </p:blipFill>
        <p:spPr>
          <a:xfrm>
            <a:off x="6569384" y="4867587"/>
            <a:ext cx="1026271" cy="322508"/>
          </a:xfrm>
          <a:prstGeom prst="rect">
            <a:avLst/>
          </a:prstGeom>
        </p:spPr>
      </p:pic>
      <p:sp>
        <p:nvSpPr>
          <p:cNvPr id="51" name="object 51">
            <a:extLst>
              <a:ext uri="{FF2B5EF4-FFF2-40B4-BE49-F238E27FC236}">
                <a16:creationId xmlns:a16="http://schemas.microsoft.com/office/drawing/2014/main" id="{73FCB41B-D1A5-9387-5092-D8B6955057FE}"/>
              </a:ext>
            </a:extLst>
          </p:cNvPr>
          <p:cNvSpPr txBox="1"/>
          <p:nvPr/>
        </p:nvSpPr>
        <p:spPr>
          <a:xfrm>
            <a:off x="6584893" y="5156430"/>
            <a:ext cx="992357" cy="330696"/>
          </a:xfrm>
          <a:prstGeom prst="rect">
            <a:avLst/>
          </a:prstGeom>
        </p:spPr>
        <p:txBody>
          <a:bodyPr vert="horz" wrap="square" lIns="0" tIns="15586" rIns="0" bIns="0" rtlCol="0">
            <a:spAutoFit/>
          </a:bodyPr>
          <a:lstStyle/>
          <a:p>
            <a:pPr marL="8659" marR="3464">
              <a:lnSpc>
                <a:spcPct val="94300"/>
              </a:lnSpc>
              <a:spcBef>
                <a:spcPts val="123"/>
              </a:spcBef>
            </a:pPr>
            <a:r>
              <a:rPr sz="818" b="1" spc="-75">
                <a:solidFill>
                  <a:srgbClr val="00788A"/>
                </a:solidFill>
                <a:latin typeface="Calibri"/>
                <a:cs typeface="Calibri"/>
              </a:rPr>
              <a:t>Optimus</a:t>
            </a:r>
            <a:r>
              <a:rPr sz="818" b="1" spc="24">
                <a:solidFill>
                  <a:srgbClr val="00788A"/>
                </a:solidFill>
                <a:latin typeface="Calibri"/>
                <a:cs typeface="Calibri"/>
              </a:rPr>
              <a:t> </a:t>
            </a:r>
            <a:r>
              <a:rPr sz="818" b="1" spc="-51">
                <a:solidFill>
                  <a:srgbClr val="00788A"/>
                </a:solidFill>
                <a:latin typeface="Calibri"/>
                <a:cs typeface="Calibri"/>
              </a:rPr>
              <a:t>QSFP</a:t>
            </a:r>
            <a:r>
              <a:rPr sz="818" b="1" spc="24">
                <a:solidFill>
                  <a:srgbClr val="00788A"/>
                </a:solidFill>
                <a:latin typeface="Calibri"/>
                <a:cs typeface="Calibri"/>
              </a:rPr>
              <a:t> </a:t>
            </a:r>
            <a:r>
              <a:rPr sz="818" b="1" spc="-17">
                <a:solidFill>
                  <a:srgbClr val="00788A"/>
                </a:solidFill>
                <a:latin typeface="Calibri"/>
                <a:cs typeface="Calibri"/>
              </a:rPr>
              <a:t>96</a:t>
            </a:r>
            <a:r>
              <a:rPr sz="818" b="1" spc="341">
                <a:solidFill>
                  <a:srgbClr val="00788A"/>
                </a:solidFill>
                <a:latin typeface="Calibri"/>
                <a:cs typeface="Calibri"/>
              </a:rPr>
              <a:t> </a:t>
            </a:r>
            <a:endParaRPr lang="en-US" sz="818" b="1" spc="341">
              <a:solidFill>
                <a:srgbClr val="00788A"/>
              </a:solidFill>
              <a:latin typeface="Calibri"/>
              <a:cs typeface="Calibri"/>
            </a:endParaRPr>
          </a:p>
          <a:p>
            <a:pPr marL="8659" marR="3464">
              <a:lnSpc>
                <a:spcPct val="94300"/>
              </a:lnSpc>
              <a:spcBef>
                <a:spcPts val="123"/>
              </a:spcBef>
            </a:pPr>
            <a:r>
              <a:rPr sz="500">
                <a:solidFill>
                  <a:srgbClr val="FE7F2F"/>
                </a:solidFill>
                <a:latin typeface="Century Gothic"/>
                <a:cs typeface="Century Gothic"/>
              </a:rPr>
              <a:t>QSFP to SFP Distribution Panel </a:t>
            </a:r>
            <a:endParaRPr lang="en-US" sz="500">
              <a:solidFill>
                <a:srgbClr val="FE7F2F"/>
              </a:solidFill>
              <a:latin typeface="Century Gothic"/>
              <a:cs typeface="Century Gothic"/>
            </a:endParaRPr>
          </a:p>
          <a:p>
            <a:pPr marL="8659" marR="3464">
              <a:lnSpc>
                <a:spcPct val="94300"/>
              </a:lnSpc>
              <a:spcBef>
                <a:spcPts val="123"/>
              </a:spcBef>
            </a:pPr>
            <a:r>
              <a:rPr sz="682">
                <a:solidFill>
                  <a:srgbClr val="231F20"/>
                </a:solidFill>
                <a:latin typeface="Century Gothic"/>
              </a:rPr>
              <a:t>QSFP-DPAN-48ML-xxx</a:t>
            </a:r>
          </a:p>
        </p:txBody>
      </p:sp>
      <p:sp>
        <p:nvSpPr>
          <p:cNvPr id="56" name="object 56">
            <a:extLst>
              <a:ext uri="{FF2B5EF4-FFF2-40B4-BE49-F238E27FC236}">
                <a16:creationId xmlns:a16="http://schemas.microsoft.com/office/drawing/2014/main" id="{9BCC466D-C17D-108D-A8C5-DC0776162832}"/>
              </a:ext>
            </a:extLst>
          </p:cNvPr>
          <p:cNvSpPr txBox="1"/>
          <p:nvPr/>
        </p:nvSpPr>
        <p:spPr>
          <a:xfrm>
            <a:off x="7678708" y="5156430"/>
            <a:ext cx="1141145" cy="345187"/>
          </a:xfrm>
          <a:prstGeom prst="rect">
            <a:avLst/>
          </a:prstGeom>
        </p:spPr>
        <p:txBody>
          <a:bodyPr vert="horz" wrap="square" lIns="0" tIns="15586" rIns="0" bIns="0" rtlCol="0">
            <a:spAutoFit/>
          </a:bodyPr>
          <a:lstStyle/>
          <a:p>
            <a:pPr marL="8659" marR="3464">
              <a:lnSpc>
                <a:spcPct val="94300"/>
              </a:lnSpc>
              <a:spcBef>
                <a:spcPts val="123"/>
              </a:spcBef>
            </a:pPr>
            <a:r>
              <a:rPr sz="818" b="1" spc="-75">
                <a:solidFill>
                  <a:srgbClr val="00788A"/>
                </a:solidFill>
                <a:latin typeface="Calibri"/>
                <a:cs typeface="Calibri"/>
              </a:rPr>
              <a:t>Optimus</a:t>
            </a:r>
            <a:r>
              <a:rPr sz="818" b="1" spc="24">
                <a:solidFill>
                  <a:srgbClr val="00788A"/>
                </a:solidFill>
                <a:latin typeface="Calibri"/>
                <a:cs typeface="Calibri"/>
              </a:rPr>
              <a:t> </a:t>
            </a:r>
            <a:r>
              <a:rPr sz="818" b="1" spc="-51">
                <a:solidFill>
                  <a:srgbClr val="00788A"/>
                </a:solidFill>
                <a:latin typeface="Calibri"/>
                <a:cs typeface="Calibri"/>
              </a:rPr>
              <a:t>QSFP</a:t>
            </a:r>
            <a:r>
              <a:rPr sz="818" b="1" spc="24">
                <a:solidFill>
                  <a:srgbClr val="00788A"/>
                </a:solidFill>
                <a:latin typeface="Calibri"/>
                <a:cs typeface="Calibri"/>
              </a:rPr>
              <a:t> </a:t>
            </a:r>
            <a:r>
              <a:rPr sz="818" b="1" spc="-17">
                <a:solidFill>
                  <a:srgbClr val="00788A"/>
                </a:solidFill>
                <a:latin typeface="Calibri"/>
                <a:cs typeface="Calibri"/>
              </a:rPr>
              <a:t>64</a:t>
            </a:r>
            <a:r>
              <a:rPr sz="818" b="1" spc="341">
                <a:solidFill>
                  <a:srgbClr val="00788A"/>
                </a:solidFill>
                <a:latin typeface="Calibri"/>
                <a:cs typeface="Calibri"/>
              </a:rPr>
              <a:t> </a:t>
            </a:r>
            <a:endParaRPr lang="en-US" sz="818" b="1" spc="341">
              <a:solidFill>
                <a:srgbClr val="00788A"/>
              </a:solidFill>
              <a:latin typeface="Calibri"/>
              <a:cs typeface="Calibri"/>
            </a:endParaRPr>
          </a:p>
          <a:p>
            <a:pPr marL="8659" marR="3464">
              <a:lnSpc>
                <a:spcPct val="94300"/>
              </a:lnSpc>
              <a:spcBef>
                <a:spcPts val="123"/>
              </a:spcBef>
            </a:pPr>
            <a:r>
              <a:rPr sz="600">
                <a:solidFill>
                  <a:srgbClr val="FE7F2F"/>
                </a:solidFill>
                <a:latin typeface="Century Gothic"/>
                <a:cs typeface="Century Gothic"/>
              </a:rPr>
              <a:t>QSFP to SFP Distribution Panel </a:t>
            </a:r>
            <a:endParaRPr lang="en-US" sz="600">
              <a:solidFill>
                <a:srgbClr val="FE7F2F"/>
              </a:solidFill>
              <a:latin typeface="Century Gothic"/>
              <a:cs typeface="Century Gothic"/>
            </a:endParaRPr>
          </a:p>
          <a:p>
            <a:pPr marL="8659" marR="3464">
              <a:lnSpc>
                <a:spcPct val="94300"/>
              </a:lnSpc>
              <a:spcBef>
                <a:spcPts val="123"/>
              </a:spcBef>
            </a:pPr>
            <a:r>
              <a:rPr sz="682">
                <a:solidFill>
                  <a:srgbClr val="231F20"/>
                </a:solidFill>
                <a:latin typeface="Century Gothic"/>
              </a:rPr>
              <a:t>QSFP-DPAN-32ML-xxx</a:t>
            </a:r>
          </a:p>
        </p:txBody>
      </p:sp>
      <p:sp>
        <p:nvSpPr>
          <p:cNvPr id="57" name="object 57">
            <a:extLst>
              <a:ext uri="{FF2B5EF4-FFF2-40B4-BE49-F238E27FC236}">
                <a16:creationId xmlns:a16="http://schemas.microsoft.com/office/drawing/2014/main" id="{9E2F3BF0-2527-B56D-9F19-704D7C6F0E11}"/>
              </a:ext>
            </a:extLst>
          </p:cNvPr>
          <p:cNvSpPr txBox="1"/>
          <p:nvPr/>
        </p:nvSpPr>
        <p:spPr>
          <a:xfrm>
            <a:off x="3549427" y="1501056"/>
            <a:ext cx="209929" cy="571067"/>
          </a:xfrm>
          <a:prstGeom prst="rect">
            <a:avLst/>
          </a:prstGeom>
        </p:spPr>
        <p:txBody>
          <a:bodyPr vert="vert270" wrap="square" lIns="0" tIns="9957" rIns="0" bIns="0" rtlCol="0">
            <a:spAutoFit/>
          </a:bodyPr>
          <a:lstStyle/>
          <a:p>
            <a:pPr marL="8659">
              <a:spcBef>
                <a:spcPts val="78"/>
              </a:spcBef>
            </a:pPr>
            <a:r>
              <a:rPr sz="1364" b="1" spc="-106">
                <a:solidFill>
                  <a:srgbClr val="FFFFFF"/>
                </a:solidFill>
                <a:latin typeface="Calibri"/>
                <a:cs typeface="Calibri"/>
              </a:rPr>
              <a:t>FEATURE</a:t>
            </a:r>
            <a:endParaRPr sz="1364">
              <a:latin typeface="Calibri"/>
              <a:cs typeface="Calibri"/>
            </a:endParaRPr>
          </a:p>
        </p:txBody>
      </p:sp>
      <p:sp>
        <p:nvSpPr>
          <p:cNvPr id="58" name="object 58">
            <a:extLst>
              <a:ext uri="{FF2B5EF4-FFF2-40B4-BE49-F238E27FC236}">
                <a16:creationId xmlns:a16="http://schemas.microsoft.com/office/drawing/2014/main" id="{03BA5E42-028E-F00A-CA2B-5B630C5DC0F8}"/>
              </a:ext>
            </a:extLst>
          </p:cNvPr>
          <p:cNvSpPr txBox="1"/>
          <p:nvPr/>
        </p:nvSpPr>
        <p:spPr>
          <a:xfrm>
            <a:off x="7225882" y="2489086"/>
            <a:ext cx="1174606" cy="115458"/>
          </a:xfrm>
          <a:prstGeom prst="rect">
            <a:avLst/>
          </a:prstGeom>
        </p:spPr>
        <p:txBody>
          <a:bodyPr vert="horz" wrap="square" lIns="0" tIns="10391" rIns="0" bIns="0" rtlCol="0">
            <a:spAutoFit/>
          </a:bodyPr>
          <a:lstStyle/>
          <a:p>
            <a:pPr marL="8659">
              <a:spcBef>
                <a:spcPts val="82"/>
              </a:spcBef>
            </a:pPr>
            <a:r>
              <a:rPr sz="682" b="1" spc="-44">
                <a:solidFill>
                  <a:srgbClr val="231F20"/>
                </a:solidFill>
                <a:latin typeface="Calibri"/>
                <a:cs typeface="Calibri"/>
              </a:rPr>
              <a:t>Use</a:t>
            </a:r>
            <a:r>
              <a:rPr sz="682" b="1" spc="3">
                <a:solidFill>
                  <a:srgbClr val="231F20"/>
                </a:solidFill>
                <a:latin typeface="Calibri"/>
                <a:cs typeface="Calibri"/>
              </a:rPr>
              <a:t> </a:t>
            </a:r>
            <a:r>
              <a:rPr sz="682" b="1" spc="-31">
                <a:solidFill>
                  <a:srgbClr val="231F20"/>
                </a:solidFill>
                <a:latin typeface="Calibri"/>
                <a:cs typeface="Calibri"/>
              </a:rPr>
              <a:t>SN-</a:t>
            </a:r>
            <a:r>
              <a:rPr sz="682" b="1">
                <a:solidFill>
                  <a:srgbClr val="231F20"/>
                </a:solidFill>
                <a:latin typeface="Calibri"/>
                <a:cs typeface="Calibri"/>
              </a:rPr>
              <a:t>LC</a:t>
            </a:r>
            <a:r>
              <a:rPr sz="682" b="1" spc="3">
                <a:solidFill>
                  <a:srgbClr val="231F20"/>
                </a:solidFill>
                <a:latin typeface="Calibri"/>
                <a:cs typeface="Calibri"/>
              </a:rPr>
              <a:t> </a:t>
            </a:r>
            <a:r>
              <a:rPr sz="682" b="1" spc="-34">
                <a:solidFill>
                  <a:srgbClr val="231F20"/>
                </a:solidFill>
                <a:latin typeface="Calibri"/>
                <a:cs typeface="Calibri"/>
              </a:rPr>
              <a:t>or</a:t>
            </a:r>
            <a:r>
              <a:rPr sz="682" b="1" spc="10">
                <a:solidFill>
                  <a:srgbClr val="231F20"/>
                </a:solidFill>
                <a:latin typeface="Calibri"/>
                <a:cs typeface="Calibri"/>
              </a:rPr>
              <a:t> </a:t>
            </a:r>
            <a:r>
              <a:rPr sz="682" b="1" spc="-51">
                <a:solidFill>
                  <a:srgbClr val="231F20"/>
                </a:solidFill>
                <a:latin typeface="Calibri"/>
                <a:cs typeface="Calibri"/>
              </a:rPr>
              <a:t>MDC-</a:t>
            </a:r>
            <a:r>
              <a:rPr sz="682" b="1" spc="-31">
                <a:solidFill>
                  <a:srgbClr val="231F20"/>
                </a:solidFill>
                <a:latin typeface="Calibri"/>
                <a:cs typeface="Calibri"/>
              </a:rPr>
              <a:t>LC</a:t>
            </a:r>
            <a:r>
              <a:rPr sz="682" b="1" spc="7">
                <a:solidFill>
                  <a:srgbClr val="231F20"/>
                </a:solidFill>
                <a:latin typeface="Calibri"/>
                <a:cs typeface="Calibri"/>
              </a:rPr>
              <a:t> </a:t>
            </a:r>
            <a:r>
              <a:rPr sz="682" b="1" spc="-55">
                <a:solidFill>
                  <a:srgbClr val="231F20"/>
                </a:solidFill>
                <a:latin typeface="Calibri"/>
                <a:cs typeface="Calibri"/>
              </a:rPr>
              <a:t>patch</a:t>
            </a:r>
            <a:r>
              <a:rPr sz="682" b="1" spc="14">
                <a:solidFill>
                  <a:srgbClr val="231F20"/>
                </a:solidFill>
                <a:latin typeface="Calibri"/>
                <a:cs typeface="Calibri"/>
              </a:rPr>
              <a:t> </a:t>
            </a:r>
            <a:r>
              <a:rPr sz="682" b="1" spc="-48">
                <a:solidFill>
                  <a:srgbClr val="231F20"/>
                </a:solidFill>
                <a:latin typeface="Calibri"/>
                <a:cs typeface="Calibri"/>
              </a:rPr>
              <a:t>cords</a:t>
            </a:r>
            <a:r>
              <a:rPr sz="682" b="1" spc="10">
                <a:solidFill>
                  <a:srgbClr val="231F20"/>
                </a:solidFill>
                <a:latin typeface="Calibri"/>
                <a:cs typeface="Calibri"/>
              </a:rPr>
              <a:t> </a:t>
            </a:r>
            <a:r>
              <a:rPr sz="682" b="1" spc="-17">
                <a:solidFill>
                  <a:srgbClr val="231F20"/>
                </a:solidFill>
                <a:latin typeface="Calibri"/>
                <a:cs typeface="Calibri"/>
              </a:rPr>
              <a:t>to</a:t>
            </a:r>
            <a:endParaRPr sz="682">
              <a:latin typeface="Calibri"/>
              <a:cs typeface="Calibri"/>
            </a:endParaRPr>
          </a:p>
        </p:txBody>
      </p:sp>
      <p:sp>
        <p:nvSpPr>
          <p:cNvPr id="59" name="object 59">
            <a:extLst>
              <a:ext uri="{FF2B5EF4-FFF2-40B4-BE49-F238E27FC236}">
                <a16:creationId xmlns:a16="http://schemas.microsoft.com/office/drawing/2014/main" id="{88115F1F-3AC5-0668-8F83-485D0DB51487}"/>
              </a:ext>
            </a:extLst>
          </p:cNvPr>
          <p:cNvSpPr txBox="1"/>
          <p:nvPr/>
        </p:nvSpPr>
        <p:spPr>
          <a:xfrm>
            <a:off x="7144110" y="2595170"/>
            <a:ext cx="1338263" cy="115458"/>
          </a:xfrm>
          <a:prstGeom prst="rect">
            <a:avLst/>
          </a:prstGeom>
        </p:spPr>
        <p:txBody>
          <a:bodyPr vert="horz" wrap="square" lIns="0" tIns="10391" rIns="0" bIns="0" rtlCol="0">
            <a:spAutoFit/>
          </a:bodyPr>
          <a:lstStyle/>
          <a:p>
            <a:pPr marL="8659">
              <a:spcBef>
                <a:spcPts val="82"/>
              </a:spcBef>
            </a:pPr>
            <a:r>
              <a:rPr sz="682" b="1" spc="-65">
                <a:solidFill>
                  <a:srgbClr val="231F20"/>
                </a:solidFill>
                <a:latin typeface="Calibri"/>
                <a:cs typeface="Calibri"/>
              </a:rPr>
              <a:t>connect</a:t>
            </a:r>
            <a:r>
              <a:rPr sz="682" b="1" spc="17">
                <a:solidFill>
                  <a:srgbClr val="231F20"/>
                </a:solidFill>
                <a:latin typeface="Calibri"/>
                <a:cs typeface="Calibri"/>
              </a:rPr>
              <a:t> </a:t>
            </a:r>
            <a:r>
              <a:rPr sz="682" b="1" spc="-44">
                <a:solidFill>
                  <a:srgbClr val="231F20"/>
                </a:solidFill>
                <a:latin typeface="Calibri"/>
                <a:cs typeface="Calibri"/>
              </a:rPr>
              <a:t>to</a:t>
            </a:r>
            <a:r>
              <a:rPr sz="682" b="1" spc="17">
                <a:solidFill>
                  <a:srgbClr val="231F20"/>
                </a:solidFill>
                <a:latin typeface="Calibri"/>
                <a:cs typeface="Calibri"/>
              </a:rPr>
              <a:t> </a:t>
            </a:r>
            <a:r>
              <a:rPr sz="682" b="1" spc="-27">
                <a:solidFill>
                  <a:srgbClr val="231F20"/>
                </a:solidFill>
                <a:latin typeface="Calibri"/>
                <a:cs typeface="Calibri"/>
              </a:rPr>
              <a:t>existing</a:t>
            </a:r>
            <a:r>
              <a:rPr sz="682" b="1" spc="17">
                <a:solidFill>
                  <a:srgbClr val="231F20"/>
                </a:solidFill>
                <a:latin typeface="Calibri"/>
                <a:cs typeface="Calibri"/>
              </a:rPr>
              <a:t> </a:t>
            </a:r>
            <a:r>
              <a:rPr sz="682" b="1" spc="-37">
                <a:solidFill>
                  <a:srgbClr val="231F20"/>
                </a:solidFill>
                <a:latin typeface="Calibri"/>
                <a:cs typeface="Calibri"/>
              </a:rPr>
              <a:t>data</a:t>
            </a:r>
            <a:r>
              <a:rPr sz="682" b="1" spc="20">
                <a:solidFill>
                  <a:srgbClr val="231F20"/>
                </a:solidFill>
                <a:latin typeface="Calibri"/>
                <a:cs typeface="Calibri"/>
              </a:rPr>
              <a:t> </a:t>
            </a:r>
            <a:r>
              <a:rPr sz="682" b="1" spc="-51">
                <a:solidFill>
                  <a:srgbClr val="231F20"/>
                </a:solidFill>
                <a:latin typeface="Calibri"/>
                <a:cs typeface="Calibri"/>
              </a:rPr>
              <a:t>center</a:t>
            </a:r>
            <a:r>
              <a:rPr sz="682" b="1" spc="17">
                <a:solidFill>
                  <a:srgbClr val="231F20"/>
                </a:solidFill>
                <a:latin typeface="Calibri"/>
                <a:cs typeface="Calibri"/>
              </a:rPr>
              <a:t> </a:t>
            </a:r>
            <a:r>
              <a:rPr sz="682" b="1" spc="-55">
                <a:solidFill>
                  <a:srgbClr val="231F20"/>
                </a:solidFill>
                <a:latin typeface="Calibri"/>
                <a:cs typeface="Calibri"/>
              </a:rPr>
              <a:t>equipment</a:t>
            </a:r>
            <a:endParaRPr sz="682">
              <a:latin typeface="Calibri"/>
              <a:cs typeface="Calibri"/>
            </a:endParaRPr>
          </a:p>
        </p:txBody>
      </p:sp>
      <p:grpSp>
        <p:nvGrpSpPr>
          <p:cNvPr id="60" name="object 60">
            <a:extLst>
              <a:ext uri="{FF2B5EF4-FFF2-40B4-BE49-F238E27FC236}">
                <a16:creationId xmlns:a16="http://schemas.microsoft.com/office/drawing/2014/main" id="{EBF33205-CD5E-2651-536D-616A4F1F0597}"/>
              </a:ext>
            </a:extLst>
          </p:cNvPr>
          <p:cNvGrpSpPr/>
          <p:nvPr/>
        </p:nvGrpSpPr>
        <p:grpSpPr>
          <a:xfrm>
            <a:off x="6648191" y="2659262"/>
            <a:ext cx="505258" cy="455468"/>
            <a:chOff x="4696079" y="3900251"/>
            <a:chExt cx="741045" cy="668020"/>
          </a:xfrm>
        </p:grpSpPr>
        <p:sp>
          <p:nvSpPr>
            <p:cNvPr id="61" name="object 61">
              <a:extLst>
                <a:ext uri="{FF2B5EF4-FFF2-40B4-BE49-F238E27FC236}">
                  <a16:creationId xmlns:a16="http://schemas.microsoft.com/office/drawing/2014/main" id="{07C6E55E-C1BD-7212-E57C-9532E919F842}"/>
                </a:ext>
              </a:extLst>
            </p:cNvPr>
            <p:cNvSpPr/>
            <p:nvPr/>
          </p:nvSpPr>
          <p:spPr>
            <a:xfrm>
              <a:off x="4696079" y="3900251"/>
              <a:ext cx="741045" cy="668020"/>
            </a:xfrm>
            <a:custGeom>
              <a:avLst/>
              <a:gdLst/>
              <a:ahLst/>
              <a:cxnLst/>
              <a:rect l="l" t="t" r="r" b="b"/>
              <a:pathLst>
                <a:path w="741045" h="668020">
                  <a:moveTo>
                    <a:pt x="740664" y="667511"/>
                  </a:moveTo>
                  <a:lnTo>
                    <a:pt x="0" y="667511"/>
                  </a:lnTo>
                  <a:lnTo>
                    <a:pt x="0" y="0"/>
                  </a:lnTo>
                  <a:lnTo>
                    <a:pt x="740664" y="0"/>
                  </a:lnTo>
                  <a:lnTo>
                    <a:pt x="740664" y="667511"/>
                  </a:lnTo>
                  <a:close/>
                </a:path>
              </a:pathLst>
            </a:custGeom>
            <a:solidFill>
              <a:srgbClr val="231F20">
                <a:alpha val="75000"/>
              </a:srgbClr>
            </a:solidFill>
          </p:spPr>
          <p:txBody>
            <a:bodyPr wrap="square" lIns="0" tIns="0" rIns="0" bIns="0" rtlCol="0"/>
            <a:lstStyle/>
            <a:p>
              <a:endParaRPr sz="1227"/>
            </a:p>
          </p:txBody>
        </p:sp>
        <p:sp>
          <p:nvSpPr>
            <p:cNvPr id="62" name="object 62">
              <a:extLst>
                <a:ext uri="{FF2B5EF4-FFF2-40B4-BE49-F238E27FC236}">
                  <a16:creationId xmlns:a16="http://schemas.microsoft.com/office/drawing/2014/main" id="{95FD4D1C-F2B4-EA61-8FE4-A4E3E294458A}"/>
                </a:ext>
              </a:extLst>
            </p:cNvPr>
            <p:cNvSpPr/>
            <p:nvPr/>
          </p:nvSpPr>
          <p:spPr>
            <a:xfrm>
              <a:off x="4711465" y="3909601"/>
              <a:ext cx="680085" cy="607695"/>
            </a:xfrm>
            <a:custGeom>
              <a:avLst/>
              <a:gdLst/>
              <a:ahLst/>
              <a:cxnLst/>
              <a:rect l="l" t="t" r="r" b="b"/>
              <a:pathLst>
                <a:path w="680085" h="607695">
                  <a:moveTo>
                    <a:pt x="340017" y="607072"/>
                  </a:moveTo>
                  <a:lnTo>
                    <a:pt x="289772" y="603781"/>
                  </a:lnTo>
                  <a:lnTo>
                    <a:pt x="241817" y="594220"/>
                  </a:lnTo>
                  <a:lnTo>
                    <a:pt x="196676" y="578860"/>
                  </a:lnTo>
                  <a:lnTo>
                    <a:pt x="154876" y="558169"/>
                  </a:lnTo>
                  <a:lnTo>
                    <a:pt x="116942" y="532618"/>
                  </a:lnTo>
                  <a:lnTo>
                    <a:pt x="83401" y="502675"/>
                  </a:lnTo>
                  <a:lnTo>
                    <a:pt x="54779" y="468811"/>
                  </a:lnTo>
                  <a:lnTo>
                    <a:pt x="31602" y="431495"/>
                  </a:lnTo>
                  <a:lnTo>
                    <a:pt x="14396" y="391196"/>
                  </a:lnTo>
                  <a:lnTo>
                    <a:pt x="3686" y="348384"/>
                  </a:lnTo>
                  <a:lnTo>
                    <a:pt x="0" y="303529"/>
                  </a:lnTo>
                  <a:lnTo>
                    <a:pt x="3686" y="258675"/>
                  </a:lnTo>
                  <a:lnTo>
                    <a:pt x="14396" y="215864"/>
                  </a:lnTo>
                  <a:lnTo>
                    <a:pt x="31602" y="175567"/>
                  </a:lnTo>
                  <a:lnTo>
                    <a:pt x="54779" y="138252"/>
                  </a:lnTo>
                  <a:lnTo>
                    <a:pt x="83401" y="104389"/>
                  </a:lnTo>
                  <a:lnTo>
                    <a:pt x="116942" y="74449"/>
                  </a:lnTo>
                  <a:lnTo>
                    <a:pt x="154876" y="48899"/>
                  </a:lnTo>
                  <a:lnTo>
                    <a:pt x="196676" y="28210"/>
                  </a:lnTo>
                  <a:lnTo>
                    <a:pt x="241817" y="12850"/>
                  </a:lnTo>
                  <a:lnTo>
                    <a:pt x="289772" y="3290"/>
                  </a:lnTo>
                  <a:lnTo>
                    <a:pt x="340017" y="0"/>
                  </a:lnTo>
                  <a:lnTo>
                    <a:pt x="390261" y="3290"/>
                  </a:lnTo>
                  <a:lnTo>
                    <a:pt x="438217" y="12850"/>
                  </a:lnTo>
                  <a:lnTo>
                    <a:pt x="483357" y="28210"/>
                  </a:lnTo>
                  <a:lnTo>
                    <a:pt x="525158" y="48899"/>
                  </a:lnTo>
                  <a:lnTo>
                    <a:pt x="563091" y="74449"/>
                  </a:lnTo>
                  <a:lnTo>
                    <a:pt x="596632" y="104389"/>
                  </a:lnTo>
                  <a:lnTo>
                    <a:pt x="625254" y="138252"/>
                  </a:lnTo>
                  <a:lnTo>
                    <a:pt x="648431" y="175567"/>
                  </a:lnTo>
                  <a:lnTo>
                    <a:pt x="665637" y="215864"/>
                  </a:lnTo>
                  <a:lnTo>
                    <a:pt x="676347" y="258675"/>
                  </a:lnTo>
                  <a:lnTo>
                    <a:pt x="680034" y="303529"/>
                  </a:lnTo>
                  <a:lnTo>
                    <a:pt x="676347" y="348384"/>
                  </a:lnTo>
                  <a:lnTo>
                    <a:pt x="665637" y="391196"/>
                  </a:lnTo>
                  <a:lnTo>
                    <a:pt x="648431" y="431495"/>
                  </a:lnTo>
                  <a:lnTo>
                    <a:pt x="625254" y="468811"/>
                  </a:lnTo>
                  <a:lnTo>
                    <a:pt x="596632" y="502675"/>
                  </a:lnTo>
                  <a:lnTo>
                    <a:pt x="563091" y="532618"/>
                  </a:lnTo>
                  <a:lnTo>
                    <a:pt x="525158" y="558169"/>
                  </a:lnTo>
                  <a:lnTo>
                    <a:pt x="483357" y="578860"/>
                  </a:lnTo>
                  <a:lnTo>
                    <a:pt x="438217" y="594220"/>
                  </a:lnTo>
                  <a:lnTo>
                    <a:pt x="390261" y="603781"/>
                  </a:lnTo>
                  <a:lnTo>
                    <a:pt x="340017" y="607072"/>
                  </a:lnTo>
                  <a:close/>
                </a:path>
              </a:pathLst>
            </a:custGeom>
            <a:solidFill>
              <a:srgbClr val="D2232A"/>
            </a:solidFill>
          </p:spPr>
          <p:txBody>
            <a:bodyPr wrap="square" lIns="0" tIns="0" rIns="0" bIns="0" rtlCol="0"/>
            <a:lstStyle/>
            <a:p>
              <a:endParaRPr sz="1227"/>
            </a:p>
          </p:txBody>
        </p:sp>
      </p:grpSp>
      <p:sp>
        <p:nvSpPr>
          <p:cNvPr id="63" name="object 63">
            <a:extLst>
              <a:ext uri="{FF2B5EF4-FFF2-40B4-BE49-F238E27FC236}">
                <a16:creationId xmlns:a16="http://schemas.microsoft.com/office/drawing/2014/main" id="{52B66C2E-A440-0704-F99F-030560A4E31C}"/>
              </a:ext>
            </a:extLst>
          </p:cNvPr>
          <p:cNvSpPr txBox="1"/>
          <p:nvPr/>
        </p:nvSpPr>
        <p:spPr>
          <a:xfrm>
            <a:off x="6709530" y="2670823"/>
            <a:ext cx="314758" cy="352795"/>
          </a:xfrm>
          <a:prstGeom prst="rect">
            <a:avLst/>
          </a:prstGeom>
        </p:spPr>
        <p:txBody>
          <a:bodyPr vert="horz" wrap="square" lIns="0" tIns="11690" rIns="0" bIns="0" rtlCol="0">
            <a:spAutoFit/>
          </a:bodyPr>
          <a:lstStyle/>
          <a:p>
            <a:pPr marL="8659">
              <a:spcBef>
                <a:spcPts val="92"/>
              </a:spcBef>
            </a:pPr>
            <a:r>
              <a:rPr sz="2216" b="1" i="1" spc="85">
                <a:solidFill>
                  <a:srgbClr val="FFFFFF"/>
                </a:solidFill>
                <a:latin typeface="Calibri"/>
                <a:cs typeface="Calibri"/>
              </a:rPr>
              <a:t>3</a:t>
            </a:r>
            <a:r>
              <a:rPr sz="1807" b="1" i="1" spc="85">
                <a:solidFill>
                  <a:srgbClr val="FFFFFF"/>
                </a:solidFill>
                <a:latin typeface="Calibri"/>
                <a:cs typeface="Calibri"/>
              </a:rPr>
              <a:t>X</a:t>
            </a:r>
            <a:endParaRPr sz="1807">
              <a:latin typeface="Calibri"/>
              <a:cs typeface="Calibri"/>
            </a:endParaRPr>
          </a:p>
        </p:txBody>
      </p:sp>
      <p:sp>
        <p:nvSpPr>
          <p:cNvPr id="64" name="object 64">
            <a:extLst>
              <a:ext uri="{FF2B5EF4-FFF2-40B4-BE49-F238E27FC236}">
                <a16:creationId xmlns:a16="http://schemas.microsoft.com/office/drawing/2014/main" id="{4A7175B5-158B-00D1-11F4-5DA7B2D9FF40}"/>
              </a:ext>
            </a:extLst>
          </p:cNvPr>
          <p:cNvSpPr txBox="1"/>
          <p:nvPr/>
        </p:nvSpPr>
        <p:spPr>
          <a:xfrm>
            <a:off x="7153188" y="2782391"/>
            <a:ext cx="1089314" cy="143886"/>
          </a:xfrm>
          <a:prstGeom prst="rect">
            <a:avLst/>
          </a:prstGeom>
          <a:solidFill>
            <a:srgbClr val="231F20">
              <a:alpha val="39999"/>
            </a:srgbClr>
          </a:solidFill>
        </p:spPr>
        <p:txBody>
          <a:bodyPr vert="horz" wrap="square" lIns="0" tIns="0" rIns="0" bIns="0" rtlCol="0">
            <a:spAutoFit/>
          </a:bodyPr>
          <a:lstStyle/>
          <a:p>
            <a:pPr>
              <a:lnSpc>
                <a:spcPts val="1149"/>
              </a:lnSpc>
            </a:pPr>
            <a:r>
              <a:rPr sz="1125" b="1" i="1">
                <a:solidFill>
                  <a:srgbClr val="FFFFFF"/>
                </a:solidFill>
                <a:latin typeface="Calibri"/>
                <a:cs typeface="Calibri"/>
              </a:rPr>
              <a:t>FIBER</a:t>
            </a:r>
            <a:r>
              <a:rPr sz="1125" b="1" i="1" spc="205">
                <a:solidFill>
                  <a:srgbClr val="FFFFFF"/>
                </a:solidFill>
                <a:latin typeface="Calibri"/>
                <a:cs typeface="Calibri"/>
              </a:rPr>
              <a:t> </a:t>
            </a:r>
            <a:r>
              <a:rPr sz="1125" b="1" i="1" spc="-7">
                <a:solidFill>
                  <a:srgbClr val="FFFFFF"/>
                </a:solidFill>
                <a:latin typeface="Calibri"/>
                <a:cs typeface="Calibri"/>
              </a:rPr>
              <a:t>DENSITY!!!</a:t>
            </a:r>
            <a:endParaRPr sz="1125">
              <a:latin typeface="Calibri"/>
              <a:cs typeface="Calibri"/>
            </a:endParaRPr>
          </a:p>
        </p:txBody>
      </p:sp>
      <p:pic>
        <p:nvPicPr>
          <p:cNvPr id="65" name="object 65">
            <a:extLst>
              <a:ext uri="{FF2B5EF4-FFF2-40B4-BE49-F238E27FC236}">
                <a16:creationId xmlns:a16="http://schemas.microsoft.com/office/drawing/2014/main" id="{EA869C36-05A3-FC3D-AA97-74FAD5880D79}"/>
              </a:ext>
            </a:extLst>
          </p:cNvPr>
          <p:cNvPicPr/>
          <p:nvPr/>
        </p:nvPicPr>
        <p:blipFill>
          <a:blip r:embed="rId14" cstate="print"/>
          <a:stretch>
            <a:fillRect/>
          </a:stretch>
        </p:blipFill>
        <p:spPr>
          <a:xfrm>
            <a:off x="7270373" y="2940454"/>
            <a:ext cx="154227" cy="154227"/>
          </a:xfrm>
          <a:prstGeom prst="rect">
            <a:avLst/>
          </a:prstGeom>
        </p:spPr>
      </p:pic>
      <p:sp>
        <p:nvSpPr>
          <p:cNvPr id="66" name="object 66">
            <a:extLst>
              <a:ext uri="{FF2B5EF4-FFF2-40B4-BE49-F238E27FC236}">
                <a16:creationId xmlns:a16="http://schemas.microsoft.com/office/drawing/2014/main" id="{1302CB76-0015-2C09-2702-B11353AF5512}"/>
              </a:ext>
            </a:extLst>
          </p:cNvPr>
          <p:cNvSpPr txBox="1"/>
          <p:nvPr/>
        </p:nvSpPr>
        <p:spPr>
          <a:xfrm>
            <a:off x="7276073" y="2928550"/>
            <a:ext cx="1181532" cy="155707"/>
          </a:xfrm>
          <a:prstGeom prst="rect">
            <a:avLst/>
          </a:prstGeom>
        </p:spPr>
        <p:txBody>
          <a:bodyPr vert="horz" wrap="square" lIns="0" tIns="8659" rIns="0" bIns="0" rtlCol="0">
            <a:spAutoFit/>
          </a:bodyPr>
          <a:lstStyle/>
          <a:p>
            <a:pPr marL="25977">
              <a:spcBef>
                <a:spcPts val="68"/>
              </a:spcBef>
            </a:pPr>
            <a:r>
              <a:rPr sz="1330" i="1" baseline="6410">
                <a:solidFill>
                  <a:srgbClr val="FFFFFF"/>
                </a:solidFill>
                <a:latin typeface="Trebuchet MS"/>
                <a:cs typeface="Trebuchet MS"/>
              </a:rPr>
              <a:t>vs</a:t>
            </a:r>
            <a:r>
              <a:rPr sz="1330" i="1" spc="291" baseline="6410">
                <a:solidFill>
                  <a:srgbClr val="FFFFFF"/>
                </a:solidFill>
                <a:latin typeface="Trebuchet MS"/>
                <a:cs typeface="Trebuchet MS"/>
              </a:rPr>
              <a:t> </a:t>
            </a:r>
            <a:r>
              <a:rPr sz="955" b="1" spc="-167">
                <a:solidFill>
                  <a:srgbClr val="231F20"/>
                </a:solidFill>
                <a:latin typeface="Calibri"/>
                <a:cs typeface="Calibri"/>
              </a:rPr>
              <a:t>Standard</a:t>
            </a:r>
            <a:r>
              <a:rPr sz="955" b="1" spc="-68">
                <a:solidFill>
                  <a:srgbClr val="231F20"/>
                </a:solidFill>
                <a:latin typeface="Calibri"/>
                <a:cs typeface="Calibri"/>
              </a:rPr>
              <a:t> </a:t>
            </a:r>
            <a:r>
              <a:rPr sz="955" b="1" spc="-156">
                <a:solidFill>
                  <a:srgbClr val="231F20"/>
                </a:solidFill>
                <a:latin typeface="Calibri"/>
                <a:cs typeface="Calibri"/>
              </a:rPr>
              <a:t>LC</a:t>
            </a:r>
            <a:r>
              <a:rPr sz="955" b="1" spc="-68">
                <a:solidFill>
                  <a:srgbClr val="231F20"/>
                </a:solidFill>
                <a:latin typeface="Calibri"/>
                <a:cs typeface="Calibri"/>
              </a:rPr>
              <a:t> </a:t>
            </a:r>
            <a:r>
              <a:rPr sz="955" b="1" spc="-170">
                <a:solidFill>
                  <a:srgbClr val="231F20"/>
                </a:solidFill>
                <a:latin typeface="Calibri"/>
                <a:cs typeface="Calibri"/>
              </a:rPr>
              <a:t>Duplex</a:t>
            </a:r>
            <a:r>
              <a:rPr sz="955" b="1" spc="-65">
                <a:solidFill>
                  <a:srgbClr val="231F20"/>
                </a:solidFill>
                <a:latin typeface="Calibri"/>
                <a:cs typeface="Calibri"/>
              </a:rPr>
              <a:t> </a:t>
            </a:r>
            <a:r>
              <a:rPr sz="955" b="1" spc="-187">
                <a:solidFill>
                  <a:srgbClr val="231F20"/>
                </a:solidFill>
                <a:latin typeface="Calibri"/>
                <a:cs typeface="Calibri"/>
              </a:rPr>
              <a:t>Connector</a:t>
            </a:r>
            <a:endParaRPr sz="955">
              <a:latin typeface="Calibri"/>
              <a:cs typeface="Calibri"/>
            </a:endParaRPr>
          </a:p>
        </p:txBody>
      </p:sp>
      <p:grpSp>
        <p:nvGrpSpPr>
          <p:cNvPr id="67" name="object 67">
            <a:extLst>
              <a:ext uri="{FF2B5EF4-FFF2-40B4-BE49-F238E27FC236}">
                <a16:creationId xmlns:a16="http://schemas.microsoft.com/office/drawing/2014/main" id="{191CA83A-C737-A46D-B2D0-BDA6AA16BB92}"/>
              </a:ext>
            </a:extLst>
          </p:cNvPr>
          <p:cNvGrpSpPr/>
          <p:nvPr/>
        </p:nvGrpSpPr>
        <p:grpSpPr>
          <a:xfrm>
            <a:off x="7543609" y="977332"/>
            <a:ext cx="692294" cy="700953"/>
            <a:chOff x="6009359" y="1433420"/>
            <a:chExt cx="1015365" cy="1028065"/>
          </a:xfrm>
        </p:grpSpPr>
        <p:sp>
          <p:nvSpPr>
            <p:cNvPr id="68" name="object 68">
              <a:extLst>
                <a:ext uri="{FF2B5EF4-FFF2-40B4-BE49-F238E27FC236}">
                  <a16:creationId xmlns:a16="http://schemas.microsoft.com/office/drawing/2014/main" id="{12B77654-472A-440C-412A-32A869368A19}"/>
                </a:ext>
              </a:extLst>
            </p:cNvPr>
            <p:cNvSpPr/>
            <p:nvPr/>
          </p:nvSpPr>
          <p:spPr>
            <a:xfrm>
              <a:off x="6379276" y="1788194"/>
              <a:ext cx="645795" cy="673100"/>
            </a:xfrm>
            <a:custGeom>
              <a:avLst/>
              <a:gdLst/>
              <a:ahLst/>
              <a:cxnLst/>
              <a:rect l="l" t="t" r="r" b="b"/>
              <a:pathLst>
                <a:path w="645795" h="673100">
                  <a:moveTo>
                    <a:pt x="645218" y="672878"/>
                  </a:moveTo>
                  <a:lnTo>
                    <a:pt x="0" y="672878"/>
                  </a:lnTo>
                  <a:lnTo>
                    <a:pt x="0" y="0"/>
                  </a:lnTo>
                  <a:lnTo>
                    <a:pt x="645218" y="0"/>
                  </a:lnTo>
                  <a:lnTo>
                    <a:pt x="645218" y="672878"/>
                  </a:lnTo>
                  <a:close/>
                </a:path>
              </a:pathLst>
            </a:custGeom>
            <a:solidFill>
              <a:srgbClr val="D2232A"/>
            </a:solidFill>
          </p:spPr>
          <p:txBody>
            <a:bodyPr wrap="square" lIns="0" tIns="0" rIns="0" bIns="0" rtlCol="0"/>
            <a:lstStyle/>
            <a:p>
              <a:endParaRPr sz="1227"/>
            </a:p>
          </p:txBody>
        </p:sp>
        <p:pic>
          <p:nvPicPr>
            <p:cNvPr id="69" name="object 69">
              <a:extLst>
                <a:ext uri="{FF2B5EF4-FFF2-40B4-BE49-F238E27FC236}">
                  <a16:creationId xmlns:a16="http://schemas.microsoft.com/office/drawing/2014/main" id="{15DB9F93-300E-40BC-65D9-A3884A1CAB15}"/>
                </a:ext>
              </a:extLst>
            </p:cNvPr>
            <p:cNvPicPr/>
            <p:nvPr/>
          </p:nvPicPr>
          <p:blipFill>
            <a:blip r:embed="rId15" cstate="print"/>
            <a:stretch>
              <a:fillRect/>
            </a:stretch>
          </p:blipFill>
          <p:spPr>
            <a:xfrm>
              <a:off x="6021424" y="1445485"/>
              <a:ext cx="973419" cy="973409"/>
            </a:xfrm>
            <a:prstGeom prst="rect">
              <a:avLst/>
            </a:prstGeom>
          </p:spPr>
        </p:pic>
        <p:sp>
          <p:nvSpPr>
            <p:cNvPr id="70" name="object 70">
              <a:extLst>
                <a:ext uri="{FF2B5EF4-FFF2-40B4-BE49-F238E27FC236}">
                  <a16:creationId xmlns:a16="http://schemas.microsoft.com/office/drawing/2014/main" id="{8B958241-5660-4EA9-072D-84683FB41EFB}"/>
                </a:ext>
              </a:extLst>
            </p:cNvPr>
            <p:cNvSpPr/>
            <p:nvPr/>
          </p:nvSpPr>
          <p:spPr>
            <a:xfrm>
              <a:off x="6021424" y="1445485"/>
              <a:ext cx="973455" cy="973455"/>
            </a:xfrm>
            <a:custGeom>
              <a:avLst/>
              <a:gdLst/>
              <a:ahLst/>
              <a:cxnLst/>
              <a:rect l="l" t="t" r="r" b="b"/>
              <a:pathLst>
                <a:path w="973454" h="973455">
                  <a:moveTo>
                    <a:pt x="486709" y="973409"/>
                  </a:moveTo>
                  <a:lnTo>
                    <a:pt x="533582" y="971181"/>
                  </a:lnTo>
                  <a:lnTo>
                    <a:pt x="579194" y="964633"/>
                  </a:lnTo>
                  <a:lnTo>
                    <a:pt x="623342" y="953969"/>
                  </a:lnTo>
                  <a:lnTo>
                    <a:pt x="665822" y="939393"/>
                  </a:lnTo>
                  <a:lnTo>
                    <a:pt x="706429" y="921109"/>
                  </a:lnTo>
                  <a:lnTo>
                    <a:pt x="744959" y="899320"/>
                  </a:lnTo>
                  <a:lnTo>
                    <a:pt x="781210" y="874232"/>
                  </a:lnTo>
                  <a:lnTo>
                    <a:pt x="814976" y="846047"/>
                  </a:lnTo>
                  <a:lnTo>
                    <a:pt x="846054" y="814970"/>
                  </a:lnTo>
                  <a:lnTo>
                    <a:pt x="874239" y="781204"/>
                  </a:lnTo>
                  <a:lnTo>
                    <a:pt x="899328" y="744954"/>
                  </a:lnTo>
                  <a:lnTo>
                    <a:pt x="921117" y="706423"/>
                  </a:lnTo>
                  <a:lnTo>
                    <a:pt x="939402" y="665816"/>
                  </a:lnTo>
                  <a:lnTo>
                    <a:pt x="953978" y="623335"/>
                  </a:lnTo>
                  <a:lnTo>
                    <a:pt x="964643" y="579187"/>
                  </a:lnTo>
                  <a:lnTo>
                    <a:pt x="971191" y="533573"/>
                  </a:lnTo>
                  <a:lnTo>
                    <a:pt x="973419" y="486699"/>
                  </a:lnTo>
                  <a:lnTo>
                    <a:pt x="971191" y="439826"/>
                  </a:lnTo>
                  <a:lnTo>
                    <a:pt x="964643" y="394214"/>
                  </a:lnTo>
                  <a:lnTo>
                    <a:pt x="953978" y="350067"/>
                  </a:lnTo>
                  <a:lnTo>
                    <a:pt x="939402" y="307588"/>
                  </a:lnTo>
                  <a:lnTo>
                    <a:pt x="921117" y="266982"/>
                  </a:lnTo>
                  <a:lnTo>
                    <a:pt x="899328" y="228452"/>
                  </a:lnTo>
                  <a:lnTo>
                    <a:pt x="874239" y="192202"/>
                  </a:lnTo>
                  <a:lnTo>
                    <a:pt x="846054" y="158437"/>
                  </a:lnTo>
                  <a:lnTo>
                    <a:pt x="814976" y="127360"/>
                  </a:lnTo>
                  <a:lnTo>
                    <a:pt x="781210" y="99176"/>
                  </a:lnTo>
                  <a:lnTo>
                    <a:pt x="744959" y="74087"/>
                  </a:lnTo>
                  <a:lnTo>
                    <a:pt x="706429" y="52299"/>
                  </a:lnTo>
                  <a:lnTo>
                    <a:pt x="665822" y="34015"/>
                  </a:lnTo>
                  <a:lnTo>
                    <a:pt x="623342" y="19439"/>
                  </a:lnTo>
                  <a:lnTo>
                    <a:pt x="579194" y="8775"/>
                  </a:lnTo>
                  <a:lnTo>
                    <a:pt x="533582" y="2227"/>
                  </a:lnTo>
                  <a:lnTo>
                    <a:pt x="486709" y="0"/>
                  </a:lnTo>
                  <a:lnTo>
                    <a:pt x="439837" y="2227"/>
                  </a:lnTo>
                  <a:lnTo>
                    <a:pt x="394224" y="8775"/>
                  </a:lnTo>
                  <a:lnTo>
                    <a:pt x="350076" y="19439"/>
                  </a:lnTo>
                  <a:lnTo>
                    <a:pt x="307597" y="34015"/>
                  </a:lnTo>
                  <a:lnTo>
                    <a:pt x="266990" y="52299"/>
                  </a:lnTo>
                  <a:lnTo>
                    <a:pt x="228459" y="74087"/>
                  </a:lnTo>
                  <a:lnTo>
                    <a:pt x="192209" y="99176"/>
                  </a:lnTo>
                  <a:lnTo>
                    <a:pt x="158443" y="127360"/>
                  </a:lnTo>
                  <a:lnTo>
                    <a:pt x="127365" y="158437"/>
                  </a:lnTo>
                  <a:lnTo>
                    <a:pt x="99180" y="192202"/>
                  </a:lnTo>
                  <a:lnTo>
                    <a:pt x="74090" y="228452"/>
                  </a:lnTo>
                  <a:lnTo>
                    <a:pt x="52301" y="266982"/>
                  </a:lnTo>
                  <a:lnTo>
                    <a:pt x="34017" y="307588"/>
                  </a:lnTo>
                  <a:lnTo>
                    <a:pt x="19440" y="350067"/>
                  </a:lnTo>
                  <a:lnTo>
                    <a:pt x="8776" y="394214"/>
                  </a:lnTo>
                  <a:lnTo>
                    <a:pt x="2228" y="439826"/>
                  </a:lnTo>
                  <a:lnTo>
                    <a:pt x="0" y="486699"/>
                  </a:lnTo>
                  <a:lnTo>
                    <a:pt x="2228" y="533573"/>
                  </a:lnTo>
                  <a:lnTo>
                    <a:pt x="8776" y="579187"/>
                  </a:lnTo>
                  <a:lnTo>
                    <a:pt x="19440" y="623335"/>
                  </a:lnTo>
                  <a:lnTo>
                    <a:pt x="34017" y="665816"/>
                  </a:lnTo>
                  <a:lnTo>
                    <a:pt x="52301" y="706423"/>
                  </a:lnTo>
                  <a:lnTo>
                    <a:pt x="74090" y="744954"/>
                  </a:lnTo>
                  <a:lnTo>
                    <a:pt x="99180" y="781204"/>
                  </a:lnTo>
                  <a:lnTo>
                    <a:pt x="127365" y="814970"/>
                  </a:lnTo>
                  <a:lnTo>
                    <a:pt x="158443" y="846047"/>
                  </a:lnTo>
                  <a:lnTo>
                    <a:pt x="192209" y="874232"/>
                  </a:lnTo>
                  <a:lnTo>
                    <a:pt x="228459" y="899320"/>
                  </a:lnTo>
                  <a:lnTo>
                    <a:pt x="266990" y="921109"/>
                  </a:lnTo>
                  <a:lnTo>
                    <a:pt x="307597" y="939393"/>
                  </a:lnTo>
                  <a:lnTo>
                    <a:pt x="350076" y="953969"/>
                  </a:lnTo>
                  <a:lnTo>
                    <a:pt x="394224" y="964633"/>
                  </a:lnTo>
                  <a:lnTo>
                    <a:pt x="439837" y="971181"/>
                  </a:lnTo>
                  <a:lnTo>
                    <a:pt x="486709" y="973409"/>
                  </a:lnTo>
                  <a:close/>
                </a:path>
              </a:pathLst>
            </a:custGeom>
            <a:ln w="24042">
              <a:solidFill>
                <a:srgbClr val="D2232A"/>
              </a:solidFill>
            </a:ln>
          </p:spPr>
          <p:txBody>
            <a:bodyPr wrap="square" lIns="0" tIns="0" rIns="0" bIns="0" rtlCol="0"/>
            <a:lstStyle/>
            <a:p>
              <a:endParaRPr sz="1227"/>
            </a:p>
          </p:txBody>
        </p:sp>
      </p:grpSp>
      <p:sp>
        <p:nvSpPr>
          <p:cNvPr id="71" name="object 71">
            <a:extLst>
              <a:ext uri="{FF2B5EF4-FFF2-40B4-BE49-F238E27FC236}">
                <a16:creationId xmlns:a16="http://schemas.microsoft.com/office/drawing/2014/main" id="{340D9D2C-7846-E683-2106-6722E223FF29}"/>
              </a:ext>
            </a:extLst>
          </p:cNvPr>
          <p:cNvSpPr txBox="1"/>
          <p:nvPr/>
        </p:nvSpPr>
        <p:spPr>
          <a:xfrm>
            <a:off x="7959055" y="1423758"/>
            <a:ext cx="111296" cy="102819"/>
          </a:xfrm>
          <a:prstGeom prst="rect">
            <a:avLst/>
          </a:prstGeom>
        </p:spPr>
        <p:txBody>
          <a:bodyPr vert="horz" wrap="square" lIns="0" tIns="8226" rIns="0" bIns="0" rtlCol="0">
            <a:spAutoFit/>
          </a:bodyPr>
          <a:lstStyle/>
          <a:p>
            <a:pPr marL="8659">
              <a:spcBef>
                <a:spcPts val="65"/>
              </a:spcBef>
            </a:pPr>
            <a:r>
              <a:rPr sz="614" spc="-116">
                <a:solidFill>
                  <a:srgbClr val="231F20"/>
                </a:solidFill>
                <a:latin typeface="Century Gothic"/>
                <a:cs typeface="Century Gothic"/>
              </a:rPr>
              <a:t>SN</a:t>
            </a:r>
            <a:endParaRPr sz="614">
              <a:latin typeface="Century Gothic"/>
              <a:cs typeface="Century Gothic"/>
            </a:endParaRPr>
          </a:p>
        </p:txBody>
      </p:sp>
      <p:grpSp>
        <p:nvGrpSpPr>
          <p:cNvPr id="72" name="object 72">
            <a:extLst>
              <a:ext uri="{FF2B5EF4-FFF2-40B4-BE49-F238E27FC236}">
                <a16:creationId xmlns:a16="http://schemas.microsoft.com/office/drawing/2014/main" id="{68873B37-F05E-251A-EC87-D752100B9863}"/>
              </a:ext>
            </a:extLst>
          </p:cNvPr>
          <p:cNvGrpSpPr/>
          <p:nvPr/>
        </p:nvGrpSpPr>
        <p:grpSpPr>
          <a:xfrm>
            <a:off x="7543608" y="1748602"/>
            <a:ext cx="692294" cy="700953"/>
            <a:chOff x="6009358" y="2564615"/>
            <a:chExt cx="1015365" cy="1028065"/>
          </a:xfrm>
        </p:grpSpPr>
        <p:sp>
          <p:nvSpPr>
            <p:cNvPr id="73" name="object 73">
              <a:extLst>
                <a:ext uri="{FF2B5EF4-FFF2-40B4-BE49-F238E27FC236}">
                  <a16:creationId xmlns:a16="http://schemas.microsoft.com/office/drawing/2014/main" id="{E9DAD095-E011-9844-6E0F-C87915341227}"/>
                </a:ext>
              </a:extLst>
            </p:cNvPr>
            <p:cNvSpPr/>
            <p:nvPr/>
          </p:nvSpPr>
          <p:spPr>
            <a:xfrm>
              <a:off x="6379268" y="2919388"/>
              <a:ext cx="645795" cy="673100"/>
            </a:xfrm>
            <a:custGeom>
              <a:avLst/>
              <a:gdLst/>
              <a:ahLst/>
              <a:cxnLst/>
              <a:rect l="l" t="t" r="r" b="b"/>
              <a:pathLst>
                <a:path w="645795" h="673100">
                  <a:moveTo>
                    <a:pt x="645228" y="672878"/>
                  </a:moveTo>
                  <a:lnTo>
                    <a:pt x="0" y="672878"/>
                  </a:lnTo>
                  <a:lnTo>
                    <a:pt x="0" y="0"/>
                  </a:lnTo>
                  <a:lnTo>
                    <a:pt x="645228" y="0"/>
                  </a:lnTo>
                  <a:lnTo>
                    <a:pt x="645228" y="672878"/>
                  </a:lnTo>
                  <a:close/>
                </a:path>
              </a:pathLst>
            </a:custGeom>
            <a:solidFill>
              <a:srgbClr val="D2232A"/>
            </a:solidFill>
          </p:spPr>
          <p:txBody>
            <a:bodyPr wrap="square" lIns="0" tIns="0" rIns="0" bIns="0" rtlCol="0"/>
            <a:lstStyle/>
            <a:p>
              <a:endParaRPr sz="1227"/>
            </a:p>
          </p:txBody>
        </p:sp>
        <p:pic>
          <p:nvPicPr>
            <p:cNvPr id="74" name="object 74">
              <a:extLst>
                <a:ext uri="{FF2B5EF4-FFF2-40B4-BE49-F238E27FC236}">
                  <a16:creationId xmlns:a16="http://schemas.microsoft.com/office/drawing/2014/main" id="{01184A7F-0550-4143-47C1-49FD33AE3B1B}"/>
                </a:ext>
              </a:extLst>
            </p:cNvPr>
            <p:cNvPicPr/>
            <p:nvPr/>
          </p:nvPicPr>
          <p:blipFill>
            <a:blip r:embed="rId16" cstate="print"/>
            <a:stretch>
              <a:fillRect/>
            </a:stretch>
          </p:blipFill>
          <p:spPr>
            <a:xfrm>
              <a:off x="6021423" y="2576677"/>
              <a:ext cx="973419" cy="973416"/>
            </a:xfrm>
            <a:prstGeom prst="rect">
              <a:avLst/>
            </a:prstGeom>
          </p:spPr>
        </p:pic>
        <p:sp>
          <p:nvSpPr>
            <p:cNvPr id="75" name="object 75">
              <a:extLst>
                <a:ext uri="{FF2B5EF4-FFF2-40B4-BE49-F238E27FC236}">
                  <a16:creationId xmlns:a16="http://schemas.microsoft.com/office/drawing/2014/main" id="{D4FFA406-2DC4-EEFC-5E99-BB6DE30E2242}"/>
                </a:ext>
              </a:extLst>
            </p:cNvPr>
            <p:cNvSpPr/>
            <p:nvPr/>
          </p:nvSpPr>
          <p:spPr>
            <a:xfrm>
              <a:off x="6021423" y="2576680"/>
              <a:ext cx="973455" cy="973455"/>
            </a:xfrm>
            <a:custGeom>
              <a:avLst/>
              <a:gdLst/>
              <a:ahLst/>
              <a:cxnLst/>
              <a:rect l="l" t="t" r="r" b="b"/>
              <a:pathLst>
                <a:path w="973454" h="973454">
                  <a:moveTo>
                    <a:pt x="486709" y="973409"/>
                  </a:moveTo>
                  <a:lnTo>
                    <a:pt x="533582" y="971181"/>
                  </a:lnTo>
                  <a:lnTo>
                    <a:pt x="579194" y="964633"/>
                  </a:lnTo>
                  <a:lnTo>
                    <a:pt x="623342" y="953969"/>
                  </a:lnTo>
                  <a:lnTo>
                    <a:pt x="665822" y="939393"/>
                  </a:lnTo>
                  <a:lnTo>
                    <a:pt x="706429" y="921109"/>
                  </a:lnTo>
                  <a:lnTo>
                    <a:pt x="744959" y="899320"/>
                  </a:lnTo>
                  <a:lnTo>
                    <a:pt x="781210" y="874232"/>
                  </a:lnTo>
                  <a:lnTo>
                    <a:pt x="814976" y="846047"/>
                  </a:lnTo>
                  <a:lnTo>
                    <a:pt x="846054" y="814970"/>
                  </a:lnTo>
                  <a:lnTo>
                    <a:pt x="874239" y="781204"/>
                  </a:lnTo>
                  <a:lnTo>
                    <a:pt x="899328" y="744954"/>
                  </a:lnTo>
                  <a:lnTo>
                    <a:pt x="921117" y="706423"/>
                  </a:lnTo>
                  <a:lnTo>
                    <a:pt x="939402" y="665816"/>
                  </a:lnTo>
                  <a:lnTo>
                    <a:pt x="953978" y="623335"/>
                  </a:lnTo>
                  <a:lnTo>
                    <a:pt x="964643" y="579187"/>
                  </a:lnTo>
                  <a:lnTo>
                    <a:pt x="971191" y="533573"/>
                  </a:lnTo>
                  <a:lnTo>
                    <a:pt x="973419" y="486699"/>
                  </a:lnTo>
                  <a:lnTo>
                    <a:pt x="971191" y="439826"/>
                  </a:lnTo>
                  <a:lnTo>
                    <a:pt x="964643" y="394214"/>
                  </a:lnTo>
                  <a:lnTo>
                    <a:pt x="953978" y="350067"/>
                  </a:lnTo>
                  <a:lnTo>
                    <a:pt x="939402" y="307588"/>
                  </a:lnTo>
                  <a:lnTo>
                    <a:pt x="921117" y="266982"/>
                  </a:lnTo>
                  <a:lnTo>
                    <a:pt x="899328" y="228452"/>
                  </a:lnTo>
                  <a:lnTo>
                    <a:pt x="874239" y="192202"/>
                  </a:lnTo>
                  <a:lnTo>
                    <a:pt x="846054" y="158437"/>
                  </a:lnTo>
                  <a:lnTo>
                    <a:pt x="814976" y="127360"/>
                  </a:lnTo>
                  <a:lnTo>
                    <a:pt x="781210" y="99176"/>
                  </a:lnTo>
                  <a:lnTo>
                    <a:pt x="744959" y="74087"/>
                  </a:lnTo>
                  <a:lnTo>
                    <a:pt x="706429" y="52299"/>
                  </a:lnTo>
                  <a:lnTo>
                    <a:pt x="665822" y="34015"/>
                  </a:lnTo>
                  <a:lnTo>
                    <a:pt x="623342" y="19439"/>
                  </a:lnTo>
                  <a:lnTo>
                    <a:pt x="579194" y="8775"/>
                  </a:lnTo>
                  <a:lnTo>
                    <a:pt x="533582" y="2227"/>
                  </a:lnTo>
                  <a:lnTo>
                    <a:pt x="486709" y="0"/>
                  </a:lnTo>
                  <a:lnTo>
                    <a:pt x="439837" y="2227"/>
                  </a:lnTo>
                  <a:lnTo>
                    <a:pt x="394224" y="8775"/>
                  </a:lnTo>
                  <a:lnTo>
                    <a:pt x="350076" y="19439"/>
                  </a:lnTo>
                  <a:lnTo>
                    <a:pt x="307597" y="34015"/>
                  </a:lnTo>
                  <a:lnTo>
                    <a:pt x="266990" y="52299"/>
                  </a:lnTo>
                  <a:lnTo>
                    <a:pt x="228459" y="74087"/>
                  </a:lnTo>
                  <a:lnTo>
                    <a:pt x="192209" y="99176"/>
                  </a:lnTo>
                  <a:lnTo>
                    <a:pt x="158443" y="127360"/>
                  </a:lnTo>
                  <a:lnTo>
                    <a:pt x="127365" y="158437"/>
                  </a:lnTo>
                  <a:lnTo>
                    <a:pt x="99180" y="192202"/>
                  </a:lnTo>
                  <a:lnTo>
                    <a:pt x="74090" y="228452"/>
                  </a:lnTo>
                  <a:lnTo>
                    <a:pt x="52301" y="266982"/>
                  </a:lnTo>
                  <a:lnTo>
                    <a:pt x="34017" y="307588"/>
                  </a:lnTo>
                  <a:lnTo>
                    <a:pt x="19440" y="350067"/>
                  </a:lnTo>
                  <a:lnTo>
                    <a:pt x="8776" y="394214"/>
                  </a:lnTo>
                  <a:lnTo>
                    <a:pt x="2228" y="439826"/>
                  </a:lnTo>
                  <a:lnTo>
                    <a:pt x="0" y="486699"/>
                  </a:lnTo>
                  <a:lnTo>
                    <a:pt x="2228" y="533573"/>
                  </a:lnTo>
                  <a:lnTo>
                    <a:pt x="8776" y="579187"/>
                  </a:lnTo>
                  <a:lnTo>
                    <a:pt x="19440" y="623335"/>
                  </a:lnTo>
                  <a:lnTo>
                    <a:pt x="34017" y="665816"/>
                  </a:lnTo>
                  <a:lnTo>
                    <a:pt x="52301" y="706423"/>
                  </a:lnTo>
                  <a:lnTo>
                    <a:pt x="74090" y="744954"/>
                  </a:lnTo>
                  <a:lnTo>
                    <a:pt x="99180" y="781204"/>
                  </a:lnTo>
                  <a:lnTo>
                    <a:pt x="127365" y="814970"/>
                  </a:lnTo>
                  <a:lnTo>
                    <a:pt x="158443" y="846047"/>
                  </a:lnTo>
                  <a:lnTo>
                    <a:pt x="192209" y="874232"/>
                  </a:lnTo>
                  <a:lnTo>
                    <a:pt x="228459" y="899320"/>
                  </a:lnTo>
                  <a:lnTo>
                    <a:pt x="266990" y="921109"/>
                  </a:lnTo>
                  <a:lnTo>
                    <a:pt x="307597" y="939393"/>
                  </a:lnTo>
                  <a:lnTo>
                    <a:pt x="350076" y="953969"/>
                  </a:lnTo>
                  <a:lnTo>
                    <a:pt x="394224" y="964633"/>
                  </a:lnTo>
                  <a:lnTo>
                    <a:pt x="439837" y="971181"/>
                  </a:lnTo>
                  <a:lnTo>
                    <a:pt x="486709" y="973409"/>
                  </a:lnTo>
                  <a:close/>
                </a:path>
              </a:pathLst>
            </a:custGeom>
            <a:ln w="24042">
              <a:solidFill>
                <a:srgbClr val="D2232A"/>
              </a:solidFill>
            </a:ln>
          </p:spPr>
          <p:txBody>
            <a:bodyPr wrap="square" lIns="0" tIns="0" rIns="0" bIns="0" rtlCol="0"/>
            <a:lstStyle/>
            <a:p>
              <a:endParaRPr sz="1227"/>
            </a:p>
          </p:txBody>
        </p:sp>
      </p:grpSp>
      <p:sp>
        <p:nvSpPr>
          <p:cNvPr id="76" name="object 76">
            <a:extLst>
              <a:ext uri="{FF2B5EF4-FFF2-40B4-BE49-F238E27FC236}">
                <a16:creationId xmlns:a16="http://schemas.microsoft.com/office/drawing/2014/main" id="{B713C8CF-E34D-396A-7F9D-2B5FD383123E}"/>
              </a:ext>
            </a:extLst>
          </p:cNvPr>
          <p:cNvSpPr txBox="1"/>
          <p:nvPr/>
        </p:nvSpPr>
        <p:spPr>
          <a:xfrm>
            <a:off x="7795554" y="2195027"/>
            <a:ext cx="289057" cy="102819"/>
          </a:xfrm>
          <a:prstGeom prst="rect">
            <a:avLst/>
          </a:prstGeom>
        </p:spPr>
        <p:txBody>
          <a:bodyPr vert="horz" wrap="square" lIns="0" tIns="8226" rIns="0" bIns="0" rtlCol="0">
            <a:spAutoFit/>
          </a:bodyPr>
          <a:lstStyle/>
          <a:p>
            <a:pPr marL="8659" algn="r">
              <a:spcBef>
                <a:spcPts val="65"/>
              </a:spcBef>
            </a:pPr>
            <a:r>
              <a:rPr sz="614">
                <a:solidFill>
                  <a:srgbClr val="231F20"/>
                </a:solidFill>
                <a:latin typeface="Century Gothic"/>
                <a:cs typeface="Century Gothic"/>
              </a:rPr>
              <a:t>MDC</a:t>
            </a:r>
            <a:endParaRPr sz="614">
              <a:latin typeface="Century Gothic"/>
              <a:cs typeface="Century Gothic"/>
            </a:endParaRPr>
          </a:p>
        </p:txBody>
      </p:sp>
      <p:grpSp>
        <p:nvGrpSpPr>
          <p:cNvPr id="77" name="object 77">
            <a:extLst>
              <a:ext uri="{FF2B5EF4-FFF2-40B4-BE49-F238E27FC236}">
                <a16:creationId xmlns:a16="http://schemas.microsoft.com/office/drawing/2014/main" id="{B0B83342-D2B9-BAB8-44C2-E134D80A16BE}"/>
              </a:ext>
            </a:extLst>
          </p:cNvPr>
          <p:cNvGrpSpPr/>
          <p:nvPr/>
        </p:nvGrpSpPr>
        <p:grpSpPr>
          <a:xfrm>
            <a:off x="3858775" y="585667"/>
            <a:ext cx="1501919" cy="578427"/>
            <a:chOff x="557428" y="565226"/>
            <a:chExt cx="2202815" cy="848360"/>
          </a:xfrm>
        </p:grpSpPr>
        <p:sp>
          <p:nvSpPr>
            <p:cNvPr id="78" name="object 78">
              <a:extLst>
                <a:ext uri="{FF2B5EF4-FFF2-40B4-BE49-F238E27FC236}">
                  <a16:creationId xmlns:a16="http://schemas.microsoft.com/office/drawing/2014/main" id="{083FF28F-B0C9-F3D3-41C1-F0F95A20DA9A}"/>
                </a:ext>
              </a:extLst>
            </p:cNvPr>
            <p:cNvSpPr/>
            <p:nvPr/>
          </p:nvSpPr>
          <p:spPr>
            <a:xfrm>
              <a:off x="557428" y="565226"/>
              <a:ext cx="2202815" cy="848360"/>
            </a:xfrm>
            <a:custGeom>
              <a:avLst/>
              <a:gdLst/>
              <a:ahLst/>
              <a:cxnLst/>
              <a:rect l="l" t="t" r="r" b="b"/>
              <a:pathLst>
                <a:path w="2202815" h="848360">
                  <a:moveTo>
                    <a:pt x="2202688" y="0"/>
                  </a:moveTo>
                  <a:lnTo>
                    <a:pt x="0" y="0"/>
                  </a:lnTo>
                  <a:lnTo>
                    <a:pt x="0" y="848093"/>
                  </a:lnTo>
                  <a:lnTo>
                    <a:pt x="2202688" y="848093"/>
                  </a:lnTo>
                  <a:lnTo>
                    <a:pt x="2202688" y="0"/>
                  </a:lnTo>
                  <a:close/>
                </a:path>
              </a:pathLst>
            </a:custGeom>
            <a:solidFill>
              <a:srgbClr val="FFFFFF">
                <a:alpha val="79998"/>
              </a:srgbClr>
            </a:solidFill>
          </p:spPr>
          <p:txBody>
            <a:bodyPr wrap="square" lIns="0" tIns="0" rIns="0" bIns="0" rtlCol="0"/>
            <a:lstStyle/>
            <a:p>
              <a:endParaRPr sz="1227"/>
            </a:p>
          </p:txBody>
        </p:sp>
        <p:pic>
          <p:nvPicPr>
            <p:cNvPr id="79" name="object 79">
              <a:extLst>
                <a:ext uri="{FF2B5EF4-FFF2-40B4-BE49-F238E27FC236}">
                  <a16:creationId xmlns:a16="http://schemas.microsoft.com/office/drawing/2014/main" id="{A42DE014-A3BC-40C2-4ED3-F228584C33C1}"/>
                </a:ext>
              </a:extLst>
            </p:cNvPr>
            <p:cNvPicPr/>
            <p:nvPr/>
          </p:nvPicPr>
          <p:blipFill>
            <a:blip r:embed="rId17" cstate="print"/>
            <a:stretch>
              <a:fillRect/>
            </a:stretch>
          </p:blipFill>
          <p:spPr>
            <a:xfrm>
              <a:off x="665076" y="673428"/>
              <a:ext cx="1992080" cy="652072"/>
            </a:xfrm>
            <a:prstGeom prst="rect">
              <a:avLst/>
            </a:prstGeom>
          </p:spPr>
        </p:pic>
      </p:grpSp>
      <p:grpSp>
        <p:nvGrpSpPr>
          <p:cNvPr id="80" name="object 80">
            <a:extLst>
              <a:ext uri="{FF2B5EF4-FFF2-40B4-BE49-F238E27FC236}">
                <a16:creationId xmlns:a16="http://schemas.microsoft.com/office/drawing/2014/main" id="{6972DDDF-7AC8-457B-D273-9E65AEF4B1F0}"/>
              </a:ext>
            </a:extLst>
          </p:cNvPr>
          <p:cNvGrpSpPr/>
          <p:nvPr/>
        </p:nvGrpSpPr>
        <p:grpSpPr>
          <a:xfrm>
            <a:off x="4177323" y="5843307"/>
            <a:ext cx="3914775" cy="582757"/>
            <a:chOff x="1072141" y="8570184"/>
            <a:chExt cx="5741670" cy="854710"/>
          </a:xfrm>
        </p:grpSpPr>
        <p:pic>
          <p:nvPicPr>
            <p:cNvPr id="81" name="object 81">
              <a:extLst>
                <a:ext uri="{FF2B5EF4-FFF2-40B4-BE49-F238E27FC236}">
                  <a16:creationId xmlns:a16="http://schemas.microsoft.com/office/drawing/2014/main" id="{07F586BF-E4F4-5F8C-00C1-597DBDC0C885}"/>
                </a:ext>
              </a:extLst>
            </p:cNvPr>
            <p:cNvPicPr/>
            <p:nvPr/>
          </p:nvPicPr>
          <p:blipFill>
            <a:blip r:embed="rId18" cstate="print"/>
            <a:stretch>
              <a:fillRect/>
            </a:stretch>
          </p:blipFill>
          <p:spPr>
            <a:xfrm>
              <a:off x="5662490" y="8570184"/>
              <a:ext cx="1151139" cy="854384"/>
            </a:xfrm>
            <a:prstGeom prst="rect">
              <a:avLst/>
            </a:prstGeom>
          </p:spPr>
        </p:pic>
        <p:pic>
          <p:nvPicPr>
            <p:cNvPr id="82" name="object 82">
              <a:extLst>
                <a:ext uri="{FF2B5EF4-FFF2-40B4-BE49-F238E27FC236}">
                  <a16:creationId xmlns:a16="http://schemas.microsoft.com/office/drawing/2014/main" id="{AB1CB9E3-0D12-D321-80BC-E6650C7D7D31}"/>
                </a:ext>
              </a:extLst>
            </p:cNvPr>
            <p:cNvPicPr/>
            <p:nvPr/>
          </p:nvPicPr>
          <p:blipFill>
            <a:blip r:embed="rId19" cstate="print"/>
            <a:stretch>
              <a:fillRect/>
            </a:stretch>
          </p:blipFill>
          <p:spPr>
            <a:xfrm>
              <a:off x="3367316" y="8570184"/>
              <a:ext cx="1566745" cy="854384"/>
            </a:xfrm>
            <a:prstGeom prst="rect">
              <a:avLst/>
            </a:prstGeom>
          </p:spPr>
        </p:pic>
        <p:pic>
          <p:nvPicPr>
            <p:cNvPr id="83" name="object 83">
              <a:extLst>
                <a:ext uri="{FF2B5EF4-FFF2-40B4-BE49-F238E27FC236}">
                  <a16:creationId xmlns:a16="http://schemas.microsoft.com/office/drawing/2014/main" id="{AFFE8E95-AC89-5D51-E6C2-E8F80C79E39D}"/>
                </a:ext>
              </a:extLst>
            </p:cNvPr>
            <p:cNvPicPr/>
            <p:nvPr/>
          </p:nvPicPr>
          <p:blipFill>
            <a:blip r:embed="rId20" cstate="print"/>
            <a:stretch>
              <a:fillRect/>
            </a:stretch>
          </p:blipFill>
          <p:spPr>
            <a:xfrm>
              <a:off x="1072141" y="8570184"/>
              <a:ext cx="1566745" cy="854384"/>
            </a:xfrm>
            <a:prstGeom prst="rect">
              <a:avLst/>
            </a:prstGeom>
          </p:spPr>
        </p:pic>
      </p:grpSp>
      <p:sp>
        <p:nvSpPr>
          <p:cNvPr id="84" name="object 84">
            <a:extLst>
              <a:ext uri="{FF2B5EF4-FFF2-40B4-BE49-F238E27FC236}">
                <a16:creationId xmlns:a16="http://schemas.microsoft.com/office/drawing/2014/main" id="{4AE25E78-5A0B-15CE-2A00-7D6702B7590B}"/>
              </a:ext>
            </a:extLst>
          </p:cNvPr>
          <p:cNvSpPr txBox="1"/>
          <p:nvPr/>
        </p:nvSpPr>
        <p:spPr>
          <a:xfrm>
            <a:off x="5252311" y="5590240"/>
            <a:ext cx="1764723" cy="197578"/>
          </a:xfrm>
          <a:prstGeom prst="rect">
            <a:avLst/>
          </a:prstGeom>
        </p:spPr>
        <p:txBody>
          <a:bodyPr vert="horz" wrap="square" lIns="0" tIns="8659" rIns="0" bIns="0" rtlCol="0">
            <a:spAutoFit/>
          </a:bodyPr>
          <a:lstStyle/>
          <a:p>
            <a:pPr marL="8659">
              <a:spcBef>
                <a:spcPts val="68"/>
              </a:spcBef>
            </a:pPr>
            <a:r>
              <a:rPr sz="1227" b="1" i="1" spc="-89">
                <a:solidFill>
                  <a:srgbClr val="BD202E"/>
                </a:solidFill>
                <a:latin typeface="Calibri"/>
                <a:cs typeface="Calibri"/>
              </a:rPr>
              <a:t>Optimized</a:t>
            </a:r>
            <a:r>
              <a:rPr sz="1227" b="1" i="1" spc="17">
                <a:solidFill>
                  <a:srgbClr val="BD202E"/>
                </a:solidFill>
                <a:latin typeface="Calibri"/>
                <a:cs typeface="Calibri"/>
              </a:rPr>
              <a:t> </a:t>
            </a:r>
            <a:r>
              <a:rPr sz="1227" b="1" i="1" spc="-55">
                <a:solidFill>
                  <a:srgbClr val="BD202E"/>
                </a:solidFill>
                <a:latin typeface="Calibri"/>
                <a:cs typeface="Calibri"/>
              </a:rPr>
              <a:t>for</a:t>
            </a:r>
            <a:r>
              <a:rPr sz="1227" b="1" i="1" spc="20">
                <a:solidFill>
                  <a:srgbClr val="BD202E"/>
                </a:solidFill>
                <a:latin typeface="Calibri"/>
                <a:cs typeface="Calibri"/>
              </a:rPr>
              <a:t> </a:t>
            </a:r>
            <a:r>
              <a:rPr sz="1227" b="1" i="1" spc="-102">
                <a:solidFill>
                  <a:srgbClr val="BD202E"/>
                </a:solidFill>
                <a:latin typeface="Calibri"/>
                <a:cs typeface="Calibri"/>
              </a:rPr>
              <a:t>Your</a:t>
            </a:r>
            <a:r>
              <a:rPr sz="1227" b="1" i="1" spc="20">
                <a:solidFill>
                  <a:srgbClr val="BD202E"/>
                </a:solidFill>
                <a:latin typeface="Calibri"/>
                <a:cs typeface="Calibri"/>
              </a:rPr>
              <a:t> </a:t>
            </a:r>
            <a:r>
              <a:rPr sz="1227" b="1" i="1" spc="-89">
                <a:solidFill>
                  <a:srgbClr val="BD202E"/>
                </a:solidFill>
                <a:latin typeface="Calibri"/>
                <a:cs typeface="Calibri"/>
              </a:rPr>
              <a:t>Application!</a:t>
            </a:r>
            <a:endParaRPr sz="1227">
              <a:latin typeface="Calibri"/>
              <a:cs typeface="Calibri"/>
            </a:endParaRPr>
          </a:p>
        </p:txBody>
      </p:sp>
      <p:pic>
        <p:nvPicPr>
          <p:cNvPr id="2" name="object 53">
            <a:extLst>
              <a:ext uri="{FF2B5EF4-FFF2-40B4-BE49-F238E27FC236}">
                <a16:creationId xmlns:a16="http://schemas.microsoft.com/office/drawing/2014/main" id="{A60C79A1-12DC-792E-7E6C-72C3FAC149D1}"/>
              </a:ext>
            </a:extLst>
          </p:cNvPr>
          <p:cNvPicPr/>
          <p:nvPr/>
        </p:nvPicPr>
        <p:blipFill>
          <a:blip r:embed="rId21" cstate="print"/>
          <a:stretch>
            <a:fillRect/>
          </a:stretch>
        </p:blipFill>
        <p:spPr>
          <a:xfrm>
            <a:off x="7622612" y="4867587"/>
            <a:ext cx="1086283" cy="239576"/>
          </a:xfrm>
          <a:prstGeom prst="rect">
            <a:avLst/>
          </a:prstGeom>
        </p:spPr>
      </p:pic>
    </p:spTree>
    <p:extLst>
      <p:ext uri="{BB962C8B-B14F-4D97-AF65-F5344CB8AC3E}">
        <p14:creationId xmlns:p14="http://schemas.microsoft.com/office/powerpoint/2010/main" val="677748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98477" y="0"/>
            <a:ext cx="147205" cy="5716299"/>
          </a:xfrm>
          <a:custGeom>
            <a:avLst/>
            <a:gdLst/>
            <a:ahLst/>
            <a:cxnLst/>
            <a:rect l="l" t="t" r="r" b="b"/>
            <a:pathLst>
              <a:path w="215900" h="8383905">
                <a:moveTo>
                  <a:pt x="215900" y="0"/>
                </a:moveTo>
                <a:lnTo>
                  <a:pt x="0" y="0"/>
                </a:lnTo>
                <a:lnTo>
                  <a:pt x="0" y="8231323"/>
                </a:lnTo>
                <a:lnTo>
                  <a:pt x="7769" y="8279491"/>
                </a:lnTo>
                <a:lnTo>
                  <a:pt x="29405" y="8321326"/>
                </a:lnTo>
                <a:lnTo>
                  <a:pt x="62396" y="8354317"/>
                </a:lnTo>
                <a:lnTo>
                  <a:pt x="104231" y="8375953"/>
                </a:lnTo>
                <a:lnTo>
                  <a:pt x="152400" y="8383723"/>
                </a:lnTo>
                <a:lnTo>
                  <a:pt x="189483" y="8383723"/>
                </a:lnTo>
                <a:lnTo>
                  <a:pt x="215900" y="8379462"/>
                </a:lnTo>
                <a:lnTo>
                  <a:pt x="215900" y="0"/>
                </a:lnTo>
                <a:close/>
              </a:path>
            </a:pathLst>
          </a:custGeom>
          <a:solidFill>
            <a:srgbClr val="FE8F15"/>
          </a:solidFill>
        </p:spPr>
        <p:txBody>
          <a:bodyPr wrap="square" lIns="0" tIns="0" rIns="0" bIns="0" rtlCol="0"/>
          <a:lstStyle/>
          <a:p>
            <a:endParaRPr sz="1227"/>
          </a:p>
        </p:txBody>
      </p:sp>
      <p:grpSp>
        <p:nvGrpSpPr>
          <p:cNvPr id="3" name="object 3"/>
          <p:cNvGrpSpPr/>
          <p:nvPr/>
        </p:nvGrpSpPr>
        <p:grpSpPr>
          <a:xfrm>
            <a:off x="6725697" y="28142"/>
            <a:ext cx="1528763" cy="1004455"/>
            <a:chOff x="4809756" y="41275"/>
            <a:chExt cx="2242185" cy="1473200"/>
          </a:xfrm>
        </p:grpSpPr>
        <p:pic>
          <p:nvPicPr>
            <p:cNvPr id="4" name="object 4"/>
            <p:cNvPicPr/>
            <p:nvPr/>
          </p:nvPicPr>
          <p:blipFill>
            <a:blip r:embed="rId2" cstate="print"/>
            <a:stretch>
              <a:fillRect/>
            </a:stretch>
          </p:blipFill>
          <p:spPr>
            <a:xfrm>
              <a:off x="4923134" y="182071"/>
              <a:ext cx="1017623" cy="418862"/>
            </a:xfrm>
            <a:prstGeom prst="rect">
              <a:avLst/>
            </a:prstGeom>
          </p:spPr>
        </p:pic>
        <p:pic>
          <p:nvPicPr>
            <p:cNvPr id="5" name="object 5"/>
            <p:cNvPicPr/>
            <p:nvPr/>
          </p:nvPicPr>
          <p:blipFill>
            <a:blip r:embed="rId3" cstate="print"/>
            <a:stretch>
              <a:fillRect/>
            </a:stretch>
          </p:blipFill>
          <p:spPr>
            <a:xfrm>
              <a:off x="4809756" y="41275"/>
              <a:ext cx="2241791" cy="1473174"/>
            </a:xfrm>
            <a:prstGeom prst="rect">
              <a:avLst/>
            </a:prstGeom>
          </p:spPr>
        </p:pic>
      </p:grpSp>
      <p:sp>
        <p:nvSpPr>
          <p:cNvPr id="6" name="object 6"/>
          <p:cNvSpPr txBox="1"/>
          <p:nvPr/>
        </p:nvSpPr>
        <p:spPr>
          <a:xfrm>
            <a:off x="6426702" y="1042934"/>
            <a:ext cx="2201328" cy="474822"/>
          </a:xfrm>
          <a:prstGeom prst="rect">
            <a:avLst/>
          </a:prstGeom>
        </p:spPr>
        <p:txBody>
          <a:bodyPr vert="horz" wrap="square" lIns="0" tIns="23380" rIns="0" bIns="0" rtlCol="0">
            <a:spAutoFit/>
          </a:bodyPr>
          <a:lstStyle/>
          <a:p>
            <a:pPr marL="8659">
              <a:spcBef>
                <a:spcPts val="184"/>
              </a:spcBef>
            </a:pPr>
            <a:r>
              <a:rPr sz="750">
                <a:solidFill>
                  <a:srgbClr val="231F20"/>
                </a:solidFill>
                <a:latin typeface="Century Gothic"/>
                <a:cs typeface="Century Gothic"/>
              </a:rPr>
              <a:t>Designed for long distance/high power.</a:t>
            </a:r>
            <a:endParaRPr sz="750">
              <a:latin typeface="Century Gothic"/>
              <a:cs typeface="Century Gothic"/>
            </a:endParaRPr>
          </a:p>
          <a:p>
            <a:pPr marL="8659">
              <a:lnSpc>
                <a:spcPts val="934"/>
              </a:lnSpc>
              <a:spcBef>
                <a:spcPts val="126"/>
              </a:spcBef>
            </a:pPr>
            <a:r>
              <a:rPr sz="818" b="1">
                <a:solidFill>
                  <a:srgbClr val="7D4199"/>
                </a:solidFill>
                <a:latin typeface="Calibri"/>
                <a:cs typeface="Calibri"/>
              </a:rPr>
              <a:t>FiPOW Indoor/Outdoor Hybrid Cable</a:t>
            </a:r>
            <a:endParaRPr sz="818">
              <a:latin typeface="Calibri"/>
              <a:cs typeface="Calibri"/>
            </a:endParaRPr>
          </a:p>
          <a:p>
            <a:pPr marL="8659">
              <a:lnSpc>
                <a:spcPts val="770"/>
              </a:lnSpc>
            </a:pPr>
            <a:r>
              <a:rPr sz="682">
                <a:solidFill>
                  <a:srgbClr val="40AD49"/>
                </a:solidFill>
                <a:latin typeface="Century Gothic"/>
                <a:cs typeface="Century Gothic"/>
              </a:rPr>
              <a:t>(Fiber with copper conductors)</a:t>
            </a:r>
            <a:endParaRPr sz="682">
              <a:latin typeface="Century Gothic"/>
              <a:cs typeface="Century Gothic"/>
            </a:endParaRPr>
          </a:p>
          <a:p>
            <a:pPr marL="8659"/>
            <a:r>
              <a:rPr sz="682">
                <a:solidFill>
                  <a:srgbClr val="231F20"/>
                </a:solidFill>
                <a:latin typeface="Century Gothic"/>
                <a:cs typeface="Century Gothic"/>
              </a:rPr>
              <a:t>Available 1-24 Fiber, 2-16 conductors, 12 or 16 AWG</a:t>
            </a:r>
            <a:endParaRPr sz="682">
              <a:latin typeface="Century Gothic"/>
              <a:cs typeface="Century Gothic"/>
            </a:endParaRPr>
          </a:p>
        </p:txBody>
      </p:sp>
      <p:grpSp>
        <p:nvGrpSpPr>
          <p:cNvPr id="7" name="object 7"/>
          <p:cNvGrpSpPr/>
          <p:nvPr/>
        </p:nvGrpSpPr>
        <p:grpSpPr>
          <a:xfrm>
            <a:off x="3574820" y="1854201"/>
            <a:ext cx="4941310" cy="1774681"/>
            <a:chOff x="188468" y="2719494"/>
            <a:chExt cx="7247255" cy="2602865"/>
          </a:xfrm>
        </p:grpSpPr>
        <p:sp>
          <p:nvSpPr>
            <p:cNvPr id="8" name="object 8"/>
            <p:cNvSpPr/>
            <p:nvPr/>
          </p:nvSpPr>
          <p:spPr>
            <a:xfrm>
              <a:off x="201168" y="2732194"/>
              <a:ext cx="7221855" cy="2577465"/>
            </a:xfrm>
            <a:custGeom>
              <a:avLst/>
              <a:gdLst/>
              <a:ahLst/>
              <a:cxnLst/>
              <a:rect l="l" t="t" r="r" b="b"/>
              <a:pathLst>
                <a:path w="7221855" h="2577465">
                  <a:moveTo>
                    <a:pt x="7221562" y="0"/>
                  </a:moveTo>
                  <a:lnTo>
                    <a:pt x="228600" y="0"/>
                  </a:lnTo>
                  <a:lnTo>
                    <a:pt x="182529" y="4644"/>
                  </a:lnTo>
                  <a:lnTo>
                    <a:pt x="139619" y="17964"/>
                  </a:lnTo>
                  <a:lnTo>
                    <a:pt x="100788" y="39041"/>
                  </a:lnTo>
                  <a:lnTo>
                    <a:pt x="66955" y="66955"/>
                  </a:lnTo>
                  <a:lnTo>
                    <a:pt x="39041" y="100788"/>
                  </a:lnTo>
                  <a:lnTo>
                    <a:pt x="17964" y="139619"/>
                  </a:lnTo>
                  <a:lnTo>
                    <a:pt x="4644" y="182529"/>
                  </a:lnTo>
                  <a:lnTo>
                    <a:pt x="0" y="228600"/>
                  </a:lnTo>
                  <a:lnTo>
                    <a:pt x="0" y="2348471"/>
                  </a:lnTo>
                  <a:lnTo>
                    <a:pt x="4644" y="2394541"/>
                  </a:lnTo>
                  <a:lnTo>
                    <a:pt x="17964" y="2437452"/>
                  </a:lnTo>
                  <a:lnTo>
                    <a:pt x="39041" y="2476283"/>
                  </a:lnTo>
                  <a:lnTo>
                    <a:pt x="66955" y="2510115"/>
                  </a:lnTo>
                  <a:lnTo>
                    <a:pt x="100788" y="2538029"/>
                  </a:lnTo>
                  <a:lnTo>
                    <a:pt x="139619" y="2559106"/>
                  </a:lnTo>
                  <a:lnTo>
                    <a:pt x="182529" y="2572426"/>
                  </a:lnTo>
                  <a:lnTo>
                    <a:pt x="228600" y="2577071"/>
                  </a:lnTo>
                  <a:lnTo>
                    <a:pt x="6992962" y="2577071"/>
                  </a:lnTo>
                  <a:lnTo>
                    <a:pt x="7039033" y="2572426"/>
                  </a:lnTo>
                  <a:lnTo>
                    <a:pt x="7081943" y="2559106"/>
                  </a:lnTo>
                  <a:lnTo>
                    <a:pt x="7120774" y="2538029"/>
                  </a:lnTo>
                  <a:lnTo>
                    <a:pt x="7154606" y="2510115"/>
                  </a:lnTo>
                  <a:lnTo>
                    <a:pt x="7182521" y="2476283"/>
                  </a:lnTo>
                  <a:lnTo>
                    <a:pt x="7203598" y="2437452"/>
                  </a:lnTo>
                  <a:lnTo>
                    <a:pt x="7216918" y="2394541"/>
                  </a:lnTo>
                  <a:lnTo>
                    <a:pt x="7221562" y="2348471"/>
                  </a:lnTo>
                  <a:lnTo>
                    <a:pt x="7221562" y="0"/>
                  </a:lnTo>
                  <a:close/>
                </a:path>
              </a:pathLst>
            </a:custGeom>
            <a:solidFill>
              <a:srgbClr val="A2D0DE"/>
            </a:solidFill>
          </p:spPr>
          <p:txBody>
            <a:bodyPr wrap="square" lIns="0" tIns="0" rIns="0" bIns="0" rtlCol="0"/>
            <a:lstStyle/>
            <a:p>
              <a:endParaRPr sz="1227"/>
            </a:p>
          </p:txBody>
        </p:sp>
        <p:sp>
          <p:nvSpPr>
            <p:cNvPr id="9" name="object 9"/>
            <p:cNvSpPr/>
            <p:nvPr/>
          </p:nvSpPr>
          <p:spPr>
            <a:xfrm>
              <a:off x="201168" y="2732194"/>
              <a:ext cx="7221855" cy="2577465"/>
            </a:xfrm>
            <a:custGeom>
              <a:avLst/>
              <a:gdLst/>
              <a:ahLst/>
              <a:cxnLst/>
              <a:rect l="l" t="t" r="r" b="b"/>
              <a:pathLst>
                <a:path w="7221855" h="2577465">
                  <a:moveTo>
                    <a:pt x="228600" y="0"/>
                  </a:moveTo>
                  <a:lnTo>
                    <a:pt x="182529" y="4644"/>
                  </a:lnTo>
                  <a:lnTo>
                    <a:pt x="139619" y="17964"/>
                  </a:lnTo>
                  <a:lnTo>
                    <a:pt x="100788" y="39041"/>
                  </a:lnTo>
                  <a:lnTo>
                    <a:pt x="66955" y="66955"/>
                  </a:lnTo>
                  <a:lnTo>
                    <a:pt x="39041" y="100788"/>
                  </a:lnTo>
                  <a:lnTo>
                    <a:pt x="17964" y="139619"/>
                  </a:lnTo>
                  <a:lnTo>
                    <a:pt x="4644" y="182529"/>
                  </a:lnTo>
                  <a:lnTo>
                    <a:pt x="0" y="228600"/>
                  </a:lnTo>
                  <a:lnTo>
                    <a:pt x="0" y="2348471"/>
                  </a:lnTo>
                  <a:lnTo>
                    <a:pt x="4644" y="2394541"/>
                  </a:lnTo>
                  <a:lnTo>
                    <a:pt x="17964" y="2437452"/>
                  </a:lnTo>
                  <a:lnTo>
                    <a:pt x="39041" y="2476283"/>
                  </a:lnTo>
                  <a:lnTo>
                    <a:pt x="66955" y="2510115"/>
                  </a:lnTo>
                  <a:lnTo>
                    <a:pt x="100788" y="2538029"/>
                  </a:lnTo>
                  <a:lnTo>
                    <a:pt x="139619" y="2559106"/>
                  </a:lnTo>
                  <a:lnTo>
                    <a:pt x="182529" y="2572426"/>
                  </a:lnTo>
                  <a:lnTo>
                    <a:pt x="228600" y="2577071"/>
                  </a:lnTo>
                  <a:lnTo>
                    <a:pt x="6992962" y="2577071"/>
                  </a:lnTo>
                  <a:lnTo>
                    <a:pt x="7039033" y="2572426"/>
                  </a:lnTo>
                  <a:lnTo>
                    <a:pt x="7081943" y="2559106"/>
                  </a:lnTo>
                  <a:lnTo>
                    <a:pt x="7120774" y="2538029"/>
                  </a:lnTo>
                  <a:lnTo>
                    <a:pt x="7154606" y="2510115"/>
                  </a:lnTo>
                  <a:lnTo>
                    <a:pt x="7182521" y="2476283"/>
                  </a:lnTo>
                  <a:lnTo>
                    <a:pt x="7203598" y="2437452"/>
                  </a:lnTo>
                  <a:lnTo>
                    <a:pt x="7216918" y="2394541"/>
                  </a:lnTo>
                  <a:lnTo>
                    <a:pt x="7221562" y="2348471"/>
                  </a:lnTo>
                  <a:lnTo>
                    <a:pt x="7221562" y="0"/>
                  </a:lnTo>
                  <a:lnTo>
                    <a:pt x="228600" y="0"/>
                  </a:lnTo>
                  <a:close/>
                </a:path>
              </a:pathLst>
            </a:custGeom>
            <a:ln w="25400">
              <a:solidFill>
                <a:srgbClr val="0098B4"/>
              </a:solidFill>
            </a:ln>
          </p:spPr>
          <p:txBody>
            <a:bodyPr wrap="square" lIns="0" tIns="0" rIns="0" bIns="0" rtlCol="0"/>
            <a:lstStyle/>
            <a:p>
              <a:endParaRPr sz="1227"/>
            </a:p>
          </p:txBody>
        </p:sp>
      </p:grpSp>
      <p:sp>
        <p:nvSpPr>
          <p:cNvPr id="10" name="object 10"/>
          <p:cNvSpPr txBox="1"/>
          <p:nvPr/>
        </p:nvSpPr>
        <p:spPr>
          <a:xfrm>
            <a:off x="3620634" y="1188090"/>
            <a:ext cx="1332366" cy="434309"/>
          </a:xfrm>
          <a:prstGeom prst="rect">
            <a:avLst/>
          </a:prstGeom>
        </p:spPr>
        <p:txBody>
          <a:bodyPr vert="horz" wrap="square" lIns="0" tIns="8659" rIns="0" bIns="0" rtlCol="0">
            <a:spAutoFit/>
          </a:bodyPr>
          <a:lstStyle/>
          <a:p>
            <a:pPr marL="8659">
              <a:lnSpc>
                <a:spcPts val="934"/>
              </a:lnSpc>
              <a:spcBef>
                <a:spcPts val="68"/>
              </a:spcBef>
            </a:pPr>
            <a:r>
              <a:rPr sz="818" b="1" spc="-37">
                <a:solidFill>
                  <a:srgbClr val="7D4199"/>
                </a:solidFill>
                <a:latin typeface="Calibri"/>
                <a:cs typeface="Calibri"/>
              </a:rPr>
              <a:t>Flat</a:t>
            </a:r>
            <a:r>
              <a:rPr sz="818" b="1" spc="31">
                <a:solidFill>
                  <a:srgbClr val="7D4199"/>
                </a:solidFill>
                <a:latin typeface="Calibri"/>
                <a:cs typeface="Calibri"/>
              </a:rPr>
              <a:t> </a:t>
            </a:r>
            <a:r>
              <a:rPr sz="818" b="1" spc="-82">
                <a:solidFill>
                  <a:srgbClr val="7D4199"/>
                </a:solidFill>
                <a:latin typeface="Calibri"/>
                <a:cs typeface="Calibri"/>
              </a:rPr>
              <a:t>Drop</a:t>
            </a:r>
            <a:r>
              <a:rPr sz="818" b="1" spc="34">
                <a:solidFill>
                  <a:srgbClr val="7D4199"/>
                </a:solidFill>
                <a:latin typeface="Calibri"/>
                <a:cs typeface="Calibri"/>
              </a:rPr>
              <a:t> </a:t>
            </a:r>
            <a:r>
              <a:rPr sz="818" b="1" spc="-85">
                <a:solidFill>
                  <a:srgbClr val="7D4199"/>
                </a:solidFill>
                <a:latin typeface="Calibri"/>
                <a:cs typeface="Calibri"/>
              </a:rPr>
              <a:t>Toneable</a:t>
            </a:r>
            <a:r>
              <a:rPr sz="818" b="1" spc="34">
                <a:solidFill>
                  <a:srgbClr val="7D4199"/>
                </a:solidFill>
                <a:latin typeface="Calibri"/>
                <a:cs typeface="Calibri"/>
              </a:rPr>
              <a:t> </a:t>
            </a:r>
            <a:r>
              <a:rPr sz="818" b="1" spc="-7">
                <a:solidFill>
                  <a:srgbClr val="7D4199"/>
                </a:solidFill>
                <a:latin typeface="Calibri"/>
                <a:cs typeface="Calibri"/>
              </a:rPr>
              <a:t>Cable</a:t>
            </a:r>
            <a:endParaRPr sz="818">
              <a:latin typeface="Calibri"/>
              <a:cs typeface="Calibri"/>
            </a:endParaRPr>
          </a:p>
          <a:p>
            <a:pPr marL="8659">
              <a:lnSpc>
                <a:spcPts val="770"/>
              </a:lnSpc>
            </a:pPr>
            <a:r>
              <a:rPr sz="682">
                <a:solidFill>
                  <a:srgbClr val="40AD49"/>
                </a:solidFill>
                <a:latin typeface="Century Gothic"/>
                <a:cs typeface="Century Gothic"/>
              </a:rPr>
              <a:t>with H Connector (OptiTap® Compatible)</a:t>
            </a:r>
            <a:endParaRPr sz="682">
              <a:latin typeface="Century Gothic"/>
              <a:cs typeface="Century Gothic"/>
            </a:endParaRPr>
          </a:p>
          <a:p>
            <a:pPr marL="8659"/>
            <a:r>
              <a:rPr sz="682">
                <a:solidFill>
                  <a:srgbClr val="231F20"/>
                </a:solidFill>
                <a:latin typeface="Century Gothic"/>
                <a:cs typeface="Century Gothic"/>
              </a:rPr>
              <a:t>MST-OA1xx-01ST-AxxxF</a:t>
            </a:r>
            <a:endParaRPr sz="682">
              <a:latin typeface="Century Gothic"/>
              <a:cs typeface="Century Gothic"/>
            </a:endParaRPr>
          </a:p>
        </p:txBody>
      </p:sp>
      <p:grpSp>
        <p:nvGrpSpPr>
          <p:cNvPr id="11" name="object 11"/>
          <p:cNvGrpSpPr/>
          <p:nvPr/>
        </p:nvGrpSpPr>
        <p:grpSpPr>
          <a:xfrm>
            <a:off x="3672980" y="28142"/>
            <a:ext cx="2409825" cy="1244311"/>
            <a:chOff x="332438" y="41275"/>
            <a:chExt cx="3534410" cy="1824989"/>
          </a:xfrm>
        </p:grpSpPr>
        <p:pic>
          <p:nvPicPr>
            <p:cNvPr id="12" name="object 12"/>
            <p:cNvPicPr/>
            <p:nvPr/>
          </p:nvPicPr>
          <p:blipFill>
            <a:blip r:embed="rId4" cstate="print"/>
            <a:stretch>
              <a:fillRect/>
            </a:stretch>
          </p:blipFill>
          <p:spPr>
            <a:xfrm>
              <a:off x="1723050" y="1092034"/>
              <a:ext cx="2143227" cy="774142"/>
            </a:xfrm>
            <a:prstGeom prst="rect">
              <a:avLst/>
            </a:prstGeom>
          </p:spPr>
        </p:pic>
        <p:pic>
          <p:nvPicPr>
            <p:cNvPr id="13" name="object 13"/>
            <p:cNvPicPr/>
            <p:nvPr/>
          </p:nvPicPr>
          <p:blipFill>
            <a:blip r:embed="rId5" cstate="print"/>
            <a:stretch>
              <a:fillRect/>
            </a:stretch>
          </p:blipFill>
          <p:spPr>
            <a:xfrm>
              <a:off x="332438" y="41275"/>
              <a:ext cx="2265585" cy="1550644"/>
            </a:xfrm>
            <a:prstGeom prst="rect">
              <a:avLst/>
            </a:prstGeom>
          </p:spPr>
        </p:pic>
      </p:grpSp>
      <p:sp>
        <p:nvSpPr>
          <p:cNvPr id="14" name="object 14"/>
          <p:cNvSpPr txBox="1"/>
          <p:nvPr/>
        </p:nvSpPr>
        <p:spPr>
          <a:xfrm>
            <a:off x="4068387" y="2410249"/>
            <a:ext cx="2295957" cy="1032485"/>
          </a:xfrm>
          <a:prstGeom prst="rect">
            <a:avLst/>
          </a:prstGeom>
        </p:spPr>
        <p:txBody>
          <a:bodyPr vert="horz" wrap="square" lIns="0" tIns="8659" rIns="0" bIns="0" rtlCol="0">
            <a:spAutoFit/>
          </a:bodyPr>
          <a:lstStyle/>
          <a:p>
            <a:pPr marL="8659" marR="184001">
              <a:spcBef>
                <a:spcPts val="68"/>
              </a:spcBef>
            </a:pPr>
            <a:r>
              <a:rPr sz="886" spc="-296">
                <a:solidFill>
                  <a:srgbClr val="003A5C"/>
                </a:solidFill>
                <a:latin typeface="Century Gothic"/>
                <a:cs typeface="Century Gothic"/>
              </a:rPr>
              <a:t>A</a:t>
            </a:r>
            <a:r>
              <a:rPr sz="886" spc="-92">
                <a:solidFill>
                  <a:srgbClr val="003A5C"/>
                </a:solidFill>
                <a:latin typeface="Century Gothic"/>
                <a:cs typeface="Century Gothic"/>
              </a:rPr>
              <a:t> </a:t>
            </a:r>
            <a:r>
              <a:rPr sz="700">
                <a:solidFill>
                  <a:srgbClr val="003A5C"/>
                </a:solidFill>
                <a:latin typeface="Century Gothic"/>
                <a:cs typeface="Century Gothic"/>
              </a:rPr>
              <a:t>compact Fiber Entry Terminal (FET) designed for flat and round drop cable entry and the harsh conditions in Outside Plant.</a:t>
            </a:r>
            <a:endParaRPr sz="700">
              <a:latin typeface="Century Gothic"/>
              <a:cs typeface="Century Gothic"/>
            </a:endParaRPr>
          </a:p>
          <a:p>
            <a:pPr>
              <a:spcBef>
                <a:spcPts val="208"/>
              </a:spcBef>
            </a:pPr>
            <a:endParaRPr sz="700">
              <a:latin typeface="Century Gothic"/>
              <a:cs typeface="Century Gothic"/>
            </a:endParaRPr>
          </a:p>
          <a:p>
            <a:pPr marL="71869" indent="-71436">
              <a:buSzPct val="92307"/>
              <a:buChar char="•"/>
              <a:tabLst>
                <a:tab pos="71869" algn="l"/>
              </a:tabLst>
            </a:pPr>
            <a:r>
              <a:rPr sz="700">
                <a:solidFill>
                  <a:srgbClr val="003A5C"/>
                </a:solidFill>
                <a:latin typeface="Century Gothic"/>
                <a:cs typeface="Century Gothic"/>
              </a:rPr>
              <a:t>Designed for flat and round cable entry</a:t>
            </a:r>
            <a:endParaRPr sz="700">
              <a:latin typeface="Century Gothic"/>
              <a:cs typeface="Century Gothic"/>
            </a:endParaRPr>
          </a:p>
          <a:p>
            <a:pPr marL="50221"/>
            <a:r>
              <a:rPr sz="700">
                <a:solidFill>
                  <a:srgbClr val="003A5C"/>
                </a:solidFill>
                <a:latin typeface="Century Gothic"/>
                <a:cs typeface="Century Gothic"/>
              </a:rPr>
              <a:t>(variable clamp entry securely holds both round and flat drop cables)</a:t>
            </a:r>
            <a:endParaRPr sz="700">
              <a:latin typeface="Century Gothic"/>
              <a:cs typeface="Century Gothic"/>
            </a:endParaRPr>
          </a:p>
          <a:p>
            <a:pPr marL="71869" indent="-71436">
              <a:buSzPct val="92307"/>
              <a:buChar char="•"/>
              <a:tabLst>
                <a:tab pos="71869" algn="l"/>
              </a:tabLst>
            </a:pPr>
            <a:r>
              <a:rPr sz="700">
                <a:solidFill>
                  <a:srgbClr val="003A5C"/>
                </a:solidFill>
                <a:latin typeface="Century Gothic"/>
                <a:cs typeface="Century Gothic"/>
              </a:rPr>
              <a:t>Accepts up to 1-inch conduit</a:t>
            </a:r>
            <a:endParaRPr sz="700">
              <a:latin typeface="Century Gothic"/>
              <a:cs typeface="Century Gothic"/>
            </a:endParaRPr>
          </a:p>
          <a:p>
            <a:pPr marL="71869" indent="-71436">
              <a:buSzPct val="92307"/>
              <a:buChar char="•"/>
              <a:tabLst>
                <a:tab pos="71869" algn="l"/>
              </a:tabLst>
            </a:pPr>
            <a:r>
              <a:rPr sz="700">
                <a:solidFill>
                  <a:srgbClr val="003A5C"/>
                </a:solidFill>
                <a:latin typeface="Century Gothic"/>
                <a:cs typeface="Century Gothic"/>
              </a:rPr>
              <a:t>Electrical copper ground lug included</a:t>
            </a:r>
            <a:endParaRPr sz="700">
              <a:latin typeface="Century Gothic"/>
              <a:cs typeface="Century Gothic"/>
            </a:endParaRPr>
          </a:p>
        </p:txBody>
      </p:sp>
      <p:sp>
        <p:nvSpPr>
          <p:cNvPr id="15" name="object 15"/>
          <p:cNvSpPr/>
          <p:nvPr/>
        </p:nvSpPr>
        <p:spPr>
          <a:xfrm>
            <a:off x="4054948" y="1620124"/>
            <a:ext cx="3981017" cy="157162"/>
          </a:xfrm>
          <a:custGeom>
            <a:avLst/>
            <a:gdLst/>
            <a:ahLst/>
            <a:cxnLst/>
            <a:rect l="l" t="t" r="r" b="b"/>
            <a:pathLst>
              <a:path w="5838825" h="230505">
                <a:moveTo>
                  <a:pt x="5838571" y="115189"/>
                </a:moveTo>
                <a:lnTo>
                  <a:pt x="5829516" y="70345"/>
                </a:lnTo>
                <a:lnTo>
                  <a:pt x="5804827" y="33731"/>
                </a:lnTo>
                <a:lnTo>
                  <a:pt x="5768213" y="9055"/>
                </a:lnTo>
                <a:lnTo>
                  <a:pt x="5723382" y="0"/>
                </a:lnTo>
                <a:lnTo>
                  <a:pt x="115189" y="0"/>
                </a:lnTo>
                <a:lnTo>
                  <a:pt x="70358" y="9055"/>
                </a:lnTo>
                <a:lnTo>
                  <a:pt x="33743" y="33731"/>
                </a:lnTo>
                <a:lnTo>
                  <a:pt x="9055" y="70345"/>
                </a:lnTo>
                <a:lnTo>
                  <a:pt x="0" y="115189"/>
                </a:lnTo>
                <a:lnTo>
                  <a:pt x="9055" y="160020"/>
                </a:lnTo>
                <a:lnTo>
                  <a:pt x="33743" y="196634"/>
                </a:lnTo>
                <a:lnTo>
                  <a:pt x="70358" y="221322"/>
                </a:lnTo>
                <a:lnTo>
                  <a:pt x="115189" y="230378"/>
                </a:lnTo>
                <a:lnTo>
                  <a:pt x="5723382" y="230378"/>
                </a:lnTo>
                <a:lnTo>
                  <a:pt x="5768213" y="221322"/>
                </a:lnTo>
                <a:lnTo>
                  <a:pt x="5804827" y="196634"/>
                </a:lnTo>
                <a:lnTo>
                  <a:pt x="5829516" y="160020"/>
                </a:lnTo>
                <a:lnTo>
                  <a:pt x="5838571" y="115189"/>
                </a:lnTo>
                <a:close/>
              </a:path>
            </a:pathLst>
          </a:custGeom>
          <a:solidFill>
            <a:srgbClr val="FE8F15"/>
          </a:solidFill>
        </p:spPr>
        <p:txBody>
          <a:bodyPr wrap="square" lIns="0" tIns="0" rIns="0" bIns="0" rtlCol="0"/>
          <a:lstStyle/>
          <a:p>
            <a:endParaRPr sz="1227"/>
          </a:p>
        </p:txBody>
      </p:sp>
      <p:sp>
        <p:nvSpPr>
          <p:cNvPr id="16" name="object 16"/>
          <p:cNvSpPr txBox="1"/>
          <p:nvPr/>
        </p:nvSpPr>
        <p:spPr>
          <a:xfrm>
            <a:off x="4068387" y="1613083"/>
            <a:ext cx="3967578" cy="156144"/>
          </a:xfrm>
          <a:prstGeom prst="rect">
            <a:avLst/>
          </a:prstGeom>
        </p:spPr>
        <p:txBody>
          <a:bodyPr vert="horz" wrap="square" lIns="0" tIns="9092" rIns="0" bIns="0" rtlCol="0">
            <a:spAutoFit/>
          </a:bodyPr>
          <a:lstStyle/>
          <a:p>
            <a:pPr marL="8659" algn="ctr">
              <a:spcBef>
                <a:spcPts val="72"/>
              </a:spcBef>
            </a:pPr>
            <a:r>
              <a:rPr sz="955">
                <a:solidFill>
                  <a:srgbClr val="FFFFFF"/>
                </a:solidFill>
                <a:latin typeface="Century Gothic"/>
                <a:cs typeface="Century Gothic"/>
              </a:rPr>
              <a:t>FIBER ENTRY TERMINALS</a:t>
            </a:r>
            <a:endParaRPr sz="955">
              <a:latin typeface="Century Gothic"/>
              <a:cs typeface="Century Gothic"/>
            </a:endParaRPr>
          </a:p>
        </p:txBody>
      </p:sp>
      <p:sp>
        <p:nvSpPr>
          <p:cNvPr id="17" name="object 17"/>
          <p:cNvSpPr/>
          <p:nvPr/>
        </p:nvSpPr>
        <p:spPr>
          <a:xfrm>
            <a:off x="3583479" y="1854199"/>
            <a:ext cx="407410" cy="1774681"/>
          </a:xfrm>
          <a:custGeom>
            <a:avLst/>
            <a:gdLst/>
            <a:ahLst/>
            <a:cxnLst/>
            <a:rect l="l" t="t" r="r" b="b"/>
            <a:pathLst>
              <a:path w="597535" h="2602865">
                <a:moveTo>
                  <a:pt x="597065" y="0"/>
                </a:moveTo>
                <a:lnTo>
                  <a:pt x="228600" y="0"/>
                </a:lnTo>
                <a:lnTo>
                  <a:pt x="182529" y="4644"/>
                </a:lnTo>
                <a:lnTo>
                  <a:pt x="139619" y="17964"/>
                </a:lnTo>
                <a:lnTo>
                  <a:pt x="100788" y="39041"/>
                </a:lnTo>
                <a:lnTo>
                  <a:pt x="66955" y="66955"/>
                </a:lnTo>
                <a:lnTo>
                  <a:pt x="39041" y="100788"/>
                </a:lnTo>
                <a:lnTo>
                  <a:pt x="17964" y="139619"/>
                </a:lnTo>
                <a:lnTo>
                  <a:pt x="4644" y="182529"/>
                </a:lnTo>
                <a:lnTo>
                  <a:pt x="0" y="228600"/>
                </a:lnTo>
                <a:lnTo>
                  <a:pt x="0" y="2373858"/>
                </a:lnTo>
                <a:lnTo>
                  <a:pt x="4644" y="2419932"/>
                </a:lnTo>
                <a:lnTo>
                  <a:pt x="17964" y="2462844"/>
                </a:lnTo>
                <a:lnTo>
                  <a:pt x="39041" y="2501675"/>
                </a:lnTo>
                <a:lnTo>
                  <a:pt x="66955" y="2535507"/>
                </a:lnTo>
                <a:lnTo>
                  <a:pt x="100788" y="2563420"/>
                </a:lnTo>
                <a:lnTo>
                  <a:pt x="139619" y="2584495"/>
                </a:lnTo>
                <a:lnTo>
                  <a:pt x="182529" y="2597814"/>
                </a:lnTo>
                <a:lnTo>
                  <a:pt x="228600" y="2602458"/>
                </a:lnTo>
                <a:lnTo>
                  <a:pt x="597065" y="2602458"/>
                </a:lnTo>
                <a:lnTo>
                  <a:pt x="597065" y="0"/>
                </a:lnTo>
                <a:close/>
              </a:path>
            </a:pathLst>
          </a:custGeom>
          <a:solidFill>
            <a:srgbClr val="0098B4"/>
          </a:solidFill>
        </p:spPr>
        <p:txBody>
          <a:bodyPr wrap="square" lIns="0" tIns="0" rIns="0" bIns="0" rtlCol="0"/>
          <a:lstStyle/>
          <a:p>
            <a:endParaRPr sz="1227"/>
          </a:p>
        </p:txBody>
      </p:sp>
      <p:sp>
        <p:nvSpPr>
          <p:cNvPr id="18" name="object 18"/>
          <p:cNvSpPr txBox="1"/>
          <p:nvPr/>
        </p:nvSpPr>
        <p:spPr>
          <a:xfrm>
            <a:off x="3675548" y="2405012"/>
            <a:ext cx="209929" cy="621723"/>
          </a:xfrm>
          <a:prstGeom prst="rect">
            <a:avLst/>
          </a:prstGeom>
        </p:spPr>
        <p:txBody>
          <a:bodyPr vert="vert270" wrap="square" lIns="0" tIns="6927" rIns="0" bIns="0" rtlCol="0">
            <a:spAutoFit/>
          </a:bodyPr>
          <a:lstStyle/>
          <a:p>
            <a:pPr marL="8659">
              <a:spcBef>
                <a:spcPts val="55"/>
              </a:spcBef>
            </a:pPr>
            <a:r>
              <a:rPr sz="1364" b="1" spc="-51">
                <a:solidFill>
                  <a:srgbClr val="FFFFFF"/>
                </a:solidFill>
                <a:latin typeface="Calibri"/>
                <a:cs typeface="Calibri"/>
              </a:rPr>
              <a:t>FEATURE</a:t>
            </a:r>
            <a:endParaRPr sz="1364">
              <a:latin typeface="Calibri"/>
              <a:cs typeface="Calibri"/>
            </a:endParaRPr>
          </a:p>
        </p:txBody>
      </p:sp>
      <p:grpSp>
        <p:nvGrpSpPr>
          <p:cNvPr id="19" name="object 19"/>
          <p:cNvGrpSpPr/>
          <p:nvPr/>
        </p:nvGrpSpPr>
        <p:grpSpPr>
          <a:xfrm>
            <a:off x="4134014" y="1918833"/>
            <a:ext cx="4112635" cy="1064635"/>
            <a:chOff x="1008620" y="2814288"/>
            <a:chExt cx="6031865" cy="1561465"/>
          </a:xfrm>
        </p:grpSpPr>
        <p:pic>
          <p:nvPicPr>
            <p:cNvPr id="20" name="object 20"/>
            <p:cNvPicPr/>
            <p:nvPr/>
          </p:nvPicPr>
          <p:blipFill>
            <a:blip r:embed="rId6" cstate="print"/>
            <a:stretch>
              <a:fillRect/>
            </a:stretch>
          </p:blipFill>
          <p:spPr>
            <a:xfrm>
              <a:off x="4376842" y="2892348"/>
              <a:ext cx="2663402" cy="1483055"/>
            </a:xfrm>
            <a:prstGeom prst="rect">
              <a:avLst/>
            </a:prstGeom>
          </p:spPr>
        </p:pic>
        <p:sp>
          <p:nvSpPr>
            <p:cNvPr id="21" name="object 21"/>
            <p:cNvSpPr/>
            <p:nvPr/>
          </p:nvSpPr>
          <p:spPr>
            <a:xfrm>
              <a:off x="1391682" y="3001509"/>
              <a:ext cx="71120" cy="358140"/>
            </a:xfrm>
            <a:custGeom>
              <a:avLst/>
              <a:gdLst/>
              <a:ahLst/>
              <a:cxnLst/>
              <a:rect l="l" t="t" r="r" b="b"/>
              <a:pathLst>
                <a:path w="71119" h="358139">
                  <a:moveTo>
                    <a:pt x="0" y="0"/>
                  </a:moveTo>
                  <a:lnTo>
                    <a:pt x="0" y="357974"/>
                  </a:lnTo>
                  <a:lnTo>
                    <a:pt x="70916" y="342455"/>
                  </a:lnTo>
                  <a:lnTo>
                    <a:pt x="70916" y="8280"/>
                  </a:lnTo>
                  <a:lnTo>
                    <a:pt x="0" y="0"/>
                  </a:lnTo>
                  <a:close/>
                </a:path>
              </a:pathLst>
            </a:custGeom>
            <a:solidFill>
              <a:srgbClr val="010202"/>
            </a:solidFill>
          </p:spPr>
          <p:txBody>
            <a:bodyPr wrap="square" lIns="0" tIns="0" rIns="0" bIns="0" rtlCol="0"/>
            <a:lstStyle/>
            <a:p>
              <a:endParaRPr sz="1227"/>
            </a:p>
          </p:txBody>
        </p:sp>
        <p:sp>
          <p:nvSpPr>
            <p:cNvPr id="22" name="object 22"/>
            <p:cNvSpPr/>
            <p:nvPr/>
          </p:nvSpPr>
          <p:spPr>
            <a:xfrm>
              <a:off x="1391682" y="3001509"/>
              <a:ext cx="71120" cy="358140"/>
            </a:xfrm>
            <a:custGeom>
              <a:avLst/>
              <a:gdLst/>
              <a:ahLst/>
              <a:cxnLst/>
              <a:rect l="l" t="t" r="r" b="b"/>
              <a:pathLst>
                <a:path w="71119" h="358139">
                  <a:moveTo>
                    <a:pt x="0" y="0"/>
                  </a:moveTo>
                  <a:lnTo>
                    <a:pt x="70916" y="8280"/>
                  </a:lnTo>
                  <a:lnTo>
                    <a:pt x="70916" y="342455"/>
                  </a:lnTo>
                  <a:lnTo>
                    <a:pt x="0" y="357974"/>
                  </a:lnTo>
                  <a:lnTo>
                    <a:pt x="0" y="0"/>
                  </a:lnTo>
                  <a:close/>
                </a:path>
              </a:pathLst>
            </a:custGeom>
            <a:ln w="3175">
              <a:solidFill>
                <a:srgbClr val="010202"/>
              </a:solidFill>
            </a:ln>
          </p:spPr>
          <p:txBody>
            <a:bodyPr wrap="square" lIns="0" tIns="0" rIns="0" bIns="0" rtlCol="0"/>
            <a:lstStyle/>
            <a:p>
              <a:endParaRPr sz="1227"/>
            </a:p>
          </p:txBody>
        </p:sp>
        <p:sp>
          <p:nvSpPr>
            <p:cNvPr id="23" name="object 23"/>
            <p:cNvSpPr/>
            <p:nvPr/>
          </p:nvSpPr>
          <p:spPr>
            <a:xfrm>
              <a:off x="1476787" y="3011451"/>
              <a:ext cx="170815" cy="329565"/>
            </a:xfrm>
            <a:custGeom>
              <a:avLst/>
              <a:gdLst/>
              <a:ahLst/>
              <a:cxnLst/>
              <a:rect l="l" t="t" r="r" b="b"/>
              <a:pathLst>
                <a:path w="170814" h="329564">
                  <a:moveTo>
                    <a:pt x="0" y="0"/>
                  </a:moveTo>
                  <a:lnTo>
                    <a:pt x="0" y="329412"/>
                  </a:lnTo>
                  <a:lnTo>
                    <a:pt x="79184" y="311861"/>
                  </a:lnTo>
                  <a:lnTo>
                    <a:pt x="110391" y="296004"/>
                  </a:lnTo>
                  <a:lnTo>
                    <a:pt x="139806" y="263028"/>
                  </a:lnTo>
                  <a:lnTo>
                    <a:pt x="143305" y="255625"/>
                  </a:lnTo>
                  <a:lnTo>
                    <a:pt x="59867" y="255625"/>
                  </a:lnTo>
                  <a:lnTo>
                    <a:pt x="59867" y="73596"/>
                  </a:lnTo>
                  <a:lnTo>
                    <a:pt x="146549" y="73596"/>
                  </a:lnTo>
                  <a:lnTo>
                    <a:pt x="138226" y="56470"/>
                  </a:lnTo>
                  <a:lnTo>
                    <a:pt x="107621" y="23529"/>
                  </a:lnTo>
                  <a:lnTo>
                    <a:pt x="75653" y="9169"/>
                  </a:lnTo>
                  <a:lnTo>
                    <a:pt x="0" y="0"/>
                  </a:lnTo>
                  <a:close/>
                </a:path>
                <a:path w="170814" h="329564">
                  <a:moveTo>
                    <a:pt x="146549" y="73596"/>
                  </a:moveTo>
                  <a:lnTo>
                    <a:pt x="59867" y="73596"/>
                  </a:lnTo>
                  <a:lnTo>
                    <a:pt x="63969" y="74129"/>
                  </a:lnTo>
                  <a:lnTo>
                    <a:pt x="83006" y="82683"/>
                  </a:lnTo>
                  <a:lnTo>
                    <a:pt x="101234" y="102308"/>
                  </a:lnTo>
                  <a:lnTo>
                    <a:pt x="114915" y="130461"/>
                  </a:lnTo>
                  <a:lnTo>
                    <a:pt x="120307" y="164604"/>
                  </a:lnTo>
                  <a:lnTo>
                    <a:pt x="115203" y="197799"/>
                  </a:lnTo>
                  <a:lnTo>
                    <a:pt x="102177" y="225359"/>
                  </a:lnTo>
                  <a:lnTo>
                    <a:pt x="84656" y="245002"/>
                  </a:lnTo>
                  <a:lnTo>
                    <a:pt x="66065" y="254444"/>
                  </a:lnTo>
                  <a:lnTo>
                    <a:pt x="59867" y="255625"/>
                  </a:lnTo>
                  <a:lnTo>
                    <a:pt x="143305" y="255625"/>
                  </a:lnTo>
                  <a:lnTo>
                    <a:pt x="161675" y="216761"/>
                  </a:lnTo>
                  <a:lnTo>
                    <a:pt x="170243" y="161035"/>
                  </a:lnTo>
                  <a:lnTo>
                    <a:pt x="161193" y="103727"/>
                  </a:lnTo>
                  <a:lnTo>
                    <a:pt x="146549" y="73596"/>
                  </a:lnTo>
                  <a:close/>
                </a:path>
              </a:pathLst>
            </a:custGeom>
            <a:solidFill>
              <a:srgbClr val="010202"/>
            </a:solidFill>
          </p:spPr>
          <p:txBody>
            <a:bodyPr wrap="square" lIns="0" tIns="0" rIns="0" bIns="0" rtlCol="0"/>
            <a:lstStyle/>
            <a:p>
              <a:endParaRPr sz="1227"/>
            </a:p>
          </p:txBody>
        </p:sp>
        <p:sp>
          <p:nvSpPr>
            <p:cNvPr id="24" name="object 24"/>
            <p:cNvSpPr/>
            <p:nvPr/>
          </p:nvSpPr>
          <p:spPr>
            <a:xfrm>
              <a:off x="1476787" y="3011451"/>
              <a:ext cx="170815" cy="329565"/>
            </a:xfrm>
            <a:custGeom>
              <a:avLst/>
              <a:gdLst/>
              <a:ahLst/>
              <a:cxnLst/>
              <a:rect l="l" t="t" r="r" b="b"/>
              <a:pathLst>
                <a:path w="170814" h="329564">
                  <a:moveTo>
                    <a:pt x="66065" y="254444"/>
                  </a:moveTo>
                  <a:lnTo>
                    <a:pt x="59867" y="255625"/>
                  </a:lnTo>
                  <a:lnTo>
                    <a:pt x="59867" y="73596"/>
                  </a:lnTo>
                  <a:lnTo>
                    <a:pt x="101234" y="102308"/>
                  </a:lnTo>
                  <a:lnTo>
                    <a:pt x="120307" y="164604"/>
                  </a:lnTo>
                  <a:lnTo>
                    <a:pt x="115203" y="197799"/>
                  </a:lnTo>
                  <a:lnTo>
                    <a:pt x="102177" y="225359"/>
                  </a:lnTo>
                  <a:lnTo>
                    <a:pt x="84656" y="245002"/>
                  </a:lnTo>
                  <a:lnTo>
                    <a:pt x="66065" y="254444"/>
                  </a:lnTo>
                  <a:close/>
                </a:path>
                <a:path w="170814" h="329564">
                  <a:moveTo>
                    <a:pt x="0" y="0"/>
                  </a:moveTo>
                  <a:lnTo>
                    <a:pt x="0" y="329412"/>
                  </a:lnTo>
                  <a:lnTo>
                    <a:pt x="70916" y="313677"/>
                  </a:lnTo>
                  <a:lnTo>
                    <a:pt x="79184" y="311861"/>
                  </a:lnTo>
                  <a:lnTo>
                    <a:pt x="110391" y="296004"/>
                  </a:lnTo>
                  <a:lnTo>
                    <a:pt x="139806" y="263028"/>
                  </a:lnTo>
                  <a:lnTo>
                    <a:pt x="161675" y="216761"/>
                  </a:lnTo>
                  <a:lnTo>
                    <a:pt x="170243" y="161035"/>
                  </a:lnTo>
                  <a:lnTo>
                    <a:pt x="161193" y="103727"/>
                  </a:lnTo>
                  <a:lnTo>
                    <a:pt x="138226" y="56470"/>
                  </a:lnTo>
                  <a:lnTo>
                    <a:pt x="107621" y="23529"/>
                  </a:lnTo>
                  <a:lnTo>
                    <a:pt x="75653" y="9169"/>
                  </a:lnTo>
                  <a:lnTo>
                    <a:pt x="70916" y="8559"/>
                  </a:lnTo>
                  <a:lnTo>
                    <a:pt x="0" y="0"/>
                  </a:lnTo>
                  <a:close/>
                </a:path>
              </a:pathLst>
            </a:custGeom>
            <a:ln w="3175">
              <a:solidFill>
                <a:srgbClr val="010202"/>
              </a:solidFill>
            </a:ln>
          </p:spPr>
          <p:txBody>
            <a:bodyPr wrap="square" lIns="0" tIns="0" rIns="0" bIns="0" rtlCol="0"/>
            <a:lstStyle/>
            <a:p>
              <a:endParaRPr sz="1227"/>
            </a:p>
          </p:txBody>
        </p:sp>
        <p:sp>
          <p:nvSpPr>
            <p:cNvPr id="25" name="object 25"/>
            <p:cNvSpPr/>
            <p:nvPr/>
          </p:nvSpPr>
          <p:spPr>
            <a:xfrm>
              <a:off x="1009331" y="2814999"/>
              <a:ext cx="686435" cy="194310"/>
            </a:xfrm>
            <a:custGeom>
              <a:avLst/>
              <a:gdLst/>
              <a:ahLst/>
              <a:cxnLst/>
              <a:rect l="l" t="t" r="r" b="b"/>
              <a:pathLst>
                <a:path w="686435" h="194310">
                  <a:moveTo>
                    <a:pt x="294411" y="0"/>
                  </a:moveTo>
                  <a:lnTo>
                    <a:pt x="294411" y="57594"/>
                  </a:lnTo>
                  <a:lnTo>
                    <a:pt x="88747" y="27978"/>
                  </a:lnTo>
                  <a:lnTo>
                    <a:pt x="0" y="176898"/>
                  </a:lnTo>
                  <a:lnTo>
                    <a:pt x="22085" y="189661"/>
                  </a:lnTo>
                  <a:lnTo>
                    <a:pt x="94945" y="65963"/>
                  </a:lnTo>
                  <a:lnTo>
                    <a:pt x="165341" y="131508"/>
                  </a:lnTo>
                  <a:lnTo>
                    <a:pt x="663790" y="193725"/>
                  </a:lnTo>
                  <a:lnTo>
                    <a:pt x="685888" y="181025"/>
                  </a:lnTo>
                  <a:lnTo>
                    <a:pt x="600900" y="101726"/>
                  </a:lnTo>
                  <a:lnTo>
                    <a:pt x="365328" y="67805"/>
                  </a:lnTo>
                  <a:lnTo>
                    <a:pt x="365328" y="8280"/>
                  </a:lnTo>
                  <a:lnTo>
                    <a:pt x="294411" y="0"/>
                  </a:lnTo>
                  <a:close/>
                </a:path>
              </a:pathLst>
            </a:custGeom>
            <a:solidFill>
              <a:srgbClr val="010202"/>
            </a:solidFill>
          </p:spPr>
          <p:txBody>
            <a:bodyPr wrap="square" lIns="0" tIns="0" rIns="0" bIns="0" rtlCol="0"/>
            <a:lstStyle/>
            <a:p>
              <a:endParaRPr sz="1227"/>
            </a:p>
          </p:txBody>
        </p:sp>
        <p:sp>
          <p:nvSpPr>
            <p:cNvPr id="26" name="object 26"/>
            <p:cNvSpPr/>
            <p:nvPr/>
          </p:nvSpPr>
          <p:spPr>
            <a:xfrm>
              <a:off x="1009331" y="2814999"/>
              <a:ext cx="686435" cy="194310"/>
            </a:xfrm>
            <a:custGeom>
              <a:avLst/>
              <a:gdLst/>
              <a:ahLst/>
              <a:cxnLst/>
              <a:rect l="l" t="t" r="r" b="b"/>
              <a:pathLst>
                <a:path w="686435" h="194310">
                  <a:moveTo>
                    <a:pt x="600900" y="101726"/>
                  </a:moveTo>
                  <a:lnTo>
                    <a:pt x="365328" y="67805"/>
                  </a:lnTo>
                  <a:lnTo>
                    <a:pt x="365328" y="8280"/>
                  </a:lnTo>
                  <a:lnTo>
                    <a:pt x="294411" y="0"/>
                  </a:lnTo>
                  <a:lnTo>
                    <a:pt x="294411" y="57594"/>
                  </a:lnTo>
                  <a:lnTo>
                    <a:pt x="88747" y="27978"/>
                  </a:lnTo>
                  <a:lnTo>
                    <a:pt x="0" y="176898"/>
                  </a:lnTo>
                  <a:lnTo>
                    <a:pt x="22085" y="189661"/>
                  </a:lnTo>
                  <a:lnTo>
                    <a:pt x="94945" y="65963"/>
                  </a:lnTo>
                  <a:lnTo>
                    <a:pt x="165341" y="131508"/>
                  </a:lnTo>
                  <a:lnTo>
                    <a:pt x="663790" y="193725"/>
                  </a:lnTo>
                  <a:lnTo>
                    <a:pt x="685888" y="181025"/>
                  </a:lnTo>
                  <a:lnTo>
                    <a:pt x="600900" y="101726"/>
                  </a:lnTo>
                  <a:close/>
                </a:path>
              </a:pathLst>
            </a:custGeom>
            <a:ln w="3175">
              <a:solidFill>
                <a:srgbClr val="010202"/>
              </a:solidFill>
            </a:ln>
          </p:spPr>
          <p:txBody>
            <a:bodyPr wrap="square" lIns="0" tIns="0" rIns="0" bIns="0" rtlCol="0"/>
            <a:lstStyle/>
            <a:p>
              <a:endParaRPr sz="1227"/>
            </a:p>
          </p:txBody>
        </p:sp>
        <p:sp>
          <p:nvSpPr>
            <p:cNvPr id="27" name="object 27"/>
            <p:cNvSpPr/>
            <p:nvPr/>
          </p:nvSpPr>
          <p:spPr>
            <a:xfrm>
              <a:off x="1059785" y="2917403"/>
              <a:ext cx="314960" cy="489584"/>
            </a:xfrm>
            <a:custGeom>
              <a:avLst/>
              <a:gdLst/>
              <a:ahLst/>
              <a:cxnLst/>
              <a:rect l="l" t="t" r="r" b="b"/>
              <a:pathLst>
                <a:path w="314959" h="489585">
                  <a:moveTo>
                    <a:pt x="51066" y="0"/>
                  </a:moveTo>
                  <a:lnTo>
                    <a:pt x="0" y="84378"/>
                  </a:lnTo>
                  <a:lnTo>
                    <a:pt x="0" y="464324"/>
                  </a:lnTo>
                  <a:lnTo>
                    <a:pt x="114884" y="489546"/>
                  </a:lnTo>
                  <a:lnTo>
                    <a:pt x="185800" y="474027"/>
                  </a:lnTo>
                  <a:lnTo>
                    <a:pt x="185800" y="434886"/>
                  </a:lnTo>
                  <a:lnTo>
                    <a:pt x="89319" y="434886"/>
                  </a:lnTo>
                  <a:lnTo>
                    <a:pt x="29400" y="422071"/>
                  </a:lnTo>
                  <a:lnTo>
                    <a:pt x="29400" y="352920"/>
                  </a:lnTo>
                  <a:lnTo>
                    <a:pt x="185800" y="352920"/>
                  </a:lnTo>
                  <a:lnTo>
                    <a:pt x="185800" y="330479"/>
                  </a:lnTo>
                  <a:lnTo>
                    <a:pt x="93421" y="330479"/>
                  </a:lnTo>
                  <a:lnTo>
                    <a:pt x="71361" y="327126"/>
                  </a:lnTo>
                  <a:lnTo>
                    <a:pt x="71361" y="324904"/>
                  </a:lnTo>
                  <a:lnTo>
                    <a:pt x="47370" y="324904"/>
                  </a:lnTo>
                  <a:lnTo>
                    <a:pt x="25399" y="321767"/>
                  </a:lnTo>
                  <a:lnTo>
                    <a:pt x="25399" y="243039"/>
                  </a:lnTo>
                  <a:lnTo>
                    <a:pt x="47370" y="240195"/>
                  </a:lnTo>
                  <a:lnTo>
                    <a:pt x="71361" y="240195"/>
                  </a:lnTo>
                  <a:lnTo>
                    <a:pt x="71361" y="237363"/>
                  </a:lnTo>
                  <a:lnTo>
                    <a:pt x="93421" y="234607"/>
                  </a:lnTo>
                  <a:lnTo>
                    <a:pt x="242673" y="234607"/>
                  </a:lnTo>
                  <a:lnTo>
                    <a:pt x="235025" y="212166"/>
                  </a:lnTo>
                  <a:lnTo>
                    <a:pt x="48437" y="212166"/>
                  </a:lnTo>
                  <a:lnTo>
                    <a:pt x="48437" y="148628"/>
                  </a:lnTo>
                  <a:lnTo>
                    <a:pt x="26034" y="148628"/>
                  </a:lnTo>
                  <a:lnTo>
                    <a:pt x="26034" y="131076"/>
                  </a:lnTo>
                  <a:lnTo>
                    <a:pt x="92786" y="116840"/>
                  </a:lnTo>
                  <a:lnTo>
                    <a:pt x="202538" y="116840"/>
                  </a:lnTo>
                  <a:lnTo>
                    <a:pt x="185800" y="67729"/>
                  </a:lnTo>
                  <a:lnTo>
                    <a:pt x="185800" y="67043"/>
                  </a:lnTo>
                  <a:lnTo>
                    <a:pt x="114884" y="58762"/>
                  </a:lnTo>
                  <a:lnTo>
                    <a:pt x="51066" y="0"/>
                  </a:lnTo>
                  <a:close/>
                </a:path>
                <a:path w="314959" h="489585">
                  <a:moveTo>
                    <a:pt x="314871" y="280670"/>
                  </a:moveTo>
                  <a:lnTo>
                    <a:pt x="185800" y="280670"/>
                  </a:lnTo>
                  <a:lnTo>
                    <a:pt x="243725" y="461314"/>
                  </a:lnTo>
                  <a:lnTo>
                    <a:pt x="243954" y="461264"/>
                  </a:lnTo>
                  <a:lnTo>
                    <a:pt x="244186" y="461264"/>
                  </a:lnTo>
                  <a:lnTo>
                    <a:pt x="314871" y="445795"/>
                  </a:lnTo>
                  <a:lnTo>
                    <a:pt x="314871" y="280670"/>
                  </a:lnTo>
                  <a:close/>
                </a:path>
                <a:path w="314959" h="489585">
                  <a:moveTo>
                    <a:pt x="244186" y="461264"/>
                  </a:moveTo>
                  <a:lnTo>
                    <a:pt x="243954" y="461264"/>
                  </a:lnTo>
                  <a:lnTo>
                    <a:pt x="244186" y="461264"/>
                  </a:lnTo>
                  <a:close/>
                </a:path>
                <a:path w="314959" h="489585">
                  <a:moveTo>
                    <a:pt x="51409" y="396722"/>
                  </a:moveTo>
                  <a:lnTo>
                    <a:pt x="51409" y="412153"/>
                  </a:lnTo>
                  <a:lnTo>
                    <a:pt x="89319" y="420217"/>
                  </a:lnTo>
                  <a:lnTo>
                    <a:pt x="89319" y="434886"/>
                  </a:lnTo>
                  <a:lnTo>
                    <a:pt x="185800" y="434886"/>
                  </a:lnTo>
                  <a:lnTo>
                    <a:pt x="185800" y="402971"/>
                  </a:lnTo>
                  <a:lnTo>
                    <a:pt x="85394" y="402971"/>
                  </a:lnTo>
                  <a:lnTo>
                    <a:pt x="51409" y="396722"/>
                  </a:lnTo>
                  <a:close/>
                </a:path>
                <a:path w="314959" h="489585">
                  <a:moveTo>
                    <a:pt x="51409" y="368096"/>
                  </a:moveTo>
                  <a:lnTo>
                    <a:pt x="51409" y="383641"/>
                  </a:lnTo>
                  <a:lnTo>
                    <a:pt x="85394" y="389394"/>
                  </a:lnTo>
                  <a:lnTo>
                    <a:pt x="85394" y="402971"/>
                  </a:lnTo>
                  <a:lnTo>
                    <a:pt x="185800" y="402971"/>
                  </a:lnTo>
                  <a:lnTo>
                    <a:pt x="185800" y="373354"/>
                  </a:lnTo>
                  <a:lnTo>
                    <a:pt x="89433" y="373354"/>
                  </a:lnTo>
                  <a:lnTo>
                    <a:pt x="51409" y="368096"/>
                  </a:lnTo>
                  <a:close/>
                </a:path>
                <a:path w="314959" h="489585">
                  <a:moveTo>
                    <a:pt x="185800" y="352920"/>
                  </a:moveTo>
                  <a:lnTo>
                    <a:pt x="29400" y="352920"/>
                  </a:lnTo>
                  <a:lnTo>
                    <a:pt x="89433" y="360464"/>
                  </a:lnTo>
                  <a:lnTo>
                    <a:pt x="89433" y="373354"/>
                  </a:lnTo>
                  <a:lnTo>
                    <a:pt x="185800" y="373354"/>
                  </a:lnTo>
                  <a:lnTo>
                    <a:pt x="185800" y="352920"/>
                  </a:lnTo>
                  <a:close/>
                </a:path>
                <a:path w="314959" h="489585">
                  <a:moveTo>
                    <a:pt x="242673" y="234607"/>
                  </a:moveTo>
                  <a:lnTo>
                    <a:pt x="93421" y="234607"/>
                  </a:lnTo>
                  <a:lnTo>
                    <a:pt x="93421" y="330479"/>
                  </a:lnTo>
                  <a:lnTo>
                    <a:pt x="185800" y="330479"/>
                  </a:lnTo>
                  <a:lnTo>
                    <a:pt x="185800" y="280670"/>
                  </a:lnTo>
                  <a:lnTo>
                    <a:pt x="314871" y="280670"/>
                  </a:lnTo>
                  <a:lnTo>
                    <a:pt x="314871" y="238366"/>
                  </a:lnTo>
                  <a:lnTo>
                    <a:pt x="243954" y="238366"/>
                  </a:lnTo>
                  <a:lnTo>
                    <a:pt x="242673" y="234607"/>
                  </a:lnTo>
                  <a:close/>
                </a:path>
                <a:path w="314959" h="489585">
                  <a:moveTo>
                    <a:pt x="71361" y="289928"/>
                  </a:moveTo>
                  <a:lnTo>
                    <a:pt x="47370" y="289928"/>
                  </a:lnTo>
                  <a:lnTo>
                    <a:pt x="47370" y="324904"/>
                  </a:lnTo>
                  <a:lnTo>
                    <a:pt x="71361" y="324904"/>
                  </a:lnTo>
                  <a:lnTo>
                    <a:pt x="71361" y="289928"/>
                  </a:lnTo>
                  <a:close/>
                </a:path>
                <a:path w="314959" h="489585">
                  <a:moveTo>
                    <a:pt x="71361" y="240195"/>
                  </a:moveTo>
                  <a:lnTo>
                    <a:pt x="47370" y="240195"/>
                  </a:lnTo>
                  <a:lnTo>
                    <a:pt x="47370" y="267754"/>
                  </a:lnTo>
                  <a:lnTo>
                    <a:pt x="71361" y="266331"/>
                  </a:lnTo>
                  <a:lnTo>
                    <a:pt x="71361" y="240195"/>
                  </a:lnTo>
                  <a:close/>
                </a:path>
                <a:path w="314959" h="489585">
                  <a:moveTo>
                    <a:pt x="243954" y="73837"/>
                  </a:moveTo>
                  <a:lnTo>
                    <a:pt x="243954" y="238366"/>
                  </a:lnTo>
                  <a:lnTo>
                    <a:pt x="314871" y="238366"/>
                  </a:lnTo>
                  <a:lnTo>
                    <a:pt x="314871" y="82118"/>
                  </a:lnTo>
                  <a:lnTo>
                    <a:pt x="243954" y="73837"/>
                  </a:lnTo>
                  <a:close/>
                </a:path>
                <a:path w="314959" h="489585">
                  <a:moveTo>
                    <a:pt x="202538" y="116840"/>
                  </a:moveTo>
                  <a:lnTo>
                    <a:pt x="92786" y="116840"/>
                  </a:lnTo>
                  <a:lnTo>
                    <a:pt x="92786" y="134391"/>
                  </a:lnTo>
                  <a:lnTo>
                    <a:pt x="70396" y="139649"/>
                  </a:lnTo>
                  <a:lnTo>
                    <a:pt x="70396" y="209499"/>
                  </a:lnTo>
                  <a:lnTo>
                    <a:pt x="48437" y="212166"/>
                  </a:lnTo>
                  <a:lnTo>
                    <a:pt x="235025" y="212166"/>
                  </a:lnTo>
                  <a:lnTo>
                    <a:pt x="202538" y="116840"/>
                  </a:lnTo>
                  <a:close/>
                </a:path>
                <a:path w="314959" h="489585">
                  <a:moveTo>
                    <a:pt x="48437" y="144145"/>
                  </a:moveTo>
                  <a:lnTo>
                    <a:pt x="26034" y="148628"/>
                  </a:lnTo>
                  <a:lnTo>
                    <a:pt x="48437" y="148628"/>
                  </a:lnTo>
                  <a:lnTo>
                    <a:pt x="48437" y="144145"/>
                  </a:lnTo>
                  <a:close/>
                </a:path>
              </a:pathLst>
            </a:custGeom>
            <a:solidFill>
              <a:srgbClr val="010202"/>
            </a:solidFill>
          </p:spPr>
          <p:txBody>
            <a:bodyPr wrap="square" lIns="0" tIns="0" rIns="0" bIns="0" rtlCol="0"/>
            <a:lstStyle/>
            <a:p>
              <a:endParaRPr sz="1227"/>
            </a:p>
          </p:txBody>
        </p:sp>
        <p:pic>
          <p:nvPicPr>
            <p:cNvPr id="28" name="object 28"/>
            <p:cNvPicPr/>
            <p:nvPr/>
          </p:nvPicPr>
          <p:blipFill>
            <a:blip r:embed="rId7" cstate="print"/>
            <a:stretch>
              <a:fillRect/>
            </a:stretch>
          </p:blipFill>
          <p:spPr>
            <a:xfrm>
              <a:off x="1084474" y="3151299"/>
              <a:ext cx="69443" cy="97294"/>
            </a:xfrm>
            <a:prstGeom prst="rect">
              <a:avLst/>
            </a:prstGeom>
          </p:spPr>
        </p:pic>
        <p:sp>
          <p:nvSpPr>
            <p:cNvPr id="29" name="object 29"/>
            <p:cNvSpPr/>
            <p:nvPr/>
          </p:nvSpPr>
          <p:spPr>
            <a:xfrm>
              <a:off x="1089186" y="3270323"/>
              <a:ext cx="60325" cy="82550"/>
            </a:xfrm>
            <a:custGeom>
              <a:avLst/>
              <a:gdLst/>
              <a:ahLst/>
              <a:cxnLst/>
              <a:rect l="l" t="t" r="r" b="b"/>
              <a:pathLst>
                <a:path w="60325" h="82550">
                  <a:moveTo>
                    <a:pt x="60032" y="20434"/>
                  </a:moveTo>
                  <a:lnTo>
                    <a:pt x="22009" y="15176"/>
                  </a:lnTo>
                  <a:lnTo>
                    <a:pt x="22009" y="30721"/>
                  </a:lnTo>
                  <a:lnTo>
                    <a:pt x="55994" y="36474"/>
                  </a:lnTo>
                  <a:lnTo>
                    <a:pt x="55994" y="50050"/>
                  </a:lnTo>
                  <a:lnTo>
                    <a:pt x="22009" y="43802"/>
                  </a:lnTo>
                  <a:lnTo>
                    <a:pt x="22009" y="59232"/>
                  </a:lnTo>
                  <a:lnTo>
                    <a:pt x="59918" y="67297"/>
                  </a:lnTo>
                  <a:lnTo>
                    <a:pt x="59918" y="81965"/>
                  </a:lnTo>
                  <a:lnTo>
                    <a:pt x="0" y="69151"/>
                  </a:lnTo>
                  <a:lnTo>
                    <a:pt x="0" y="0"/>
                  </a:lnTo>
                  <a:lnTo>
                    <a:pt x="60032" y="7543"/>
                  </a:lnTo>
                  <a:lnTo>
                    <a:pt x="60032" y="20434"/>
                  </a:lnTo>
                  <a:close/>
                </a:path>
              </a:pathLst>
            </a:custGeom>
            <a:ln w="3175">
              <a:solidFill>
                <a:srgbClr val="010202"/>
              </a:solidFill>
            </a:ln>
          </p:spPr>
          <p:txBody>
            <a:bodyPr wrap="square" lIns="0" tIns="0" rIns="0" bIns="0" rtlCol="0"/>
            <a:lstStyle/>
            <a:p>
              <a:endParaRPr sz="1227"/>
            </a:p>
          </p:txBody>
        </p:sp>
        <p:pic>
          <p:nvPicPr>
            <p:cNvPr id="30" name="object 30"/>
            <p:cNvPicPr/>
            <p:nvPr/>
          </p:nvPicPr>
          <p:blipFill>
            <a:blip r:embed="rId8" cstate="print"/>
            <a:stretch>
              <a:fillRect/>
            </a:stretch>
          </p:blipFill>
          <p:spPr>
            <a:xfrm>
              <a:off x="1085109" y="3033532"/>
              <a:ext cx="68173" cy="96748"/>
            </a:xfrm>
            <a:prstGeom prst="rect">
              <a:avLst/>
            </a:prstGeom>
          </p:spPr>
        </p:pic>
        <p:sp>
          <p:nvSpPr>
            <p:cNvPr id="31" name="object 31"/>
            <p:cNvSpPr/>
            <p:nvPr/>
          </p:nvSpPr>
          <p:spPr>
            <a:xfrm>
              <a:off x="1059785" y="2917403"/>
              <a:ext cx="314960" cy="489584"/>
            </a:xfrm>
            <a:custGeom>
              <a:avLst/>
              <a:gdLst/>
              <a:ahLst/>
              <a:cxnLst/>
              <a:rect l="l" t="t" r="r" b="b"/>
              <a:pathLst>
                <a:path w="314959" h="489585">
                  <a:moveTo>
                    <a:pt x="243954" y="73837"/>
                  </a:moveTo>
                  <a:lnTo>
                    <a:pt x="243954" y="238366"/>
                  </a:lnTo>
                  <a:lnTo>
                    <a:pt x="185800" y="67729"/>
                  </a:lnTo>
                  <a:lnTo>
                    <a:pt x="185800" y="67043"/>
                  </a:lnTo>
                  <a:lnTo>
                    <a:pt x="114884" y="58762"/>
                  </a:lnTo>
                  <a:lnTo>
                    <a:pt x="51066" y="0"/>
                  </a:lnTo>
                  <a:lnTo>
                    <a:pt x="0" y="84378"/>
                  </a:lnTo>
                  <a:lnTo>
                    <a:pt x="0" y="464324"/>
                  </a:lnTo>
                  <a:lnTo>
                    <a:pt x="114884" y="489546"/>
                  </a:lnTo>
                  <a:lnTo>
                    <a:pt x="185800" y="474027"/>
                  </a:lnTo>
                  <a:lnTo>
                    <a:pt x="185800" y="280670"/>
                  </a:lnTo>
                  <a:lnTo>
                    <a:pt x="243725" y="461314"/>
                  </a:lnTo>
                  <a:lnTo>
                    <a:pt x="243954" y="461264"/>
                  </a:lnTo>
                  <a:lnTo>
                    <a:pt x="314871" y="445795"/>
                  </a:lnTo>
                  <a:lnTo>
                    <a:pt x="314871" y="82118"/>
                  </a:lnTo>
                  <a:lnTo>
                    <a:pt x="243954" y="73837"/>
                  </a:lnTo>
                  <a:close/>
                </a:path>
              </a:pathLst>
            </a:custGeom>
            <a:ln w="3175">
              <a:solidFill>
                <a:srgbClr val="010202"/>
              </a:solidFill>
            </a:ln>
          </p:spPr>
          <p:txBody>
            <a:bodyPr wrap="square" lIns="0" tIns="0" rIns="0" bIns="0" rtlCol="0"/>
            <a:lstStyle/>
            <a:p>
              <a:endParaRPr sz="1227"/>
            </a:p>
          </p:txBody>
        </p:sp>
      </p:grpSp>
      <p:grpSp>
        <p:nvGrpSpPr>
          <p:cNvPr id="32" name="object 32"/>
          <p:cNvGrpSpPr/>
          <p:nvPr/>
        </p:nvGrpSpPr>
        <p:grpSpPr>
          <a:xfrm>
            <a:off x="3446318" y="6532677"/>
            <a:ext cx="5299364" cy="325582"/>
            <a:chOff x="0" y="9581260"/>
            <a:chExt cx="7772400" cy="477520"/>
          </a:xfrm>
        </p:grpSpPr>
        <p:sp>
          <p:nvSpPr>
            <p:cNvPr id="33" name="object 33"/>
            <p:cNvSpPr/>
            <p:nvPr/>
          </p:nvSpPr>
          <p:spPr>
            <a:xfrm>
              <a:off x="0" y="9581260"/>
              <a:ext cx="7772400" cy="477520"/>
            </a:xfrm>
            <a:custGeom>
              <a:avLst/>
              <a:gdLst/>
              <a:ahLst/>
              <a:cxnLst/>
              <a:rect l="l" t="t" r="r" b="b"/>
              <a:pathLst>
                <a:path w="7772400" h="477520">
                  <a:moveTo>
                    <a:pt x="7772400" y="0"/>
                  </a:moveTo>
                  <a:lnTo>
                    <a:pt x="0" y="0"/>
                  </a:lnTo>
                  <a:lnTo>
                    <a:pt x="0" y="477139"/>
                  </a:lnTo>
                  <a:lnTo>
                    <a:pt x="7772400" y="477139"/>
                  </a:lnTo>
                  <a:lnTo>
                    <a:pt x="7772400" y="0"/>
                  </a:lnTo>
                  <a:close/>
                </a:path>
              </a:pathLst>
            </a:custGeom>
            <a:solidFill>
              <a:srgbClr val="0F549E"/>
            </a:solidFill>
          </p:spPr>
          <p:txBody>
            <a:bodyPr wrap="square" lIns="0" tIns="0" rIns="0" bIns="0" rtlCol="0"/>
            <a:lstStyle/>
            <a:p>
              <a:endParaRPr sz="1227"/>
            </a:p>
          </p:txBody>
        </p:sp>
        <p:pic>
          <p:nvPicPr>
            <p:cNvPr id="34" name="object 34"/>
            <p:cNvPicPr/>
            <p:nvPr/>
          </p:nvPicPr>
          <p:blipFill>
            <a:blip r:embed="rId9" cstate="print"/>
            <a:stretch>
              <a:fillRect/>
            </a:stretch>
          </p:blipFill>
          <p:spPr>
            <a:xfrm>
              <a:off x="4893574" y="9673540"/>
              <a:ext cx="1541797" cy="290197"/>
            </a:xfrm>
            <a:prstGeom prst="rect">
              <a:avLst/>
            </a:prstGeom>
          </p:spPr>
        </p:pic>
      </p:grpSp>
      <p:grpSp>
        <p:nvGrpSpPr>
          <p:cNvPr id="37" name="object 37"/>
          <p:cNvGrpSpPr/>
          <p:nvPr/>
        </p:nvGrpSpPr>
        <p:grpSpPr>
          <a:xfrm>
            <a:off x="8052151" y="6350842"/>
            <a:ext cx="693593" cy="507423"/>
            <a:chOff x="6755221" y="9314568"/>
            <a:chExt cx="1017269" cy="744220"/>
          </a:xfrm>
        </p:grpSpPr>
        <p:sp>
          <p:nvSpPr>
            <p:cNvPr id="38" name="object 38"/>
            <p:cNvSpPr/>
            <p:nvPr/>
          </p:nvSpPr>
          <p:spPr>
            <a:xfrm>
              <a:off x="6764285" y="9384421"/>
              <a:ext cx="1008380" cy="674370"/>
            </a:xfrm>
            <a:custGeom>
              <a:avLst/>
              <a:gdLst/>
              <a:ahLst/>
              <a:cxnLst/>
              <a:rect l="l" t="t" r="r" b="b"/>
              <a:pathLst>
                <a:path w="1008379" h="674370">
                  <a:moveTo>
                    <a:pt x="1008113" y="0"/>
                  </a:moveTo>
                  <a:lnTo>
                    <a:pt x="0" y="514896"/>
                  </a:lnTo>
                  <a:lnTo>
                    <a:pt x="311467" y="673976"/>
                  </a:lnTo>
                  <a:lnTo>
                    <a:pt x="1008113" y="673976"/>
                  </a:lnTo>
                  <a:lnTo>
                    <a:pt x="1008113" y="0"/>
                  </a:lnTo>
                  <a:close/>
                </a:path>
              </a:pathLst>
            </a:custGeom>
            <a:solidFill>
              <a:srgbClr val="FE8F15"/>
            </a:solidFill>
          </p:spPr>
          <p:txBody>
            <a:bodyPr wrap="square" lIns="0" tIns="0" rIns="0" bIns="0" rtlCol="0"/>
            <a:lstStyle/>
            <a:p>
              <a:endParaRPr sz="1227"/>
            </a:p>
          </p:txBody>
        </p:sp>
        <p:sp>
          <p:nvSpPr>
            <p:cNvPr id="39" name="object 39"/>
            <p:cNvSpPr/>
            <p:nvPr/>
          </p:nvSpPr>
          <p:spPr>
            <a:xfrm>
              <a:off x="6755221" y="9314568"/>
              <a:ext cx="1017269" cy="744220"/>
            </a:xfrm>
            <a:custGeom>
              <a:avLst/>
              <a:gdLst/>
              <a:ahLst/>
              <a:cxnLst/>
              <a:rect l="l" t="t" r="r" b="b"/>
              <a:pathLst>
                <a:path w="1017270" h="744220">
                  <a:moveTo>
                    <a:pt x="1017181" y="0"/>
                  </a:moveTo>
                  <a:lnTo>
                    <a:pt x="0" y="519506"/>
                  </a:lnTo>
                  <a:lnTo>
                    <a:pt x="439204" y="743826"/>
                  </a:lnTo>
                  <a:lnTo>
                    <a:pt x="1017181" y="743826"/>
                  </a:lnTo>
                  <a:lnTo>
                    <a:pt x="1017181" y="0"/>
                  </a:lnTo>
                  <a:close/>
                </a:path>
              </a:pathLst>
            </a:custGeom>
            <a:solidFill>
              <a:srgbClr val="FFFFFF"/>
            </a:solidFill>
          </p:spPr>
          <p:txBody>
            <a:bodyPr wrap="square" lIns="0" tIns="0" rIns="0" bIns="0" rtlCol="0"/>
            <a:lstStyle/>
            <a:p>
              <a:endParaRPr sz="1227"/>
            </a:p>
          </p:txBody>
        </p:sp>
      </p:grpSp>
      <p:pic>
        <p:nvPicPr>
          <p:cNvPr id="41" name="object 41"/>
          <p:cNvPicPr/>
          <p:nvPr/>
        </p:nvPicPr>
        <p:blipFill>
          <a:blip r:embed="rId10" cstate="print"/>
          <a:stretch>
            <a:fillRect/>
          </a:stretch>
        </p:blipFill>
        <p:spPr>
          <a:xfrm>
            <a:off x="6249638" y="5213829"/>
            <a:ext cx="719971" cy="917969"/>
          </a:xfrm>
          <a:prstGeom prst="rect">
            <a:avLst/>
          </a:prstGeom>
        </p:spPr>
      </p:pic>
      <p:sp>
        <p:nvSpPr>
          <p:cNvPr id="42" name="object 42"/>
          <p:cNvSpPr txBox="1"/>
          <p:nvPr/>
        </p:nvSpPr>
        <p:spPr>
          <a:xfrm>
            <a:off x="6309306" y="6169438"/>
            <a:ext cx="852949" cy="239576"/>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16 SC NID</a:t>
            </a:r>
          </a:p>
          <a:p>
            <a:pPr marL="8659">
              <a:lnSpc>
                <a:spcPts val="805"/>
              </a:lnSpc>
            </a:pPr>
            <a:r>
              <a:rPr sz="682">
                <a:solidFill>
                  <a:srgbClr val="231F20"/>
                </a:solidFill>
                <a:latin typeface="Century Gothic"/>
              </a:rPr>
              <a:t>FPP-12S-W-16</a:t>
            </a:r>
          </a:p>
        </p:txBody>
      </p:sp>
      <p:pic>
        <p:nvPicPr>
          <p:cNvPr id="43" name="object 43"/>
          <p:cNvPicPr/>
          <p:nvPr/>
        </p:nvPicPr>
        <p:blipFill>
          <a:blip r:embed="rId11" cstate="print"/>
          <a:stretch>
            <a:fillRect/>
          </a:stretch>
        </p:blipFill>
        <p:spPr>
          <a:xfrm>
            <a:off x="3617604" y="5299363"/>
            <a:ext cx="699793" cy="814004"/>
          </a:xfrm>
          <a:prstGeom prst="rect">
            <a:avLst/>
          </a:prstGeom>
        </p:spPr>
      </p:pic>
      <p:sp>
        <p:nvSpPr>
          <p:cNvPr id="44" name="object 44"/>
          <p:cNvSpPr txBox="1"/>
          <p:nvPr/>
        </p:nvSpPr>
        <p:spPr>
          <a:xfrm>
            <a:off x="3608946" y="6136378"/>
            <a:ext cx="699793" cy="239576"/>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Compact NID</a:t>
            </a:r>
          </a:p>
          <a:p>
            <a:pPr marL="8659">
              <a:lnSpc>
                <a:spcPts val="805"/>
              </a:lnSpc>
            </a:pPr>
            <a:r>
              <a:rPr sz="682">
                <a:solidFill>
                  <a:srgbClr val="231F20"/>
                </a:solidFill>
                <a:latin typeface="Century Gothic"/>
              </a:rPr>
              <a:t>FPP-6S-W-15</a:t>
            </a:r>
          </a:p>
        </p:txBody>
      </p:sp>
      <p:pic>
        <p:nvPicPr>
          <p:cNvPr id="45" name="object 45"/>
          <p:cNvPicPr/>
          <p:nvPr/>
        </p:nvPicPr>
        <p:blipFill>
          <a:blip r:embed="rId12" cstate="print"/>
          <a:stretch>
            <a:fillRect/>
          </a:stretch>
        </p:blipFill>
        <p:spPr>
          <a:xfrm>
            <a:off x="7491988" y="5228766"/>
            <a:ext cx="904423" cy="904423"/>
          </a:xfrm>
          <a:prstGeom prst="rect">
            <a:avLst/>
          </a:prstGeom>
        </p:spPr>
      </p:pic>
      <p:sp>
        <p:nvSpPr>
          <p:cNvPr id="46" name="object 46"/>
          <p:cNvSpPr txBox="1"/>
          <p:nvPr/>
        </p:nvSpPr>
        <p:spPr>
          <a:xfrm>
            <a:off x="7588563" y="6169548"/>
            <a:ext cx="657922" cy="239576"/>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24 SC NID</a:t>
            </a:r>
          </a:p>
          <a:p>
            <a:pPr marL="8659">
              <a:lnSpc>
                <a:spcPts val="805"/>
              </a:lnSpc>
            </a:pPr>
            <a:r>
              <a:rPr sz="682">
                <a:solidFill>
                  <a:srgbClr val="231F20"/>
                </a:solidFill>
                <a:latin typeface="Century Gothic"/>
              </a:rPr>
              <a:t>FPP-24S-W-94</a:t>
            </a:r>
          </a:p>
        </p:txBody>
      </p:sp>
      <p:pic>
        <p:nvPicPr>
          <p:cNvPr id="47" name="object 47"/>
          <p:cNvPicPr/>
          <p:nvPr/>
        </p:nvPicPr>
        <p:blipFill>
          <a:blip r:embed="rId13" cstate="print"/>
          <a:stretch>
            <a:fillRect/>
          </a:stretch>
        </p:blipFill>
        <p:spPr>
          <a:xfrm>
            <a:off x="4810315" y="5280451"/>
            <a:ext cx="810491" cy="814000"/>
          </a:xfrm>
          <a:prstGeom prst="rect">
            <a:avLst/>
          </a:prstGeom>
        </p:spPr>
      </p:pic>
      <p:sp>
        <p:nvSpPr>
          <p:cNvPr id="48" name="object 48"/>
          <p:cNvSpPr txBox="1"/>
          <p:nvPr/>
        </p:nvSpPr>
        <p:spPr>
          <a:xfrm>
            <a:off x="4801652" y="6136378"/>
            <a:ext cx="819153" cy="239576"/>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TheNID</a:t>
            </a:r>
          </a:p>
          <a:p>
            <a:pPr marL="8659">
              <a:lnSpc>
                <a:spcPts val="805"/>
              </a:lnSpc>
            </a:pPr>
            <a:r>
              <a:rPr sz="682">
                <a:solidFill>
                  <a:srgbClr val="231F20"/>
                </a:solidFill>
                <a:latin typeface="Century Gothic"/>
              </a:rPr>
              <a:t>FPP-TN-x-xx</a:t>
            </a:r>
          </a:p>
        </p:txBody>
      </p:sp>
      <p:pic>
        <p:nvPicPr>
          <p:cNvPr id="49" name="object 49"/>
          <p:cNvPicPr/>
          <p:nvPr/>
        </p:nvPicPr>
        <p:blipFill>
          <a:blip r:embed="rId14" cstate="print"/>
          <a:stretch>
            <a:fillRect/>
          </a:stretch>
        </p:blipFill>
        <p:spPr>
          <a:xfrm>
            <a:off x="3574819" y="3716265"/>
            <a:ext cx="943841" cy="948560"/>
          </a:xfrm>
          <a:prstGeom prst="rect">
            <a:avLst/>
          </a:prstGeom>
        </p:spPr>
      </p:pic>
      <p:sp>
        <p:nvSpPr>
          <p:cNvPr id="50" name="object 50"/>
          <p:cNvSpPr txBox="1"/>
          <p:nvPr/>
        </p:nvSpPr>
        <p:spPr>
          <a:xfrm>
            <a:off x="3574819" y="4684962"/>
            <a:ext cx="742578" cy="239576"/>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TheNID - ONT</a:t>
            </a:r>
            <a:endParaRPr sz="818">
              <a:latin typeface="Calibri"/>
              <a:cs typeface="Calibri"/>
            </a:endParaRPr>
          </a:p>
          <a:p>
            <a:pPr marL="8659">
              <a:lnSpc>
                <a:spcPts val="805"/>
              </a:lnSpc>
            </a:pPr>
            <a:r>
              <a:rPr sz="682">
                <a:solidFill>
                  <a:srgbClr val="231F20"/>
                </a:solidFill>
                <a:latin typeface="Century Gothic"/>
                <a:cs typeface="Century Gothic"/>
              </a:rPr>
              <a:t>FPP-TN-M-93</a:t>
            </a:r>
            <a:endParaRPr sz="682">
              <a:latin typeface="Century Gothic"/>
              <a:cs typeface="Century Gothic"/>
            </a:endParaRPr>
          </a:p>
        </p:txBody>
      </p:sp>
      <p:pic>
        <p:nvPicPr>
          <p:cNvPr id="51" name="object 51"/>
          <p:cNvPicPr/>
          <p:nvPr/>
        </p:nvPicPr>
        <p:blipFill>
          <a:blip r:embed="rId15" cstate="print"/>
          <a:stretch>
            <a:fillRect/>
          </a:stretch>
        </p:blipFill>
        <p:spPr>
          <a:xfrm>
            <a:off x="7597226" y="3709554"/>
            <a:ext cx="935182" cy="935182"/>
          </a:xfrm>
          <a:prstGeom prst="rect">
            <a:avLst/>
          </a:prstGeom>
        </p:spPr>
      </p:pic>
      <p:sp>
        <p:nvSpPr>
          <p:cNvPr id="52" name="object 52"/>
          <p:cNvSpPr txBox="1"/>
          <p:nvPr/>
        </p:nvSpPr>
        <p:spPr>
          <a:xfrm>
            <a:off x="7619043" y="4684962"/>
            <a:ext cx="879266" cy="239576"/>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TheNID - Hardened</a:t>
            </a:r>
          </a:p>
          <a:p>
            <a:pPr marL="8659">
              <a:lnSpc>
                <a:spcPts val="805"/>
              </a:lnSpc>
            </a:pPr>
            <a:r>
              <a:rPr sz="682">
                <a:solidFill>
                  <a:srgbClr val="231F20"/>
                </a:solidFill>
                <a:latin typeface="Century Gothic"/>
              </a:rPr>
              <a:t>FPP-TN-T-89</a:t>
            </a:r>
          </a:p>
        </p:txBody>
      </p:sp>
      <p:pic>
        <p:nvPicPr>
          <p:cNvPr id="53" name="object 53"/>
          <p:cNvPicPr/>
          <p:nvPr/>
        </p:nvPicPr>
        <p:blipFill>
          <a:blip r:embed="rId16" cstate="print"/>
          <a:stretch>
            <a:fillRect/>
          </a:stretch>
        </p:blipFill>
        <p:spPr>
          <a:xfrm>
            <a:off x="6593784" y="3709554"/>
            <a:ext cx="935182" cy="935182"/>
          </a:xfrm>
          <a:prstGeom prst="rect">
            <a:avLst/>
          </a:prstGeom>
        </p:spPr>
      </p:pic>
      <p:sp>
        <p:nvSpPr>
          <p:cNvPr id="54" name="object 54"/>
          <p:cNvSpPr txBox="1"/>
          <p:nvPr/>
        </p:nvSpPr>
        <p:spPr>
          <a:xfrm>
            <a:off x="6636333" y="4684962"/>
            <a:ext cx="761985" cy="239576"/>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TheNID - Patch</a:t>
            </a:r>
          </a:p>
          <a:p>
            <a:pPr marL="8659">
              <a:lnSpc>
                <a:spcPts val="805"/>
              </a:lnSpc>
            </a:pPr>
            <a:r>
              <a:rPr sz="682">
                <a:solidFill>
                  <a:srgbClr val="231F20"/>
                </a:solidFill>
                <a:latin typeface="Century Gothic"/>
              </a:rPr>
              <a:t>FPP-TN-L-88</a:t>
            </a:r>
          </a:p>
        </p:txBody>
      </p:sp>
      <p:pic>
        <p:nvPicPr>
          <p:cNvPr id="55" name="object 55"/>
          <p:cNvPicPr/>
          <p:nvPr/>
        </p:nvPicPr>
        <p:blipFill>
          <a:blip r:embed="rId17" cstate="print"/>
          <a:stretch>
            <a:fillRect/>
          </a:stretch>
        </p:blipFill>
        <p:spPr>
          <a:xfrm>
            <a:off x="5590343" y="3709554"/>
            <a:ext cx="935182" cy="935182"/>
          </a:xfrm>
          <a:prstGeom prst="rect">
            <a:avLst/>
          </a:prstGeom>
        </p:spPr>
      </p:pic>
      <p:sp>
        <p:nvSpPr>
          <p:cNvPr id="56" name="object 56"/>
          <p:cNvSpPr txBox="1"/>
          <p:nvPr/>
        </p:nvSpPr>
        <p:spPr>
          <a:xfrm>
            <a:off x="5657890" y="4684962"/>
            <a:ext cx="742578" cy="239576"/>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TheNID - LGX</a:t>
            </a:r>
          </a:p>
          <a:p>
            <a:pPr marL="8659">
              <a:lnSpc>
                <a:spcPts val="805"/>
              </a:lnSpc>
            </a:pPr>
            <a:r>
              <a:rPr sz="682">
                <a:solidFill>
                  <a:srgbClr val="231F20"/>
                </a:solidFill>
                <a:latin typeface="Century Gothic"/>
              </a:rPr>
              <a:t>FPP-TN-E-85</a:t>
            </a:r>
          </a:p>
        </p:txBody>
      </p:sp>
      <p:pic>
        <p:nvPicPr>
          <p:cNvPr id="57" name="object 57"/>
          <p:cNvPicPr/>
          <p:nvPr/>
        </p:nvPicPr>
        <p:blipFill>
          <a:blip r:embed="rId18" cstate="print"/>
          <a:stretch>
            <a:fillRect/>
          </a:stretch>
        </p:blipFill>
        <p:spPr>
          <a:xfrm>
            <a:off x="4586911" y="3709554"/>
            <a:ext cx="935182" cy="935182"/>
          </a:xfrm>
          <a:prstGeom prst="rect">
            <a:avLst/>
          </a:prstGeom>
        </p:spPr>
      </p:pic>
      <p:sp>
        <p:nvSpPr>
          <p:cNvPr id="58" name="object 58"/>
          <p:cNvSpPr txBox="1"/>
          <p:nvPr/>
        </p:nvSpPr>
        <p:spPr>
          <a:xfrm>
            <a:off x="4532535" y="4684963"/>
            <a:ext cx="1003435" cy="483232"/>
          </a:xfrm>
          <a:prstGeom prst="rect">
            <a:avLst/>
          </a:prstGeom>
        </p:spPr>
        <p:txBody>
          <a:bodyPr vert="horz" wrap="square" lIns="0" tIns="8659" rIns="0" bIns="0" rtlCol="0">
            <a:spAutoFit/>
          </a:bodyPr>
          <a:lstStyle/>
          <a:p>
            <a:pPr marL="8659">
              <a:lnSpc>
                <a:spcPts val="968"/>
              </a:lnSpc>
              <a:spcBef>
                <a:spcPts val="68"/>
              </a:spcBef>
            </a:pPr>
            <a:r>
              <a:rPr sz="818" b="1">
                <a:solidFill>
                  <a:srgbClr val="7D4199"/>
                </a:solidFill>
                <a:latin typeface="Calibri"/>
                <a:cs typeface="Calibri"/>
              </a:rPr>
              <a:t>TheNID - Splice</a:t>
            </a:r>
          </a:p>
          <a:p>
            <a:pPr marL="8659">
              <a:lnSpc>
                <a:spcPts val="805"/>
              </a:lnSpc>
            </a:pPr>
            <a:r>
              <a:rPr sz="682">
                <a:solidFill>
                  <a:srgbClr val="231F20"/>
                </a:solidFill>
                <a:latin typeface="Century Gothic"/>
              </a:rPr>
              <a:t>FPP-TN-A-86</a:t>
            </a:r>
          </a:p>
          <a:p>
            <a:pPr marL="8659">
              <a:lnSpc>
                <a:spcPts val="968"/>
              </a:lnSpc>
              <a:spcBef>
                <a:spcPts val="68"/>
              </a:spcBef>
            </a:pPr>
            <a:r>
              <a:rPr sz="818" b="1">
                <a:solidFill>
                  <a:srgbClr val="7D4199"/>
                </a:solidFill>
                <a:latin typeface="Calibri"/>
                <a:cs typeface="Calibri"/>
              </a:rPr>
              <a:t>TheNID - Splice Duplex</a:t>
            </a:r>
          </a:p>
          <a:p>
            <a:pPr marL="8659">
              <a:lnSpc>
                <a:spcPts val="805"/>
              </a:lnSpc>
            </a:pPr>
            <a:r>
              <a:rPr sz="682">
                <a:solidFill>
                  <a:srgbClr val="231F20"/>
                </a:solidFill>
                <a:latin typeface="Century Gothic"/>
              </a:rPr>
              <a:t>FPP-TN-AD-86</a:t>
            </a:r>
          </a:p>
        </p:txBody>
      </p:sp>
      <p:sp>
        <p:nvSpPr>
          <p:cNvPr id="59" name="object 59"/>
          <p:cNvSpPr/>
          <p:nvPr/>
        </p:nvSpPr>
        <p:spPr>
          <a:xfrm>
            <a:off x="8628030" y="2430342"/>
            <a:ext cx="75333" cy="735157"/>
          </a:xfrm>
          <a:custGeom>
            <a:avLst/>
            <a:gdLst/>
            <a:ahLst/>
            <a:cxnLst/>
            <a:rect l="l" t="t" r="r" b="b"/>
            <a:pathLst>
              <a:path w="110490" h="1078229">
                <a:moveTo>
                  <a:pt x="109084" y="90220"/>
                </a:moveTo>
                <a:lnTo>
                  <a:pt x="58877" y="90220"/>
                </a:lnTo>
                <a:lnTo>
                  <a:pt x="69481" y="101079"/>
                </a:lnTo>
                <a:lnTo>
                  <a:pt x="98145" y="101333"/>
                </a:lnTo>
                <a:lnTo>
                  <a:pt x="109080" y="90652"/>
                </a:lnTo>
                <a:lnTo>
                  <a:pt x="109084" y="90220"/>
                </a:lnTo>
                <a:close/>
              </a:path>
              <a:path w="110490" h="1078229">
                <a:moveTo>
                  <a:pt x="9309" y="0"/>
                </a:moveTo>
                <a:lnTo>
                  <a:pt x="8534" y="89712"/>
                </a:lnTo>
                <a:lnTo>
                  <a:pt x="19215" y="100647"/>
                </a:lnTo>
                <a:lnTo>
                  <a:pt x="47942" y="100901"/>
                </a:lnTo>
                <a:lnTo>
                  <a:pt x="58877" y="90220"/>
                </a:lnTo>
                <a:lnTo>
                  <a:pt x="109084" y="90220"/>
                </a:lnTo>
                <a:lnTo>
                  <a:pt x="109208" y="75996"/>
                </a:lnTo>
                <a:lnTo>
                  <a:pt x="84073" y="75996"/>
                </a:lnTo>
                <a:lnTo>
                  <a:pt x="71500" y="75895"/>
                </a:lnTo>
                <a:lnTo>
                  <a:pt x="71502" y="75742"/>
                </a:lnTo>
                <a:lnTo>
                  <a:pt x="46367" y="75742"/>
                </a:lnTo>
                <a:lnTo>
                  <a:pt x="33870" y="75628"/>
                </a:lnTo>
                <a:lnTo>
                  <a:pt x="34239" y="25361"/>
                </a:lnTo>
                <a:lnTo>
                  <a:pt x="109652" y="25361"/>
                </a:lnTo>
                <a:lnTo>
                  <a:pt x="109867" y="876"/>
                </a:lnTo>
                <a:lnTo>
                  <a:pt x="9309" y="0"/>
                </a:lnTo>
                <a:close/>
              </a:path>
              <a:path w="110490" h="1078229">
                <a:moveTo>
                  <a:pt x="109650" y="25679"/>
                </a:moveTo>
                <a:lnTo>
                  <a:pt x="71945" y="25679"/>
                </a:lnTo>
                <a:lnTo>
                  <a:pt x="84505" y="25793"/>
                </a:lnTo>
                <a:lnTo>
                  <a:pt x="84073" y="75996"/>
                </a:lnTo>
                <a:lnTo>
                  <a:pt x="109208" y="75996"/>
                </a:lnTo>
                <a:lnTo>
                  <a:pt x="109650" y="25679"/>
                </a:lnTo>
                <a:close/>
              </a:path>
              <a:path w="110490" h="1078229">
                <a:moveTo>
                  <a:pt x="109652" y="25361"/>
                </a:moveTo>
                <a:lnTo>
                  <a:pt x="34239" y="25361"/>
                </a:lnTo>
                <a:lnTo>
                  <a:pt x="46799" y="25463"/>
                </a:lnTo>
                <a:lnTo>
                  <a:pt x="46367" y="75742"/>
                </a:lnTo>
                <a:lnTo>
                  <a:pt x="71502" y="75742"/>
                </a:lnTo>
                <a:lnTo>
                  <a:pt x="71945" y="25679"/>
                </a:lnTo>
                <a:lnTo>
                  <a:pt x="109650" y="25679"/>
                </a:lnTo>
                <a:lnTo>
                  <a:pt x="109652" y="25361"/>
                </a:lnTo>
                <a:close/>
              </a:path>
              <a:path w="110490" h="1078229">
                <a:moveTo>
                  <a:pt x="22148" y="176098"/>
                </a:moveTo>
                <a:lnTo>
                  <a:pt x="7658" y="190334"/>
                </a:lnTo>
                <a:lnTo>
                  <a:pt x="7340" y="226237"/>
                </a:lnTo>
                <a:lnTo>
                  <a:pt x="36321" y="197764"/>
                </a:lnTo>
                <a:lnTo>
                  <a:pt x="22148" y="176098"/>
                </a:lnTo>
                <a:close/>
              </a:path>
              <a:path w="110490" h="1078229">
                <a:moveTo>
                  <a:pt x="8254" y="122097"/>
                </a:moveTo>
                <a:lnTo>
                  <a:pt x="8026" y="147243"/>
                </a:lnTo>
                <a:lnTo>
                  <a:pt x="40347" y="147523"/>
                </a:lnTo>
                <a:lnTo>
                  <a:pt x="39789" y="212166"/>
                </a:lnTo>
                <a:lnTo>
                  <a:pt x="50469" y="223024"/>
                </a:lnTo>
                <a:lnTo>
                  <a:pt x="97154" y="223431"/>
                </a:lnTo>
                <a:lnTo>
                  <a:pt x="108013" y="212750"/>
                </a:lnTo>
                <a:lnTo>
                  <a:pt x="108141" y="198170"/>
                </a:lnTo>
                <a:lnTo>
                  <a:pt x="83007" y="198170"/>
                </a:lnTo>
                <a:lnTo>
                  <a:pt x="65049" y="198018"/>
                </a:lnTo>
                <a:lnTo>
                  <a:pt x="65493" y="147815"/>
                </a:lnTo>
                <a:lnTo>
                  <a:pt x="108583" y="147815"/>
                </a:lnTo>
                <a:lnTo>
                  <a:pt x="108800" y="122974"/>
                </a:lnTo>
                <a:lnTo>
                  <a:pt x="8254" y="122097"/>
                </a:lnTo>
                <a:close/>
              </a:path>
              <a:path w="110490" h="1078229">
                <a:moveTo>
                  <a:pt x="108583" y="147815"/>
                </a:moveTo>
                <a:lnTo>
                  <a:pt x="65493" y="147815"/>
                </a:lnTo>
                <a:lnTo>
                  <a:pt x="83438" y="147967"/>
                </a:lnTo>
                <a:lnTo>
                  <a:pt x="83007" y="198170"/>
                </a:lnTo>
                <a:lnTo>
                  <a:pt x="108141" y="198170"/>
                </a:lnTo>
                <a:lnTo>
                  <a:pt x="108583" y="147815"/>
                </a:lnTo>
                <a:close/>
              </a:path>
              <a:path w="110490" h="1078229">
                <a:moveTo>
                  <a:pt x="17957" y="244297"/>
                </a:moveTo>
                <a:lnTo>
                  <a:pt x="7086" y="255041"/>
                </a:lnTo>
                <a:lnTo>
                  <a:pt x="6400" y="333984"/>
                </a:lnTo>
                <a:lnTo>
                  <a:pt x="17081" y="344843"/>
                </a:lnTo>
                <a:lnTo>
                  <a:pt x="96088" y="345541"/>
                </a:lnTo>
                <a:lnTo>
                  <a:pt x="106959" y="334860"/>
                </a:lnTo>
                <a:lnTo>
                  <a:pt x="107086" y="320268"/>
                </a:lnTo>
                <a:lnTo>
                  <a:pt x="82016" y="320268"/>
                </a:lnTo>
                <a:lnTo>
                  <a:pt x="31661" y="319900"/>
                </a:lnTo>
                <a:lnTo>
                  <a:pt x="32169" y="269557"/>
                </a:lnTo>
                <a:lnTo>
                  <a:pt x="107526" y="269557"/>
                </a:lnTo>
                <a:lnTo>
                  <a:pt x="107645" y="255854"/>
                </a:lnTo>
                <a:lnTo>
                  <a:pt x="96888" y="244983"/>
                </a:lnTo>
                <a:lnTo>
                  <a:pt x="17957" y="244297"/>
                </a:lnTo>
                <a:close/>
              </a:path>
              <a:path w="110490" h="1078229">
                <a:moveTo>
                  <a:pt x="107526" y="269557"/>
                </a:moveTo>
                <a:lnTo>
                  <a:pt x="32169" y="269557"/>
                </a:lnTo>
                <a:lnTo>
                  <a:pt x="82372" y="270065"/>
                </a:lnTo>
                <a:lnTo>
                  <a:pt x="82016" y="320268"/>
                </a:lnTo>
                <a:lnTo>
                  <a:pt x="107086" y="320268"/>
                </a:lnTo>
                <a:lnTo>
                  <a:pt x="107526" y="269557"/>
                </a:lnTo>
                <a:close/>
              </a:path>
              <a:path w="110490" h="1078229">
                <a:moveTo>
                  <a:pt x="5460" y="441718"/>
                </a:moveTo>
                <a:lnTo>
                  <a:pt x="5245" y="466852"/>
                </a:lnTo>
                <a:lnTo>
                  <a:pt x="95021" y="467639"/>
                </a:lnTo>
                <a:lnTo>
                  <a:pt x="105892" y="456958"/>
                </a:lnTo>
                <a:lnTo>
                  <a:pt x="106019" y="442379"/>
                </a:lnTo>
                <a:lnTo>
                  <a:pt x="80873" y="442379"/>
                </a:lnTo>
                <a:lnTo>
                  <a:pt x="55740" y="442150"/>
                </a:lnTo>
                <a:lnTo>
                  <a:pt x="55742" y="441934"/>
                </a:lnTo>
                <a:lnTo>
                  <a:pt x="30594" y="441934"/>
                </a:lnTo>
                <a:lnTo>
                  <a:pt x="5460" y="441718"/>
                </a:lnTo>
                <a:close/>
              </a:path>
              <a:path w="110490" h="1078229">
                <a:moveTo>
                  <a:pt x="106458" y="391871"/>
                </a:moveTo>
                <a:lnTo>
                  <a:pt x="56172" y="391871"/>
                </a:lnTo>
                <a:lnTo>
                  <a:pt x="81318" y="392099"/>
                </a:lnTo>
                <a:lnTo>
                  <a:pt x="80873" y="442379"/>
                </a:lnTo>
                <a:lnTo>
                  <a:pt x="106019" y="442379"/>
                </a:lnTo>
                <a:lnTo>
                  <a:pt x="106458" y="391871"/>
                </a:lnTo>
                <a:close/>
              </a:path>
              <a:path w="110490" h="1078229">
                <a:moveTo>
                  <a:pt x="6184" y="366306"/>
                </a:moveTo>
                <a:lnTo>
                  <a:pt x="5892" y="391439"/>
                </a:lnTo>
                <a:lnTo>
                  <a:pt x="31038" y="391655"/>
                </a:lnTo>
                <a:lnTo>
                  <a:pt x="30594" y="441934"/>
                </a:lnTo>
                <a:lnTo>
                  <a:pt x="55742" y="441934"/>
                </a:lnTo>
                <a:lnTo>
                  <a:pt x="56172" y="391871"/>
                </a:lnTo>
                <a:lnTo>
                  <a:pt x="106458" y="391871"/>
                </a:lnTo>
                <a:lnTo>
                  <a:pt x="106578" y="378028"/>
                </a:lnTo>
                <a:lnTo>
                  <a:pt x="95897" y="367080"/>
                </a:lnTo>
                <a:lnTo>
                  <a:pt x="6184" y="366306"/>
                </a:lnTo>
                <a:close/>
              </a:path>
              <a:path w="110490" h="1078229">
                <a:moveTo>
                  <a:pt x="5054" y="488467"/>
                </a:moveTo>
                <a:lnTo>
                  <a:pt x="4267" y="578180"/>
                </a:lnTo>
                <a:lnTo>
                  <a:pt x="14947" y="589051"/>
                </a:lnTo>
                <a:lnTo>
                  <a:pt x="93954" y="589737"/>
                </a:lnTo>
                <a:lnTo>
                  <a:pt x="104825" y="579056"/>
                </a:lnTo>
                <a:lnTo>
                  <a:pt x="104951" y="564476"/>
                </a:lnTo>
                <a:lnTo>
                  <a:pt x="79882" y="564476"/>
                </a:lnTo>
                <a:lnTo>
                  <a:pt x="29527" y="564108"/>
                </a:lnTo>
                <a:lnTo>
                  <a:pt x="30048" y="513753"/>
                </a:lnTo>
                <a:lnTo>
                  <a:pt x="105389" y="513753"/>
                </a:lnTo>
                <a:lnTo>
                  <a:pt x="105600" y="489280"/>
                </a:lnTo>
                <a:lnTo>
                  <a:pt x="5054" y="488467"/>
                </a:lnTo>
                <a:close/>
              </a:path>
              <a:path w="110490" h="1078229">
                <a:moveTo>
                  <a:pt x="105389" y="513753"/>
                </a:moveTo>
                <a:lnTo>
                  <a:pt x="30048" y="513753"/>
                </a:lnTo>
                <a:lnTo>
                  <a:pt x="80251" y="514273"/>
                </a:lnTo>
                <a:lnTo>
                  <a:pt x="79882" y="564476"/>
                </a:lnTo>
                <a:lnTo>
                  <a:pt x="104951" y="564476"/>
                </a:lnTo>
                <a:lnTo>
                  <a:pt x="105389" y="513753"/>
                </a:lnTo>
                <a:close/>
              </a:path>
              <a:path w="110490" h="1078229">
                <a:moveTo>
                  <a:pt x="103762" y="700722"/>
                </a:moveTo>
                <a:lnTo>
                  <a:pt x="53555" y="700722"/>
                </a:lnTo>
                <a:lnTo>
                  <a:pt x="64160" y="711581"/>
                </a:lnTo>
                <a:lnTo>
                  <a:pt x="92811" y="711835"/>
                </a:lnTo>
                <a:lnTo>
                  <a:pt x="103758" y="701154"/>
                </a:lnTo>
                <a:lnTo>
                  <a:pt x="103762" y="700722"/>
                </a:lnTo>
                <a:close/>
              </a:path>
              <a:path w="110490" h="1078229">
                <a:moveTo>
                  <a:pt x="3987" y="610501"/>
                </a:moveTo>
                <a:lnTo>
                  <a:pt x="3200" y="700214"/>
                </a:lnTo>
                <a:lnTo>
                  <a:pt x="13881" y="711149"/>
                </a:lnTo>
                <a:lnTo>
                  <a:pt x="42608" y="711403"/>
                </a:lnTo>
                <a:lnTo>
                  <a:pt x="53555" y="700722"/>
                </a:lnTo>
                <a:lnTo>
                  <a:pt x="103762" y="700722"/>
                </a:lnTo>
                <a:lnTo>
                  <a:pt x="103887" y="686498"/>
                </a:lnTo>
                <a:lnTo>
                  <a:pt x="78739" y="686498"/>
                </a:lnTo>
                <a:lnTo>
                  <a:pt x="66179" y="686396"/>
                </a:lnTo>
                <a:lnTo>
                  <a:pt x="66181" y="686244"/>
                </a:lnTo>
                <a:lnTo>
                  <a:pt x="41033" y="686244"/>
                </a:lnTo>
                <a:lnTo>
                  <a:pt x="28536" y="686130"/>
                </a:lnTo>
                <a:lnTo>
                  <a:pt x="28905" y="635863"/>
                </a:lnTo>
                <a:lnTo>
                  <a:pt x="104331" y="635863"/>
                </a:lnTo>
                <a:lnTo>
                  <a:pt x="104546" y="611378"/>
                </a:lnTo>
                <a:lnTo>
                  <a:pt x="3987" y="610501"/>
                </a:lnTo>
                <a:close/>
              </a:path>
              <a:path w="110490" h="1078229">
                <a:moveTo>
                  <a:pt x="104328" y="636193"/>
                </a:moveTo>
                <a:lnTo>
                  <a:pt x="66611" y="636193"/>
                </a:lnTo>
                <a:lnTo>
                  <a:pt x="79184" y="636295"/>
                </a:lnTo>
                <a:lnTo>
                  <a:pt x="78739" y="686498"/>
                </a:lnTo>
                <a:lnTo>
                  <a:pt x="103887" y="686498"/>
                </a:lnTo>
                <a:lnTo>
                  <a:pt x="104328" y="636193"/>
                </a:lnTo>
                <a:close/>
              </a:path>
              <a:path w="110490" h="1078229">
                <a:moveTo>
                  <a:pt x="104331" y="635863"/>
                </a:moveTo>
                <a:lnTo>
                  <a:pt x="28905" y="635863"/>
                </a:lnTo>
                <a:lnTo>
                  <a:pt x="41478" y="635965"/>
                </a:lnTo>
                <a:lnTo>
                  <a:pt x="41033" y="686244"/>
                </a:lnTo>
                <a:lnTo>
                  <a:pt x="66181" y="686244"/>
                </a:lnTo>
                <a:lnTo>
                  <a:pt x="66611" y="636193"/>
                </a:lnTo>
                <a:lnTo>
                  <a:pt x="104328" y="636193"/>
                </a:lnTo>
                <a:lnTo>
                  <a:pt x="104331" y="635863"/>
                </a:lnTo>
                <a:close/>
              </a:path>
              <a:path w="110490" h="1078229">
                <a:moveTo>
                  <a:pt x="2260" y="808012"/>
                </a:moveTo>
                <a:lnTo>
                  <a:pt x="2044" y="833158"/>
                </a:lnTo>
                <a:lnTo>
                  <a:pt x="91820" y="833932"/>
                </a:lnTo>
                <a:lnTo>
                  <a:pt x="102692" y="823252"/>
                </a:lnTo>
                <a:lnTo>
                  <a:pt x="102818" y="808672"/>
                </a:lnTo>
                <a:lnTo>
                  <a:pt x="77673" y="808672"/>
                </a:lnTo>
                <a:lnTo>
                  <a:pt x="52539" y="808456"/>
                </a:lnTo>
                <a:lnTo>
                  <a:pt x="52541" y="808240"/>
                </a:lnTo>
                <a:lnTo>
                  <a:pt x="27406" y="808240"/>
                </a:lnTo>
                <a:lnTo>
                  <a:pt x="2260" y="808012"/>
                </a:lnTo>
                <a:close/>
              </a:path>
              <a:path w="110490" h="1078229">
                <a:moveTo>
                  <a:pt x="103257" y="758177"/>
                </a:moveTo>
                <a:lnTo>
                  <a:pt x="52984" y="758177"/>
                </a:lnTo>
                <a:lnTo>
                  <a:pt x="78117" y="758393"/>
                </a:lnTo>
                <a:lnTo>
                  <a:pt x="77673" y="808672"/>
                </a:lnTo>
                <a:lnTo>
                  <a:pt x="102818" y="808672"/>
                </a:lnTo>
                <a:lnTo>
                  <a:pt x="103257" y="758177"/>
                </a:lnTo>
                <a:close/>
              </a:path>
              <a:path w="110490" h="1078229">
                <a:moveTo>
                  <a:pt x="2997" y="732599"/>
                </a:moveTo>
                <a:lnTo>
                  <a:pt x="2705" y="757745"/>
                </a:lnTo>
                <a:lnTo>
                  <a:pt x="27838" y="757961"/>
                </a:lnTo>
                <a:lnTo>
                  <a:pt x="27406" y="808240"/>
                </a:lnTo>
                <a:lnTo>
                  <a:pt x="52541" y="808240"/>
                </a:lnTo>
                <a:lnTo>
                  <a:pt x="52984" y="758177"/>
                </a:lnTo>
                <a:lnTo>
                  <a:pt x="103257" y="758177"/>
                </a:lnTo>
                <a:lnTo>
                  <a:pt x="103377" y="744321"/>
                </a:lnTo>
                <a:lnTo>
                  <a:pt x="92697" y="733386"/>
                </a:lnTo>
                <a:lnTo>
                  <a:pt x="2997" y="732599"/>
                </a:lnTo>
                <a:close/>
              </a:path>
              <a:path w="110490" h="1078229">
                <a:moveTo>
                  <a:pt x="1193" y="930122"/>
                </a:moveTo>
                <a:lnTo>
                  <a:pt x="977" y="955255"/>
                </a:lnTo>
                <a:lnTo>
                  <a:pt x="101536" y="956132"/>
                </a:lnTo>
                <a:lnTo>
                  <a:pt x="101752" y="930998"/>
                </a:lnTo>
                <a:lnTo>
                  <a:pt x="51473" y="930554"/>
                </a:lnTo>
                <a:lnTo>
                  <a:pt x="51795" y="930236"/>
                </a:lnTo>
                <a:lnTo>
                  <a:pt x="15557" y="930236"/>
                </a:lnTo>
                <a:lnTo>
                  <a:pt x="1193" y="930122"/>
                </a:lnTo>
                <a:close/>
              </a:path>
              <a:path w="110490" h="1078229">
                <a:moveTo>
                  <a:pt x="1854" y="854697"/>
                </a:moveTo>
                <a:lnTo>
                  <a:pt x="1638" y="879843"/>
                </a:lnTo>
                <a:lnTo>
                  <a:pt x="66420" y="880402"/>
                </a:lnTo>
                <a:lnTo>
                  <a:pt x="15557" y="930236"/>
                </a:lnTo>
                <a:lnTo>
                  <a:pt x="51795" y="930236"/>
                </a:lnTo>
                <a:lnTo>
                  <a:pt x="102044" y="880719"/>
                </a:lnTo>
                <a:lnTo>
                  <a:pt x="102184" y="880719"/>
                </a:lnTo>
                <a:lnTo>
                  <a:pt x="102412" y="855573"/>
                </a:lnTo>
                <a:lnTo>
                  <a:pt x="1854" y="854697"/>
                </a:lnTo>
                <a:close/>
              </a:path>
              <a:path w="110490" h="1078229">
                <a:moveTo>
                  <a:pt x="787" y="976871"/>
                </a:moveTo>
                <a:lnTo>
                  <a:pt x="0" y="1066584"/>
                </a:lnTo>
                <a:lnTo>
                  <a:pt x="10680" y="1077455"/>
                </a:lnTo>
                <a:lnTo>
                  <a:pt x="89687" y="1078141"/>
                </a:lnTo>
                <a:lnTo>
                  <a:pt x="100558" y="1067460"/>
                </a:lnTo>
                <a:lnTo>
                  <a:pt x="100686" y="1052880"/>
                </a:lnTo>
                <a:lnTo>
                  <a:pt x="75615" y="1052880"/>
                </a:lnTo>
                <a:lnTo>
                  <a:pt x="25272" y="1052512"/>
                </a:lnTo>
                <a:lnTo>
                  <a:pt x="25780" y="1002157"/>
                </a:lnTo>
                <a:lnTo>
                  <a:pt x="101131" y="1002157"/>
                </a:lnTo>
                <a:lnTo>
                  <a:pt x="101345" y="977684"/>
                </a:lnTo>
                <a:lnTo>
                  <a:pt x="787" y="976871"/>
                </a:lnTo>
                <a:close/>
              </a:path>
              <a:path w="110490" h="1078229">
                <a:moveTo>
                  <a:pt x="101131" y="1002157"/>
                </a:moveTo>
                <a:lnTo>
                  <a:pt x="25780" y="1002157"/>
                </a:lnTo>
                <a:lnTo>
                  <a:pt x="75984" y="1002665"/>
                </a:lnTo>
                <a:lnTo>
                  <a:pt x="75615" y="1052880"/>
                </a:lnTo>
                <a:lnTo>
                  <a:pt x="100686" y="1052880"/>
                </a:lnTo>
                <a:lnTo>
                  <a:pt x="101131" y="1002157"/>
                </a:lnTo>
                <a:close/>
              </a:path>
            </a:pathLst>
          </a:custGeom>
          <a:solidFill>
            <a:srgbClr val="FFFFFF"/>
          </a:solidFill>
        </p:spPr>
        <p:txBody>
          <a:bodyPr wrap="square" lIns="0" tIns="0" rIns="0" bIns="0" rtlCol="0"/>
          <a:lstStyle/>
          <a:p>
            <a:endParaRPr sz="1227"/>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0FE88-47E9-1539-ED6C-5ACED69827F4}"/>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FE503F2A-0655-18A2-CFA5-581F717B15A4}"/>
              </a:ext>
            </a:extLst>
          </p:cNvPr>
          <p:cNvGrpSpPr/>
          <p:nvPr/>
        </p:nvGrpSpPr>
        <p:grpSpPr>
          <a:xfrm>
            <a:off x="511614" y="1825414"/>
            <a:ext cx="1651365" cy="1036812"/>
            <a:chOff x="383710" y="1369060"/>
            <a:chExt cx="1238524" cy="777609"/>
          </a:xfrm>
        </p:grpSpPr>
        <p:sp>
          <p:nvSpPr>
            <p:cNvPr id="16" name="TextBox 8">
              <a:extLst>
                <a:ext uri="{FF2B5EF4-FFF2-40B4-BE49-F238E27FC236}">
                  <a16:creationId xmlns:a16="http://schemas.microsoft.com/office/drawing/2014/main" id="{65855FEE-CF5A-2F06-6B3F-358A4850DBC9}"/>
                </a:ext>
              </a:extLst>
            </p:cNvPr>
            <p:cNvSpPr txBox="1">
              <a:spLocks noChangeArrowheads="1"/>
            </p:cNvSpPr>
            <p:nvPr/>
          </p:nvSpPr>
          <p:spPr bwMode="auto">
            <a:xfrm>
              <a:off x="393509" y="1954145"/>
              <a:ext cx="1228725" cy="19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100000"/>
                </a:spcBef>
                <a:buClr>
                  <a:srgbClr val="72BF44"/>
                </a:buClr>
                <a:buChar char="&gt;"/>
                <a:defRPr sz="2200">
                  <a:solidFill>
                    <a:schemeClr val="tx1"/>
                  </a:solidFill>
                  <a:latin typeface="Arial" charset="0"/>
                  <a:ea typeface="ヒラギノ角ゴ Pro W3" pitchFamily="48" charset="-128"/>
                </a:defRPr>
              </a:lvl1pPr>
              <a:lvl2pPr marL="742950" indent="-285750" eaLnBrk="0" hangingPunct="0">
                <a:spcBef>
                  <a:spcPct val="30000"/>
                </a:spcBef>
                <a:buClr>
                  <a:srgbClr val="72BF44"/>
                </a:buClr>
                <a:buSzPct val="80000"/>
                <a:buChar char="•"/>
                <a:defRPr sz="2000">
                  <a:solidFill>
                    <a:schemeClr val="tx1"/>
                  </a:solidFill>
                  <a:latin typeface="Arial" charset="0"/>
                  <a:ea typeface="ヒラギノ角ゴ Pro W3" pitchFamily="48" charset="-128"/>
                </a:defRPr>
              </a:lvl2pPr>
              <a:lvl3pPr marL="1143000" indent="-228600" eaLnBrk="0" hangingPunct="0">
                <a:spcBef>
                  <a:spcPct val="20000"/>
                </a:spcBef>
                <a:buClr>
                  <a:srgbClr val="72BF44"/>
                </a:buClr>
                <a:buChar char="-"/>
                <a:defRPr sz="1600">
                  <a:solidFill>
                    <a:schemeClr val="tx1"/>
                  </a:solidFill>
                  <a:latin typeface="Arial" charset="0"/>
                  <a:ea typeface="ヒラギノ角ゴ Pro W3" pitchFamily="48" charset="-128"/>
                </a:defRPr>
              </a:lvl3pPr>
              <a:lvl4pPr marL="16002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4pPr>
              <a:lvl5pPr marL="20574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5pPr>
              <a:lvl6pPr marL="25146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6pPr>
              <a:lvl7pPr marL="29718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7pPr>
              <a:lvl8pPr marL="34290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8pPr>
              <a:lvl9pPr marL="38862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9pPr>
            </a:lstStyle>
            <a:p>
              <a:pPr algn="ctr" defTabSz="609585">
                <a:spcBef>
                  <a:spcPct val="0"/>
                </a:spcBef>
                <a:buClrTx/>
                <a:buNone/>
              </a:pPr>
              <a:r>
                <a:rPr lang="en-GB" altLang="en-US" sz="1333">
                  <a:solidFill>
                    <a:prstClr val="black"/>
                  </a:solidFill>
                </a:rPr>
                <a:t>MICROPACK</a:t>
              </a:r>
            </a:p>
          </p:txBody>
        </p:sp>
        <p:pic>
          <p:nvPicPr>
            <p:cNvPr id="17" name="Picture 3" descr="C:\Users\Jason.Higginson\Desktop\Marketing\EV images\Product Photos\IMG_0618-ed.gif">
              <a:extLst>
                <a:ext uri="{FF2B5EF4-FFF2-40B4-BE49-F238E27FC236}">
                  <a16:creationId xmlns:a16="http://schemas.microsoft.com/office/drawing/2014/main" id="{8FC07320-590B-4B40-06D0-B3EB56D43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10" y="1369060"/>
              <a:ext cx="118903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a:extLst>
              <a:ext uri="{FF2B5EF4-FFF2-40B4-BE49-F238E27FC236}">
                <a16:creationId xmlns:a16="http://schemas.microsoft.com/office/drawing/2014/main" id="{E1C8C42B-FEF0-0A7E-9FC8-20B7BF0FBD96}"/>
              </a:ext>
            </a:extLst>
          </p:cNvPr>
          <p:cNvGrpSpPr/>
          <p:nvPr/>
        </p:nvGrpSpPr>
        <p:grpSpPr>
          <a:xfrm>
            <a:off x="2104687" y="2212997"/>
            <a:ext cx="1699795" cy="650217"/>
            <a:chOff x="2529481" y="1665155"/>
            <a:chExt cx="1274846" cy="487663"/>
          </a:xfrm>
        </p:grpSpPr>
        <p:sp>
          <p:nvSpPr>
            <p:cNvPr id="15" name="TextBox 8">
              <a:extLst>
                <a:ext uri="{FF2B5EF4-FFF2-40B4-BE49-F238E27FC236}">
                  <a16:creationId xmlns:a16="http://schemas.microsoft.com/office/drawing/2014/main" id="{FA89397A-A41A-8A9D-7100-CA75618C42D7}"/>
                </a:ext>
              </a:extLst>
            </p:cNvPr>
            <p:cNvSpPr txBox="1">
              <a:spLocks noChangeArrowheads="1"/>
            </p:cNvSpPr>
            <p:nvPr/>
          </p:nvSpPr>
          <p:spPr bwMode="auto">
            <a:xfrm>
              <a:off x="2529481" y="1893128"/>
              <a:ext cx="1266825" cy="25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100000"/>
                </a:spcBef>
                <a:buClr>
                  <a:srgbClr val="72BF44"/>
                </a:buClr>
                <a:buChar char="&gt;"/>
                <a:defRPr sz="2200">
                  <a:solidFill>
                    <a:schemeClr val="tx1"/>
                  </a:solidFill>
                  <a:latin typeface="Arial" charset="0"/>
                  <a:ea typeface="ヒラギノ角ゴ Pro W3" pitchFamily="48" charset="-128"/>
                </a:defRPr>
              </a:lvl1pPr>
              <a:lvl2pPr marL="742950" indent="-285750" eaLnBrk="0" hangingPunct="0">
                <a:spcBef>
                  <a:spcPct val="30000"/>
                </a:spcBef>
                <a:buClr>
                  <a:srgbClr val="72BF44"/>
                </a:buClr>
                <a:buSzPct val="80000"/>
                <a:buChar char="•"/>
                <a:defRPr sz="2000">
                  <a:solidFill>
                    <a:schemeClr val="tx1"/>
                  </a:solidFill>
                  <a:latin typeface="Arial" charset="0"/>
                  <a:ea typeface="ヒラギノ角ゴ Pro W3" pitchFamily="48" charset="-128"/>
                </a:defRPr>
              </a:lvl2pPr>
              <a:lvl3pPr marL="1143000" indent="-228600" eaLnBrk="0" hangingPunct="0">
                <a:spcBef>
                  <a:spcPct val="20000"/>
                </a:spcBef>
                <a:buClr>
                  <a:srgbClr val="72BF44"/>
                </a:buClr>
                <a:buChar char="-"/>
                <a:defRPr sz="1600">
                  <a:solidFill>
                    <a:schemeClr val="tx1"/>
                  </a:solidFill>
                  <a:latin typeface="Arial" charset="0"/>
                  <a:ea typeface="ヒラギノ角ゴ Pro W3" pitchFamily="48" charset="-128"/>
                </a:defRPr>
              </a:lvl3pPr>
              <a:lvl4pPr marL="16002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4pPr>
              <a:lvl5pPr marL="20574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5pPr>
              <a:lvl6pPr marL="25146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6pPr>
              <a:lvl7pPr marL="29718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7pPr>
              <a:lvl8pPr marL="34290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8pPr>
              <a:lvl9pPr marL="38862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9pPr>
            </a:lstStyle>
            <a:p>
              <a:pPr algn="ctr" defTabSz="609585">
                <a:spcBef>
                  <a:spcPct val="0"/>
                </a:spcBef>
                <a:buClrTx/>
                <a:buNone/>
              </a:pPr>
              <a:r>
                <a:rPr lang="en-GB" altLang="en-US" sz="1333">
                  <a:solidFill>
                    <a:prstClr val="black"/>
                  </a:solidFill>
                </a:rPr>
                <a:t>FLATPACK-S</a:t>
              </a:r>
            </a:p>
          </p:txBody>
        </p:sp>
        <p:pic>
          <p:nvPicPr>
            <p:cNvPr id="18" name="Picture 4" descr="F:\High res\2012_system_FPS_48V_1U2R_2kW.png">
              <a:extLst>
                <a:ext uri="{FF2B5EF4-FFF2-40B4-BE49-F238E27FC236}">
                  <a16:creationId xmlns:a16="http://schemas.microsoft.com/office/drawing/2014/main" id="{D826C4AB-0044-8EAC-207C-B28D5CF872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84292" y="1665155"/>
              <a:ext cx="1220035" cy="2907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E5847C7F-EDB1-5F52-6C11-4BE963082C15}"/>
              </a:ext>
            </a:extLst>
          </p:cNvPr>
          <p:cNvGrpSpPr/>
          <p:nvPr/>
        </p:nvGrpSpPr>
        <p:grpSpPr>
          <a:xfrm>
            <a:off x="3740183" y="2058228"/>
            <a:ext cx="1722509" cy="858011"/>
            <a:chOff x="2323676" y="2903368"/>
            <a:chExt cx="1291882" cy="643508"/>
          </a:xfrm>
        </p:grpSpPr>
        <p:sp>
          <p:nvSpPr>
            <p:cNvPr id="21" name="TextBox 9">
              <a:extLst>
                <a:ext uri="{FF2B5EF4-FFF2-40B4-BE49-F238E27FC236}">
                  <a16:creationId xmlns:a16="http://schemas.microsoft.com/office/drawing/2014/main" id="{9554C2E1-6241-3EA0-D7A3-62EEE7C8F6E8}"/>
                </a:ext>
              </a:extLst>
            </p:cNvPr>
            <p:cNvSpPr txBox="1">
              <a:spLocks noChangeArrowheads="1"/>
            </p:cNvSpPr>
            <p:nvPr/>
          </p:nvSpPr>
          <p:spPr bwMode="auto">
            <a:xfrm>
              <a:off x="2323676" y="3298413"/>
              <a:ext cx="1268412" cy="2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100000"/>
                </a:spcBef>
                <a:buClr>
                  <a:srgbClr val="72BF44"/>
                </a:buClr>
                <a:buChar char="&gt;"/>
                <a:defRPr sz="2200">
                  <a:solidFill>
                    <a:schemeClr val="tx1"/>
                  </a:solidFill>
                  <a:latin typeface="Arial" charset="0"/>
                  <a:ea typeface="ヒラギノ角ゴ Pro W3" pitchFamily="48" charset="-128"/>
                </a:defRPr>
              </a:lvl1pPr>
              <a:lvl2pPr marL="742950" indent="-285750" eaLnBrk="0" hangingPunct="0">
                <a:spcBef>
                  <a:spcPct val="30000"/>
                </a:spcBef>
                <a:buClr>
                  <a:srgbClr val="72BF44"/>
                </a:buClr>
                <a:buSzPct val="80000"/>
                <a:buChar char="•"/>
                <a:defRPr sz="2000">
                  <a:solidFill>
                    <a:schemeClr val="tx1"/>
                  </a:solidFill>
                  <a:latin typeface="Arial" charset="0"/>
                  <a:ea typeface="ヒラギノ角ゴ Pro W3" pitchFamily="48" charset="-128"/>
                </a:defRPr>
              </a:lvl2pPr>
              <a:lvl3pPr marL="1143000" indent="-228600" eaLnBrk="0" hangingPunct="0">
                <a:spcBef>
                  <a:spcPct val="20000"/>
                </a:spcBef>
                <a:buClr>
                  <a:srgbClr val="72BF44"/>
                </a:buClr>
                <a:buChar char="-"/>
                <a:defRPr sz="1600">
                  <a:solidFill>
                    <a:schemeClr val="tx1"/>
                  </a:solidFill>
                  <a:latin typeface="Arial" charset="0"/>
                  <a:ea typeface="ヒラギノ角ゴ Pro W3" pitchFamily="48" charset="-128"/>
                </a:defRPr>
              </a:lvl3pPr>
              <a:lvl4pPr marL="16002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4pPr>
              <a:lvl5pPr marL="20574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5pPr>
              <a:lvl6pPr marL="25146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6pPr>
              <a:lvl7pPr marL="29718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7pPr>
              <a:lvl8pPr marL="34290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8pPr>
              <a:lvl9pPr marL="38862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9pPr>
            </a:lstStyle>
            <a:p>
              <a:pPr algn="ctr" defTabSz="609585">
                <a:spcBef>
                  <a:spcPct val="0"/>
                </a:spcBef>
                <a:buClrTx/>
                <a:buNone/>
              </a:pPr>
              <a:r>
                <a:rPr lang="en-GB" altLang="en-US" sz="1333">
                  <a:solidFill>
                    <a:prstClr val="black"/>
                  </a:solidFill>
                </a:rPr>
                <a:t>COMPACT</a:t>
              </a:r>
              <a:endParaRPr lang="en-GB" altLang="en-US" sz="1400">
                <a:solidFill>
                  <a:prstClr val="black"/>
                </a:solidFill>
              </a:endParaRPr>
            </a:p>
          </p:txBody>
        </p:sp>
        <p:pic>
          <p:nvPicPr>
            <p:cNvPr id="25" name="Picture 5">
              <a:extLst>
                <a:ext uri="{FF2B5EF4-FFF2-40B4-BE49-F238E27FC236}">
                  <a16:creationId xmlns:a16="http://schemas.microsoft.com/office/drawing/2014/main" id="{2D9389C0-2E20-78D1-94F4-C6376616D9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9960" y="2903368"/>
              <a:ext cx="1245598" cy="463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a:extLst>
              <a:ext uri="{FF2B5EF4-FFF2-40B4-BE49-F238E27FC236}">
                <a16:creationId xmlns:a16="http://schemas.microsoft.com/office/drawing/2014/main" id="{5A8BC23E-2EFC-BE66-244A-010E4907305D}"/>
              </a:ext>
            </a:extLst>
          </p:cNvPr>
          <p:cNvGrpSpPr/>
          <p:nvPr/>
        </p:nvGrpSpPr>
        <p:grpSpPr>
          <a:xfrm>
            <a:off x="2528485" y="3775960"/>
            <a:ext cx="1703916" cy="1150048"/>
            <a:chOff x="3758804" y="2703858"/>
            <a:chExt cx="1277937" cy="862536"/>
          </a:xfrm>
        </p:grpSpPr>
        <p:sp>
          <p:nvSpPr>
            <p:cNvPr id="23" name="TextBox 9">
              <a:extLst>
                <a:ext uri="{FF2B5EF4-FFF2-40B4-BE49-F238E27FC236}">
                  <a16:creationId xmlns:a16="http://schemas.microsoft.com/office/drawing/2014/main" id="{0C4A5D49-AFD0-F330-BEEC-45E74A9F1E00}"/>
                </a:ext>
              </a:extLst>
            </p:cNvPr>
            <p:cNvSpPr txBox="1">
              <a:spLocks noChangeArrowheads="1"/>
            </p:cNvSpPr>
            <p:nvPr/>
          </p:nvSpPr>
          <p:spPr bwMode="auto">
            <a:xfrm>
              <a:off x="3758804" y="3249634"/>
              <a:ext cx="1277937" cy="31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100000"/>
                </a:spcBef>
                <a:buClr>
                  <a:srgbClr val="72BF44"/>
                </a:buClr>
                <a:buChar char="&gt;"/>
                <a:defRPr sz="2200">
                  <a:solidFill>
                    <a:schemeClr val="tx1"/>
                  </a:solidFill>
                  <a:latin typeface="Arial" charset="0"/>
                  <a:ea typeface="ヒラギノ角ゴ Pro W3" pitchFamily="48" charset="-128"/>
                </a:defRPr>
              </a:lvl1pPr>
              <a:lvl2pPr marL="742950" indent="-285750" eaLnBrk="0" hangingPunct="0">
                <a:spcBef>
                  <a:spcPct val="30000"/>
                </a:spcBef>
                <a:buClr>
                  <a:srgbClr val="72BF44"/>
                </a:buClr>
                <a:buSzPct val="80000"/>
                <a:buChar char="•"/>
                <a:defRPr sz="2000">
                  <a:solidFill>
                    <a:schemeClr val="tx1"/>
                  </a:solidFill>
                  <a:latin typeface="Arial" charset="0"/>
                  <a:ea typeface="ヒラギノ角ゴ Pro W3" pitchFamily="48" charset="-128"/>
                </a:defRPr>
              </a:lvl2pPr>
              <a:lvl3pPr marL="1143000" indent="-228600" eaLnBrk="0" hangingPunct="0">
                <a:spcBef>
                  <a:spcPct val="20000"/>
                </a:spcBef>
                <a:buClr>
                  <a:srgbClr val="72BF44"/>
                </a:buClr>
                <a:buChar char="-"/>
                <a:defRPr sz="1600">
                  <a:solidFill>
                    <a:schemeClr val="tx1"/>
                  </a:solidFill>
                  <a:latin typeface="Arial" charset="0"/>
                  <a:ea typeface="ヒラギノ角ゴ Pro W3" pitchFamily="48" charset="-128"/>
                </a:defRPr>
              </a:lvl3pPr>
              <a:lvl4pPr marL="16002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4pPr>
              <a:lvl5pPr marL="20574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5pPr>
              <a:lvl6pPr marL="25146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6pPr>
              <a:lvl7pPr marL="29718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7pPr>
              <a:lvl8pPr marL="34290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8pPr>
              <a:lvl9pPr marL="38862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9pPr>
            </a:lstStyle>
            <a:p>
              <a:pPr algn="ctr" defTabSz="609585">
                <a:spcBef>
                  <a:spcPct val="0"/>
                </a:spcBef>
                <a:buClrTx/>
                <a:buNone/>
              </a:pPr>
              <a:r>
                <a:rPr lang="en-GB" altLang="en-US" sz="1333">
                  <a:solidFill>
                    <a:prstClr val="black"/>
                  </a:solidFill>
                </a:rPr>
                <a:t>INTEGRATED</a:t>
              </a:r>
            </a:p>
          </p:txBody>
        </p:sp>
        <p:pic>
          <p:nvPicPr>
            <p:cNvPr id="26" name="Picture 8">
              <a:extLst>
                <a:ext uri="{FF2B5EF4-FFF2-40B4-BE49-F238E27FC236}">
                  <a16:creationId xmlns:a16="http://schemas.microsoft.com/office/drawing/2014/main" id="{41D88CAF-F01A-F09C-8AD5-ED6BB636B5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9743" y="2703858"/>
              <a:ext cx="1009672" cy="65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6" name="Group 45">
            <a:extLst>
              <a:ext uri="{FF2B5EF4-FFF2-40B4-BE49-F238E27FC236}">
                <a16:creationId xmlns:a16="http://schemas.microsoft.com/office/drawing/2014/main" id="{AF4C32D5-916A-DDA1-24E5-07320FC4916A}"/>
              </a:ext>
            </a:extLst>
          </p:cNvPr>
          <p:cNvGrpSpPr/>
          <p:nvPr/>
        </p:nvGrpSpPr>
        <p:grpSpPr>
          <a:xfrm>
            <a:off x="10334231" y="2945261"/>
            <a:ext cx="1659467" cy="2866427"/>
            <a:chOff x="7750673" y="1916346"/>
            <a:chExt cx="1244600" cy="2149820"/>
          </a:xfrm>
        </p:grpSpPr>
        <p:sp>
          <p:nvSpPr>
            <p:cNvPr id="28" name="TextBox 18">
              <a:extLst>
                <a:ext uri="{FF2B5EF4-FFF2-40B4-BE49-F238E27FC236}">
                  <a16:creationId xmlns:a16="http://schemas.microsoft.com/office/drawing/2014/main" id="{8BF2BE0D-F77F-2158-1D8D-164140E7E6C2}"/>
                </a:ext>
              </a:extLst>
            </p:cNvPr>
            <p:cNvSpPr txBox="1">
              <a:spLocks noChangeArrowheads="1"/>
            </p:cNvSpPr>
            <p:nvPr/>
          </p:nvSpPr>
          <p:spPr bwMode="auto">
            <a:xfrm>
              <a:off x="7750673" y="3777649"/>
              <a:ext cx="1244600" cy="28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100000"/>
                </a:spcBef>
                <a:buClr>
                  <a:srgbClr val="72BF44"/>
                </a:buClr>
                <a:buChar char="&gt;"/>
                <a:defRPr sz="2200">
                  <a:solidFill>
                    <a:schemeClr val="tx1"/>
                  </a:solidFill>
                  <a:latin typeface="Arial" charset="0"/>
                  <a:ea typeface="ヒラギノ角ゴ Pro W3" pitchFamily="48" charset="-128"/>
                </a:defRPr>
              </a:lvl1pPr>
              <a:lvl2pPr marL="742950" indent="-285750" eaLnBrk="0" hangingPunct="0">
                <a:spcBef>
                  <a:spcPct val="30000"/>
                </a:spcBef>
                <a:buClr>
                  <a:srgbClr val="72BF44"/>
                </a:buClr>
                <a:buSzPct val="80000"/>
                <a:buChar char="•"/>
                <a:defRPr sz="2000">
                  <a:solidFill>
                    <a:schemeClr val="tx1"/>
                  </a:solidFill>
                  <a:latin typeface="Arial" charset="0"/>
                  <a:ea typeface="ヒラギノ角ゴ Pro W3" pitchFamily="48" charset="-128"/>
                </a:defRPr>
              </a:lvl2pPr>
              <a:lvl3pPr marL="1143000" indent="-228600" eaLnBrk="0" hangingPunct="0">
                <a:spcBef>
                  <a:spcPct val="20000"/>
                </a:spcBef>
                <a:buClr>
                  <a:srgbClr val="72BF44"/>
                </a:buClr>
                <a:buChar char="-"/>
                <a:defRPr sz="1600">
                  <a:solidFill>
                    <a:schemeClr val="tx1"/>
                  </a:solidFill>
                  <a:latin typeface="Arial" charset="0"/>
                  <a:ea typeface="ヒラギノ角ゴ Pro W3" pitchFamily="48" charset="-128"/>
                </a:defRPr>
              </a:lvl3pPr>
              <a:lvl4pPr marL="16002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4pPr>
              <a:lvl5pPr marL="20574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5pPr>
              <a:lvl6pPr marL="25146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6pPr>
              <a:lvl7pPr marL="29718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7pPr>
              <a:lvl8pPr marL="34290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8pPr>
              <a:lvl9pPr marL="38862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9pPr>
            </a:lstStyle>
            <a:p>
              <a:pPr algn="ctr" defTabSz="609585">
                <a:spcBef>
                  <a:spcPct val="0"/>
                </a:spcBef>
                <a:buClrTx/>
                <a:buNone/>
              </a:pPr>
              <a:r>
                <a:rPr lang="en-GB" altLang="en-US" sz="1333">
                  <a:solidFill>
                    <a:prstClr val="black"/>
                  </a:solidFill>
                </a:rPr>
                <a:t>SCALABLE</a:t>
              </a:r>
              <a:endParaRPr lang="en-GB" altLang="en-US" sz="1200">
                <a:solidFill>
                  <a:prstClr val="black"/>
                </a:solidFill>
              </a:endParaRPr>
            </a:p>
          </p:txBody>
        </p:sp>
        <p:pic>
          <p:nvPicPr>
            <p:cNvPr id="29" name="Picture 1" descr="C:\Users\Jason.Higginson\Desktop\Marketing\EV images\Product Photos\Scalable_2.gif">
              <a:extLst>
                <a:ext uri="{FF2B5EF4-FFF2-40B4-BE49-F238E27FC236}">
                  <a16:creationId xmlns:a16="http://schemas.microsoft.com/office/drawing/2014/main" id="{4310E6C2-BE0E-FCAC-7AA1-7EA47AE8D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4011" y="1916346"/>
              <a:ext cx="109855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44">
            <a:extLst>
              <a:ext uri="{FF2B5EF4-FFF2-40B4-BE49-F238E27FC236}">
                <a16:creationId xmlns:a16="http://schemas.microsoft.com/office/drawing/2014/main" id="{42B79919-A3AB-B198-86AF-30D6D968E900}"/>
              </a:ext>
            </a:extLst>
          </p:cNvPr>
          <p:cNvGrpSpPr/>
          <p:nvPr/>
        </p:nvGrpSpPr>
        <p:grpSpPr>
          <a:xfrm>
            <a:off x="8915532" y="3174331"/>
            <a:ext cx="1695449" cy="2654600"/>
            <a:chOff x="6503764" y="2080833"/>
            <a:chExt cx="1271587" cy="1990950"/>
          </a:xfrm>
        </p:grpSpPr>
        <p:sp>
          <p:nvSpPr>
            <p:cNvPr id="27" name="TextBox 16">
              <a:extLst>
                <a:ext uri="{FF2B5EF4-FFF2-40B4-BE49-F238E27FC236}">
                  <a16:creationId xmlns:a16="http://schemas.microsoft.com/office/drawing/2014/main" id="{9841001E-727E-6CCB-208F-46A83299A5B2}"/>
                </a:ext>
              </a:extLst>
            </p:cNvPr>
            <p:cNvSpPr txBox="1">
              <a:spLocks noChangeArrowheads="1"/>
            </p:cNvSpPr>
            <p:nvPr/>
          </p:nvSpPr>
          <p:spPr bwMode="auto">
            <a:xfrm>
              <a:off x="6503764" y="3790746"/>
              <a:ext cx="1271587" cy="2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100000"/>
                </a:spcBef>
                <a:buClr>
                  <a:srgbClr val="72BF44"/>
                </a:buClr>
                <a:buChar char="&gt;"/>
                <a:defRPr sz="2200">
                  <a:solidFill>
                    <a:schemeClr val="tx1"/>
                  </a:solidFill>
                  <a:latin typeface="Arial" charset="0"/>
                  <a:ea typeface="ヒラギノ角ゴ Pro W3" pitchFamily="48" charset="-128"/>
                </a:defRPr>
              </a:lvl1pPr>
              <a:lvl2pPr marL="742950" indent="-285750" eaLnBrk="0" hangingPunct="0">
                <a:spcBef>
                  <a:spcPct val="30000"/>
                </a:spcBef>
                <a:buClr>
                  <a:srgbClr val="72BF44"/>
                </a:buClr>
                <a:buSzPct val="80000"/>
                <a:buChar char="•"/>
                <a:defRPr sz="2000">
                  <a:solidFill>
                    <a:schemeClr val="tx1"/>
                  </a:solidFill>
                  <a:latin typeface="Arial" charset="0"/>
                  <a:ea typeface="ヒラギノ角ゴ Pro W3" pitchFamily="48" charset="-128"/>
                </a:defRPr>
              </a:lvl2pPr>
              <a:lvl3pPr marL="1143000" indent="-228600" eaLnBrk="0" hangingPunct="0">
                <a:spcBef>
                  <a:spcPct val="20000"/>
                </a:spcBef>
                <a:buClr>
                  <a:srgbClr val="72BF44"/>
                </a:buClr>
                <a:buChar char="-"/>
                <a:defRPr sz="1600">
                  <a:solidFill>
                    <a:schemeClr val="tx1"/>
                  </a:solidFill>
                  <a:latin typeface="Arial" charset="0"/>
                  <a:ea typeface="ヒラギノ角ゴ Pro W3" pitchFamily="48" charset="-128"/>
                </a:defRPr>
              </a:lvl3pPr>
              <a:lvl4pPr marL="16002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4pPr>
              <a:lvl5pPr marL="2057400" indent="-228600" eaLnBrk="0" hangingPunct="0">
                <a:spcBef>
                  <a:spcPct val="20000"/>
                </a:spcBef>
                <a:buClr>
                  <a:srgbClr val="72BF44"/>
                </a:buClr>
                <a:buSzPct val="70000"/>
                <a:buChar char="•"/>
                <a:defRPr sz="1600">
                  <a:solidFill>
                    <a:schemeClr val="tx1"/>
                  </a:solidFill>
                  <a:latin typeface="Arial" charset="0"/>
                  <a:ea typeface="ヒラギノ角ゴ Pro W3" pitchFamily="48" charset="-128"/>
                </a:defRPr>
              </a:lvl5pPr>
              <a:lvl6pPr marL="25146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6pPr>
              <a:lvl7pPr marL="29718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7pPr>
              <a:lvl8pPr marL="34290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8pPr>
              <a:lvl9pPr marL="3886200" indent="-228600" eaLnBrk="0" fontAlgn="base" hangingPunct="0">
                <a:spcBef>
                  <a:spcPct val="20000"/>
                </a:spcBef>
                <a:spcAft>
                  <a:spcPct val="0"/>
                </a:spcAft>
                <a:buClr>
                  <a:srgbClr val="72BF44"/>
                </a:buClr>
                <a:buSzPct val="70000"/>
                <a:buChar char="•"/>
                <a:defRPr sz="1600">
                  <a:solidFill>
                    <a:schemeClr val="tx1"/>
                  </a:solidFill>
                  <a:latin typeface="Arial" charset="0"/>
                  <a:ea typeface="ヒラギノ角ゴ Pro W3" pitchFamily="48" charset="-128"/>
                </a:defRPr>
              </a:lvl9pPr>
            </a:lstStyle>
            <a:p>
              <a:pPr algn="ctr" defTabSz="609585">
                <a:spcBef>
                  <a:spcPct val="0"/>
                </a:spcBef>
                <a:buClrTx/>
                <a:buNone/>
              </a:pPr>
              <a:r>
                <a:rPr lang="en-GB" altLang="en-US" sz="1333">
                  <a:solidFill>
                    <a:prstClr val="black"/>
                  </a:solidFill>
                </a:rPr>
                <a:t>ECO TOWER</a:t>
              </a:r>
            </a:p>
          </p:txBody>
        </p:sp>
        <p:pic>
          <p:nvPicPr>
            <p:cNvPr id="30" name="Picture 2">
              <a:extLst>
                <a:ext uri="{FF2B5EF4-FFF2-40B4-BE49-F238E27FC236}">
                  <a16:creationId xmlns:a16="http://schemas.microsoft.com/office/drawing/2014/main" id="{7BFB7FCE-689F-66B1-BC80-ED0D9CE88E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5753" y="2080833"/>
              <a:ext cx="723059" cy="177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54">
            <a:extLst>
              <a:ext uri="{FF2B5EF4-FFF2-40B4-BE49-F238E27FC236}">
                <a16:creationId xmlns:a16="http://schemas.microsoft.com/office/drawing/2014/main" id="{3079DD5A-6982-AA25-C2A7-83987FD29BCC}"/>
              </a:ext>
            </a:extLst>
          </p:cNvPr>
          <p:cNvGrpSpPr/>
          <p:nvPr/>
        </p:nvGrpSpPr>
        <p:grpSpPr>
          <a:xfrm>
            <a:off x="8273827" y="325783"/>
            <a:ext cx="3750907" cy="630750"/>
            <a:chOff x="6205370" y="397952"/>
            <a:chExt cx="2813180" cy="322890"/>
          </a:xfrm>
        </p:grpSpPr>
        <p:sp>
          <p:nvSpPr>
            <p:cNvPr id="32" name="Rectangle 31">
              <a:extLst>
                <a:ext uri="{FF2B5EF4-FFF2-40B4-BE49-F238E27FC236}">
                  <a16:creationId xmlns:a16="http://schemas.microsoft.com/office/drawing/2014/main" id="{5F79D881-F736-7284-27E6-62435C53B97F}"/>
                </a:ext>
              </a:extLst>
            </p:cNvPr>
            <p:cNvSpPr/>
            <p:nvPr/>
          </p:nvSpPr>
          <p:spPr>
            <a:xfrm>
              <a:off x="6556591" y="397952"/>
              <a:ext cx="2461959" cy="132346"/>
            </a:xfrm>
            <a:prstGeom prst="rect">
              <a:avLst/>
            </a:prstGeom>
          </p:spPr>
          <p:txBody>
            <a:bodyPr wrap="square">
              <a:spAutoFit/>
            </a:bodyPr>
            <a:lstStyle/>
            <a:p>
              <a:pPr defTabSz="609585">
                <a:lnSpc>
                  <a:spcPct val="90000"/>
                </a:lnSpc>
              </a:pPr>
              <a:r>
                <a:rPr lang="en-US" sz="1200">
                  <a:solidFill>
                    <a:prstClr val="black"/>
                  </a:solidFill>
                  <a:latin typeface="Arial"/>
                </a:rPr>
                <a:t> </a:t>
              </a:r>
            </a:p>
          </p:txBody>
        </p:sp>
        <p:sp>
          <p:nvSpPr>
            <p:cNvPr id="35" name="Freeform 28">
              <a:extLst>
                <a:ext uri="{FF2B5EF4-FFF2-40B4-BE49-F238E27FC236}">
                  <a16:creationId xmlns:a16="http://schemas.microsoft.com/office/drawing/2014/main" id="{58B05CDC-667F-2CBA-D6BD-85F9FC27AC4A}"/>
                </a:ext>
              </a:extLst>
            </p:cNvPr>
            <p:cNvSpPr>
              <a:spLocks noEditPoints="1"/>
            </p:cNvSpPr>
            <p:nvPr/>
          </p:nvSpPr>
          <p:spPr bwMode="auto">
            <a:xfrm>
              <a:off x="6205370" y="412421"/>
              <a:ext cx="318875" cy="308421"/>
            </a:xfrm>
            <a:custGeom>
              <a:avLst/>
              <a:gdLst>
                <a:gd name="T0" fmla="*/ 633 w 647"/>
                <a:gd name="T1" fmla="*/ 245 h 674"/>
                <a:gd name="T2" fmla="*/ 546 w 647"/>
                <a:gd name="T3" fmla="*/ 172 h 674"/>
                <a:gd name="T4" fmla="*/ 536 w 647"/>
                <a:gd name="T5" fmla="*/ 173 h 674"/>
                <a:gd name="T6" fmla="*/ 565 w 647"/>
                <a:gd name="T7" fmla="*/ 124 h 674"/>
                <a:gd name="T8" fmla="*/ 331 w 647"/>
                <a:gd name="T9" fmla="*/ 15 h 674"/>
                <a:gd name="T10" fmla="*/ 324 w 647"/>
                <a:gd name="T11" fmla="*/ 83 h 674"/>
                <a:gd name="T12" fmla="*/ 317 w 647"/>
                <a:gd name="T13" fmla="*/ 15 h 674"/>
                <a:gd name="T14" fmla="*/ 82 w 647"/>
                <a:gd name="T15" fmla="*/ 124 h 674"/>
                <a:gd name="T16" fmla="*/ 111 w 647"/>
                <a:gd name="T17" fmla="*/ 173 h 674"/>
                <a:gd name="T18" fmla="*/ 101 w 647"/>
                <a:gd name="T19" fmla="*/ 172 h 674"/>
                <a:gd name="T20" fmla="*/ 14 w 647"/>
                <a:gd name="T21" fmla="*/ 245 h 674"/>
                <a:gd name="T22" fmla="*/ 6 w 647"/>
                <a:gd name="T23" fmla="*/ 250 h 674"/>
                <a:gd name="T24" fmla="*/ 67 w 647"/>
                <a:gd name="T25" fmla="*/ 120 h 674"/>
                <a:gd name="T26" fmla="*/ 69 w 647"/>
                <a:gd name="T27" fmla="*/ 118 h 674"/>
                <a:gd name="T28" fmla="*/ 324 w 647"/>
                <a:gd name="T29" fmla="*/ 0 h 674"/>
                <a:gd name="T30" fmla="*/ 324 w 647"/>
                <a:gd name="T31" fmla="*/ 0 h 674"/>
                <a:gd name="T32" fmla="*/ 526 w 647"/>
                <a:gd name="T33" fmla="*/ 68 h 674"/>
                <a:gd name="T34" fmla="*/ 579 w 647"/>
                <a:gd name="T35" fmla="*/ 118 h 674"/>
                <a:gd name="T36" fmla="*/ 646 w 647"/>
                <a:gd name="T37" fmla="*/ 241 h 674"/>
                <a:gd name="T38" fmla="*/ 607 w 647"/>
                <a:gd name="T39" fmla="*/ 505 h 674"/>
                <a:gd name="T40" fmla="*/ 324 w 647"/>
                <a:gd name="T41" fmla="*/ 660 h 674"/>
                <a:gd name="T42" fmla="*/ 40 w 647"/>
                <a:gd name="T43" fmla="*/ 505 h 674"/>
                <a:gd name="T44" fmla="*/ 324 w 647"/>
                <a:gd name="T45" fmla="*/ 674 h 674"/>
                <a:gd name="T46" fmla="*/ 607 w 647"/>
                <a:gd name="T47" fmla="*/ 505 h 674"/>
                <a:gd name="T48" fmla="*/ 403 w 647"/>
                <a:gd name="T49" fmla="*/ 439 h 674"/>
                <a:gd name="T50" fmla="*/ 446 w 647"/>
                <a:gd name="T51" fmla="*/ 516 h 674"/>
                <a:gd name="T52" fmla="*/ 206 w 647"/>
                <a:gd name="T53" fmla="*/ 518 h 674"/>
                <a:gd name="T54" fmla="*/ 200 w 647"/>
                <a:gd name="T55" fmla="*/ 510 h 674"/>
                <a:gd name="T56" fmla="*/ 391 w 647"/>
                <a:gd name="T57" fmla="*/ 431 h 674"/>
                <a:gd name="T58" fmla="*/ 552 w 647"/>
                <a:gd name="T59" fmla="*/ 273 h 674"/>
                <a:gd name="T60" fmla="*/ 389 w 647"/>
                <a:gd name="T61" fmla="*/ 446 h 674"/>
                <a:gd name="T62" fmla="*/ 387 w 647"/>
                <a:gd name="T63" fmla="*/ 445 h 674"/>
                <a:gd name="T64" fmla="*/ 216 w 647"/>
                <a:gd name="T65" fmla="*/ 504 h 674"/>
                <a:gd name="T66" fmla="*/ 389 w 647"/>
                <a:gd name="T67" fmla="*/ 4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7" h="674">
                  <a:moveTo>
                    <a:pt x="641" y="250"/>
                  </a:moveTo>
                  <a:cubicBezTo>
                    <a:pt x="638" y="251"/>
                    <a:pt x="634" y="249"/>
                    <a:pt x="633" y="245"/>
                  </a:cubicBezTo>
                  <a:cubicBezTo>
                    <a:pt x="621" y="205"/>
                    <a:pt x="601" y="167"/>
                    <a:pt x="574" y="135"/>
                  </a:cubicBezTo>
                  <a:cubicBezTo>
                    <a:pt x="546" y="172"/>
                    <a:pt x="546" y="172"/>
                    <a:pt x="546" y="172"/>
                  </a:cubicBezTo>
                  <a:cubicBezTo>
                    <a:pt x="544" y="174"/>
                    <a:pt x="542" y="174"/>
                    <a:pt x="540" y="174"/>
                  </a:cubicBezTo>
                  <a:cubicBezTo>
                    <a:pt x="539" y="174"/>
                    <a:pt x="537" y="174"/>
                    <a:pt x="536" y="173"/>
                  </a:cubicBezTo>
                  <a:cubicBezTo>
                    <a:pt x="533" y="171"/>
                    <a:pt x="532" y="166"/>
                    <a:pt x="535" y="163"/>
                  </a:cubicBezTo>
                  <a:cubicBezTo>
                    <a:pt x="565" y="124"/>
                    <a:pt x="565" y="124"/>
                    <a:pt x="565" y="124"/>
                  </a:cubicBezTo>
                  <a:cubicBezTo>
                    <a:pt x="551" y="107"/>
                    <a:pt x="535" y="93"/>
                    <a:pt x="518" y="80"/>
                  </a:cubicBezTo>
                  <a:cubicBezTo>
                    <a:pt x="464" y="38"/>
                    <a:pt x="399" y="16"/>
                    <a:pt x="331" y="15"/>
                  </a:cubicBezTo>
                  <a:cubicBezTo>
                    <a:pt x="331" y="76"/>
                    <a:pt x="331" y="76"/>
                    <a:pt x="331" y="76"/>
                  </a:cubicBezTo>
                  <a:cubicBezTo>
                    <a:pt x="331" y="79"/>
                    <a:pt x="327" y="83"/>
                    <a:pt x="324" y="83"/>
                  </a:cubicBezTo>
                  <a:cubicBezTo>
                    <a:pt x="320" y="83"/>
                    <a:pt x="317" y="79"/>
                    <a:pt x="317" y="76"/>
                  </a:cubicBezTo>
                  <a:cubicBezTo>
                    <a:pt x="317" y="15"/>
                    <a:pt x="317" y="15"/>
                    <a:pt x="317" y="15"/>
                  </a:cubicBezTo>
                  <a:cubicBezTo>
                    <a:pt x="248" y="16"/>
                    <a:pt x="184" y="38"/>
                    <a:pt x="129" y="80"/>
                  </a:cubicBezTo>
                  <a:cubicBezTo>
                    <a:pt x="112" y="93"/>
                    <a:pt x="96" y="107"/>
                    <a:pt x="82" y="124"/>
                  </a:cubicBezTo>
                  <a:cubicBezTo>
                    <a:pt x="112" y="163"/>
                    <a:pt x="112" y="163"/>
                    <a:pt x="112" y="163"/>
                  </a:cubicBezTo>
                  <a:cubicBezTo>
                    <a:pt x="115" y="166"/>
                    <a:pt x="114" y="171"/>
                    <a:pt x="111" y="173"/>
                  </a:cubicBezTo>
                  <a:cubicBezTo>
                    <a:pt x="110" y="174"/>
                    <a:pt x="108" y="174"/>
                    <a:pt x="107" y="174"/>
                  </a:cubicBezTo>
                  <a:cubicBezTo>
                    <a:pt x="105" y="174"/>
                    <a:pt x="103" y="174"/>
                    <a:pt x="101" y="172"/>
                  </a:cubicBezTo>
                  <a:cubicBezTo>
                    <a:pt x="73" y="135"/>
                    <a:pt x="73" y="135"/>
                    <a:pt x="73" y="135"/>
                  </a:cubicBezTo>
                  <a:cubicBezTo>
                    <a:pt x="46" y="167"/>
                    <a:pt x="26" y="205"/>
                    <a:pt x="14" y="245"/>
                  </a:cubicBezTo>
                  <a:cubicBezTo>
                    <a:pt x="14" y="248"/>
                    <a:pt x="11" y="250"/>
                    <a:pt x="8" y="250"/>
                  </a:cubicBezTo>
                  <a:cubicBezTo>
                    <a:pt x="7" y="250"/>
                    <a:pt x="6" y="250"/>
                    <a:pt x="6" y="250"/>
                  </a:cubicBezTo>
                  <a:cubicBezTo>
                    <a:pt x="2" y="248"/>
                    <a:pt x="0" y="245"/>
                    <a:pt x="1" y="241"/>
                  </a:cubicBezTo>
                  <a:cubicBezTo>
                    <a:pt x="14" y="197"/>
                    <a:pt x="37" y="155"/>
                    <a:pt x="67" y="120"/>
                  </a:cubicBezTo>
                  <a:cubicBezTo>
                    <a:pt x="67" y="119"/>
                    <a:pt x="68" y="118"/>
                    <a:pt x="68" y="118"/>
                  </a:cubicBezTo>
                  <a:cubicBezTo>
                    <a:pt x="68" y="118"/>
                    <a:pt x="69" y="118"/>
                    <a:pt x="69" y="118"/>
                  </a:cubicBezTo>
                  <a:cubicBezTo>
                    <a:pt x="84" y="99"/>
                    <a:pt x="102" y="83"/>
                    <a:pt x="121" y="68"/>
                  </a:cubicBezTo>
                  <a:cubicBezTo>
                    <a:pt x="179" y="24"/>
                    <a:pt x="250" y="0"/>
                    <a:pt x="324" y="0"/>
                  </a:cubicBezTo>
                  <a:cubicBezTo>
                    <a:pt x="324" y="0"/>
                    <a:pt x="324" y="0"/>
                    <a:pt x="324" y="0"/>
                  </a:cubicBezTo>
                  <a:cubicBezTo>
                    <a:pt x="324" y="0"/>
                    <a:pt x="324" y="0"/>
                    <a:pt x="324" y="0"/>
                  </a:cubicBezTo>
                  <a:cubicBezTo>
                    <a:pt x="324" y="0"/>
                    <a:pt x="324" y="0"/>
                    <a:pt x="324" y="0"/>
                  </a:cubicBezTo>
                  <a:cubicBezTo>
                    <a:pt x="398" y="0"/>
                    <a:pt x="468" y="24"/>
                    <a:pt x="526" y="68"/>
                  </a:cubicBezTo>
                  <a:cubicBezTo>
                    <a:pt x="546" y="83"/>
                    <a:pt x="563" y="99"/>
                    <a:pt x="579" y="118"/>
                  </a:cubicBezTo>
                  <a:cubicBezTo>
                    <a:pt x="579" y="118"/>
                    <a:pt x="579" y="118"/>
                    <a:pt x="579" y="118"/>
                  </a:cubicBezTo>
                  <a:cubicBezTo>
                    <a:pt x="579" y="118"/>
                    <a:pt x="580" y="119"/>
                    <a:pt x="581" y="120"/>
                  </a:cubicBezTo>
                  <a:cubicBezTo>
                    <a:pt x="610" y="155"/>
                    <a:pt x="633" y="197"/>
                    <a:pt x="646" y="241"/>
                  </a:cubicBezTo>
                  <a:cubicBezTo>
                    <a:pt x="647" y="245"/>
                    <a:pt x="645" y="248"/>
                    <a:pt x="641" y="250"/>
                  </a:cubicBezTo>
                  <a:close/>
                  <a:moveTo>
                    <a:pt x="607" y="505"/>
                  </a:moveTo>
                  <a:cubicBezTo>
                    <a:pt x="603" y="503"/>
                    <a:pt x="599" y="504"/>
                    <a:pt x="597" y="508"/>
                  </a:cubicBezTo>
                  <a:cubicBezTo>
                    <a:pt x="537" y="603"/>
                    <a:pt x="435" y="660"/>
                    <a:pt x="324" y="660"/>
                  </a:cubicBezTo>
                  <a:cubicBezTo>
                    <a:pt x="212" y="660"/>
                    <a:pt x="110" y="603"/>
                    <a:pt x="50" y="508"/>
                  </a:cubicBezTo>
                  <a:cubicBezTo>
                    <a:pt x="48" y="504"/>
                    <a:pt x="44" y="503"/>
                    <a:pt x="40" y="505"/>
                  </a:cubicBezTo>
                  <a:cubicBezTo>
                    <a:pt x="37" y="507"/>
                    <a:pt x="36" y="512"/>
                    <a:pt x="38" y="515"/>
                  </a:cubicBezTo>
                  <a:cubicBezTo>
                    <a:pt x="100" y="614"/>
                    <a:pt x="207" y="674"/>
                    <a:pt x="324" y="674"/>
                  </a:cubicBezTo>
                  <a:cubicBezTo>
                    <a:pt x="440" y="674"/>
                    <a:pt x="547" y="614"/>
                    <a:pt x="609" y="515"/>
                  </a:cubicBezTo>
                  <a:cubicBezTo>
                    <a:pt x="611" y="512"/>
                    <a:pt x="610" y="507"/>
                    <a:pt x="607" y="505"/>
                  </a:cubicBezTo>
                  <a:close/>
                  <a:moveTo>
                    <a:pt x="552" y="283"/>
                  </a:moveTo>
                  <a:cubicBezTo>
                    <a:pt x="403" y="439"/>
                    <a:pt x="403" y="439"/>
                    <a:pt x="403" y="439"/>
                  </a:cubicBezTo>
                  <a:cubicBezTo>
                    <a:pt x="425" y="456"/>
                    <a:pt x="441" y="481"/>
                    <a:pt x="447" y="510"/>
                  </a:cubicBezTo>
                  <a:cubicBezTo>
                    <a:pt x="448" y="512"/>
                    <a:pt x="447" y="514"/>
                    <a:pt x="446" y="516"/>
                  </a:cubicBezTo>
                  <a:cubicBezTo>
                    <a:pt x="445" y="517"/>
                    <a:pt x="443" y="518"/>
                    <a:pt x="441" y="518"/>
                  </a:cubicBezTo>
                  <a:cubicBezTo>
                    <a:pt x="206" y="518"/>
                    <a:pt x="206" y="518"/>
                    <a:pt x="206" y="518"/>
                  </a:cubicBezTo>
                  <a:cubicBezTo>
                    <a:pt x="204" y="518"/>
                    <a:pt x="202" y="517"/>
                    <a:pt x="201" y="516"/>
                  </a:cubicBezTo>
                  <a:cubicBezTo>
                    <a:pt x="200" y="514"/>
                    <a:pt x="199" y="512"/>
                    <a:pt x="200" y="510"/>
                  </a:cubicBezTo>
                  <a:cubicBezTo>
                    <a:pt x="213" y="452"/>
                    <a:pt x="264" y="411"/>
                    <a:pt x="324" y="411"/>
                  </a:cubicBezTo>
                  <a:cubicBezTo>
                    <a:pt x="348" y="411"/>
                    <a:pt x="371" y="418"/>
                    <a:pt x="391" y="431"/>
                  </a:cubicBezTo>
                  <a:cubicBezTo>
                    <a:pt x="542" y="273"/>
                    <a:pt x="542" y="273"/>
                    <a:pt x="542" y="273"/>
                  </a:cubicBezTo>
                  <a:cubicBezTo>
                    <a:pt x="545" y="270"/>
                    <a:pt x="549" y="270"/>
                    <a:pt x="552" y="273"/>
                  </a:cubicBezTo>
                  <a:cubicBezTo>
                    <a:pt x="555" y="275"/>
                    <a:pt x="555" y="280"/>
                    <a:pt x="552" y="283"/>
                  </a:cubicBezTo>
                  <a:close/>
                  <a:moveTo>
                    <a:pt x="389" y="446"/>
                  </a:moveTo>
                  <a:cubicBezTo>
                    <a:pt x="388" y="446"/>
                    <a:pt x="388" y="445"/>
                    <a:pt x="387" y="445"/>
                  </a:cubicBezTo>
                  <a:cubicBezTo>
                    <a:pt x="387" y="445"/>
                    <a:pt x="387" y="445"/>
                    <a:pt x="387" y="445"/>
                  </a:cubicBezTo>
                  <a:cubicBezTo>
                    <a:pt x="369" y="432"/>
                    <a:pt x="347" y="425"/>
                    <a:pt x="324" y="425"/>
                  </a:cubicBezTo>
                  <a:cubicBezTo>
                    <a:pt x="274" y="425"/>
                    <a:pt x="230" y="457"/>
                    <a:pt x="216" y="504"/>
                  </a:cubicBezTo>
                  <a:cubicBezTo>
                    <a:pt x="431" y="504"/>
                    <a:pt x="431" y="504"/>
                    <a:pt x="431" y="504"/>
                  </a:cubicBezTo>
                  <a:cubicBezTo>
                    <a:pt x="424" y="480"/>
                    <a:pt x="409" y="460"/>
                    <a:pt x="389" y="4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585"/>
              <a:endParaRPr lang="en-US" sz="2400">
                <a:ln>
                  <a:solidFill>
                    <a:prstClr val="black"/>
                  </a:solidFill>
                </a:ln>
                <a:solidFill>
                  <a:sysClr val="windowText" lastClr="000000"/>
                </a:solidFill>
                <a:latin typeface="Arial"/>
              </a:endParaRPr>
            </a:p>
          </p:txBody>
        </p:sp>
      </p:grpSp>
      <p:grpSp>
        <p:nvGrpSpPr>
          <p:cNvPr id="56" name="Group 55">
            <a:extLst>
              <a:ext uri="{FF2B5EF4-FFF2-40B4-BE49-F238E27FC236}">
                <a16:creationId xmlns:a16="http://schemas.microsoft.com/office/drawing/2014/main" id="{96F3A335-422A-7594-AA77-0280D5707A8F}"/>
              </a:ext>
            </a:extLst>
          </p:cNvPr>
          <p:cNvGrpSpPr/>
          <p:nvPr/>
        </p:nvGrpSpPr>
        <p:grpSpPr>
          <a:xfrm>
            <a:off x="8311899" y="930528"/>
            <a:ext cx="3198826" cy="646138"/>
            <a:chOff x="6233924" y="727156"/>
            <a:chExt cx="2399120" cy="484604"/>
          </a:xfrm>
        </p:grpSpPr>
        <p:sp>
          <p:nvSpPr>
            <p:cNvPr id="31" name="Rectangle 30">
              <a:extLst>
                <a:ext uri="{FF2B5EF4-FFF2-40B4-BE49-F238E27FC236}">
                  <a16:creationId xmlns:a16="http://schemas.microsoft.com/office/drawing/2014/main" id="{1C19CF39-B25A-0489-FF34-87695B634A2B}"/>
                </a:ext>
              </a:extLst>
            </p:cNvPr>
            <p:cNvSpPr/>
            <p:nvPr/>
          </p:nvSpPr>
          <p:spPr>
            <a:xfrm>
              <a:off x="6589828" y="727156"/>
              <a:ext cx="2043216" cy="484604"/>
            </a:xfrm>
            <a:prstGeom prst="rect">
              <a:avLst/>
            </a:prstGeom>
          </p:spPr>
          <p:txBody>
            <a:bodyPr wrap="square">
              <a:spAutoFit/>
            </a:bodyPr>
            <a:lstStyle/>
            <a:p>
              <a:pPr defTabSz="609585">
                <a:lnSpc>
                  <a:spcPct val="90000"/>
                </a:lnSpc>
              </a:pPr>
              <a:r>
                <a:rPr lang="en-US" sz="1333">
                  <a:solidFill>
                    <a:prstClr val="black"/>
                  </a:solidFill>
                  <a:latin typeface="Arial"/>
                </a:rPr>
                <a:t>OUTPUT VOLTAGES</a:t>
              </a:r>
            </a:p>
            <a:p>
              <a:pPr marL="228594" indent="-228594" defTabSz="609585">
                <a:lnSpc>
                  <a:spcPct val="90000"/>
                </a:lnSpc>
                <a:buFont typeface="Arial" panose="020B0604020202020204" pitchFamily="34" charset="0"/>
                <a:buChar char="•"/>
              </a:pPr>
              <a:r>
                <a:rPr lang="en-US" sz="1333">
                  <a:solidFill>
                    <a:prstClr val="black"/>
                  </a:solidFill>
                  <a:latin typeface="Arial"/>
                </a:rPr>
                <a:t>48VDC, 24VDC, 380VDC</a:t>
              </a:r>
            </a:p>
            <a:p>
              <a:pPr defTabSz="609585">
                <a:lnSpc>
                  <a:spcPct val="90000"/>
                </a:lnSpc>
              </a:pPr>
              <a:r>
                <a:rPr lang="en-US" sz="1333">
                  <a:solidFill>
                    <a:prstClr val="black"/>
                  </a:solidFill>
                  <a:latin typeface="Arial"/>
                </a:rPr>
                <a:t> </a:t>
              </a:r>
              <a:endParaRPr lang="en-US" sz="800">
                <a:solidFill>
                  <a:prstClr val="black"/>
                </a:solidFill>
                <a:latin typeface="Arial"/>
              </a:endParaRPr>
            </a:p>
          </p:txBody>
        </p:sp>
        <p:sp>
          <p:nvSpPr>
            <p:cNvPr id="36" name="Freeform 32">
              <a:extLst>
                <a:ext uri="{FF2B5EF4-FFF2-40B4-BE49-F238E27FC236}">
                  <a16:creationId xmlns:a16="http://schemas.microsoft.com/office/drawing/2014/main" id="{71EB80C3-82A0-E1AD-E627-E1778EE92016}"/>
                </a:ext>
              </a:extLst>
            </p:cNvPr>
            <p:cNvSpPr>
              <a:spLocks noEditPoints="1"/>
            </p:cNvSpPr>
            <p:nvPr/>
          </p:nvSpPr>
          <p:spPr bwMode="auto">
            <a:xfrm>
              <a:off x="6233924" y="764993"/>
              <a:ext cx="273392" cy="218276"/>
            </a:xfrm>
            <a:custGeom>
              <a:avLst/>
              <a:gdLst>
                <a:gd name="T0" fmla="*/ 420 w 565"/>
                <a:gd name="T1" fmla="*/ 537 h 537"/>
                <a:gd name="T2" fmla="*/ 145 w 565"/>
                <a:gd name="T3" fmla="*/ 537 h 537"/>
                <a:gd name="T4" fmla="*/ 0 w 565"/>
                <a:gd name="T5" fmla="*/ 392 h 537"/>
                <a:gd name="T6" fmla="*/ 0 w 565"/>
                <a:gd name="T7" fmla="*/ 145 h 537"/>
                <a:gd name="T8" fmla="*/ 145 w 565"/>
                <a:gd name="T9" fmla="*/ 0 h 537"/>
                <a:gd name="T10" fmla="*/ 420 w 565"/>
                <a:gd name="T11" fmla="*/ 0 h 537"/>
                <a:gd name="T12" fmla="*/ 565 w 565"/>
                <a:gd name="T13" fmla="*/ 145 h 537"/>
                <a:gd name="T14" fmla="*/ 565 w 565"/>
                <a:gd name="T15" fmla="*/ 392 h 537"/>
                <a:gd name="T16" fmla="*/ 420 w 565"/>
                <a:gd name="T17" fmla="*/ 537 h 537"/>
                <a:gd name="T18" fmla="*/ 145 w 565"/>
                <a:gd name="T19" fmla="*/ 14 h 537"/>
                <a:gd name="T20" fmla="*/ 14 w 565"/>
                <a:gd name="T21" fmla="*/ 145 h 537"/>
                <a:gd name="T22" fmla="*/ 14 w 565"/>
                <a:gd name="T23" fmla="*/ 392 h 537"/>
                <a:gd name="T24" fmla="*/ 145 w 565"/>
                <a:gd name="T25" fmla="*/ 523 h 537"/>
                <a:gd name="T26" fmla="*/ 420 w 565"/>
                <a:gd name="T27" fmla="*/ 523 h 537"/>
                <a:gd name="T28" fmla="*/ 551 w 565"/>
                <a:gd name="T29" fmla="*/ 392 h 537"/>
                <a:gd name="T30" fmla="*/ 551 w 565"/>
                <a:gd name="T31" fmla="*/ 145 h 537"/>
                <a:gd name="T32" fmla="*/ 420 w 565"/>
                <a:gd name="T33" fmla="*/ 14 h 537"/>
                <a:gd name="T34" fmla="*/ 145 w 565"/>
                <a:gd name="T35" fmla="*/ 14 h 537"/>
                <a:gd name="T36" fmla="*/ 337 w 565"/>
                <a:gd name="T37" fmla="*/ 457 h 537"/>
                <a:gd name="T38" fmla="*/ 229 w 565"/>
                <a:gd name="T39" fmla="*/ 457 h 537"/>
                <a:gd name="T40" fmla="*/ 222 w 565"/>
                <a:gd name="T41" fmla="*/ 450 h 537"/>
                <a:gd name="T42" fmla="*/ 222 w 565"/>
                <a:gd name="T43" fmla="*/ 393 h 537"/>
                <a:gd name="T44" fmla="*/ 283 w 565"/>
                <a:gd name="T45" fmla="*/ 332 h 537"/>
                <a:gd name="T46" fmla="*/ 344 w 565"/>
                <a:gd name="T47" fmla="*/ 393 h 537"/>
                <a:gd name="T48" fmla="*/ 344 w 565"/>
                <a:gd name="T49" fmla="*/ 450 h 537"/>
                <a:gd name="T50" fmla="*/ 337 w 565"/>
                <a:gd name="T51" fmla="*/ 457 h 537"/>
                <a:gd name="T52" fmla="*/ 236 w 565"/>
                <a:gd name="T53" fmla="*/ 443 h 537"/>
                <a:gd name="T54" fmla="*/ 330 w 565"/>
                <a:gd name="T55" fmla="*/ 443 h 537"/>
                <a:gd name="T56" fmla="*/ 330 w 565"/>
                <a:gd name="T57" fmla="*/ 393 h 537"/>
                <a:gd name="T58" fmla="*/ 283 w 565"/>
                <a:gd name="T59" fmla="*/ 346 h 537"/>
                <a:gd name="T60" fmla="*/ 236 w 565"/>
                <a:gd name="T61" fmla="*/ 393 h 537"/>
                <a:gd name="T62" fmla="*/ 236 w 565"/>
                <a:gd name="T63" fmla="*/ 443 h 537"/>
                <a:gd name="T64" fmla="*/ 438 w 565"/>
                <a:gd name="T65" fmla="*/ 286 h 537"/>
                <a:gd name="T66" fmla="*/ 376 w 565"/>
                <a:gd name="T67" fmla="*/ 286 h 537"/>
                <a:gd name="T68" fmla="*/ 369 w 565"/>
                <a:gd name="T69" fmla="*/ 279 h 537"/>
                <a:gd name="T70" fmla="*/ 369 w 565"/>
                <a:gd name="T71" fmla="*/ 110 h 537"/>
                <a:gd name="T72" fmla="*/ 376 w 565"/>
                <a:gd name="T73" fmla="*/ 103 h 537"/>
                <a:gd name="T74" fmla="*/ 438 w 565"/>
                <a:gd name="T75" fmla="*/ 103 h 537"/>
                <a:gd name="T76" fmla="*/ 445 w 565"/>
                <a:gd name="T77" fmla="*/ 110 h 537"/>
                <a:gd name="T78" fmla="*/ 445 w 565"/>
                <a:gd name="T79" fmla="*/ 279 h 537"/>
                <a:gd name="T80" fmla="*/ 438 w 565"/>
                <a:gd name="T81" fmla="*/ 286 h 537"/>
                <a:gd name="T82" fmla="*/ 383 w 565"/>
                <a:gd name="T83" fmla="*/ 272 h 537"/>
                <a:gd name="T84" fmla="*/ 431 w 565"/>
                <a:gd name="T85" fmla="*/ 272 h 537"/>
                <a:gd name="T86" fmla="*/ 431 w 565"/>
                <a:gd name="T87" fmla="*/ 117 h 537"/>
                <a:gd name="T88" fmla="*/ 383 w 565"/>
                <a:gd name="T89" fmla="*/ 117 h 537"/>
                <a:gd name="T90" fmla="*/ 383 w 565"/>
                <a:gd name="T91" fmla="*/ 272 h 537"/>
                <a:gd name="T92" fmla="*/ 189 w 565"/>
                <a:gd name="T93" fmla="*/ 286 h 537"/>
                <a:gd name="T94" fmla="*/ 127 w 565"/>
                <a:gd name="T95" fmla="*/ 286 h 537"/>
                <a:gd name="T96" fmla="*/ 120 w 565"/>
                <a:gd name="T97" fmla="*/ 279 h 537"/>
                <a:gd name="T98" fmla="*/ 120 w 565"/>
                <a:gd name="T99" fmla="*/ 110 h 537"/>
                <a:gd name="T100" fmla="*/ 127 w 565"/>
                <a:gd name="T101" fmla="*/ 103 h 537"/>
                <a:gd name="T102" fmla="*/ 189 w 565"/>
                <a:gd name="T103" fmla="*/ 103 h 537"/>
                <a:gd name="T104" fmla="*/ 196 w 565"/>
                <a:gd name="T105" fmla="*/ 110 h 537"/>
                <a:gd name="T106" fmla="*/ 196 w 565"/>
                <a:gd name="T107" fmla="*/ 279 h 537"/>
                <a:gd name="T108" fmla="*/ 189 w 565"/>
                <a:gd name="T109" fmla="*/ 286 h 537"/>
                <a:gd name="T110" fmla="*/ 134 w 565"/>
                <a:gd name="T111" fmla="*/ 272 h 537"/>
                <a:gd name="T112" fmla="*/ 182 w 565"/>
                <a:gd name="T113" fmla="*/ 272 h 537"/>
                <a:gd name="T114" fmla="*/ 182 w 565"/>
                <a:gd name="T115" fmla="*/ 117 h 537"/>
                <a:gd name="T116" fmla="*/ 134 w 565"/>
                <a:gd name="T117" fmla="*/ 117 h 537"/>
                <a:gd name="T118" fmla="*/ 134 w 565"/>
                <a:gd name="T119" fmla="*/ 272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5" h="537">
                  <a:moveTo>
                    <a:pt x="420" y="537"/>
                  </a:moveTo>
                  <a:cubicBezTo>
                    <a:pt x="145" y="537"/>
                    <a:pt x="145" y="537"/>
                    <a:pt x="145" y="537"/>
                  </a:cubicBezTo>
                  <a:cubicBezTo>
                    <a:pt x="65" y="537"/>
                    <a:pt x="0" y="472"/>
                    <a:pt x="0" y="392"/>
                  </a:cubicBezTo>
                  <a:cubicBezTo>
                    <a:pt x="0" y="145"/>
                    <a:pt x="0" y="145"/>
                    <a:pt x="0" y="145"/>
                  </a:cubicBezTo>
                  <a:cubicBezTo>
                    <a:pt x="0" y="65"/>
                    <a:pt x="65" y="0"/>
                    <a:pt x="145" y="0"/>
                  </a:cubicBezTo>
                  <a:cubicBezTo>
                    <a:pt x="420" y="0"/>
                    <a:pt x="420" y="0"/>
                    <a:pt x="420" y="0"/>
                  </a:cubicBezTo>
                  <a:cubicBezTo>
                    <a:pt x="500" y="0"/>
                    <a:pt x="565" y="65"/>
                    <a:pt x="565" y="145"/>
                  </a:cubicBezTo>
                  <a:cubicBezTo>
                    <a:pt x="565" y="392"/>
                    <a:pt x="565" y="392"/>
                    <a:pt x="565" y="392"/>
                  </a:cubicBezTo>
                  <a:cubicBezTo>
                    <a:pt x="565" y="472"/>
                    <a:pt x="500" y="537"/>
                    <a:pt x="420" y="537"/>
                  </a:cubicBezTo>
                  <a:close/>
                  <a:moveTo>
                    <a:pt x="145" y="14"/>
                  </a:moveTo>
                  <a:cubicBezTo>
                    <a:pt x="73" y="14"/>
                    <a:pt x="14" y="72"/>
                    <a:pt x="14" y="145"/>
                  </a:cubicBezTo>
                  <a:cubicBezTo>
                    <a:pt x="14" y="392"/>
                    <a:pt x="14" y="392"/>
                    <a:pt x="14" y="392"/>
                  </a:cubicBezTo>
                  <a:cubicBezTo>
                    <a:pt x="14" y="464"/>
                    <a:pt x="73" y="523"/>
                    <a:pt x="145" y="523"/>
                  </a:cubicBezTo>
                  <a:cubicBezTo>
                    <a:pt x="420" y="523"/>
                    <a:pt x="420" y="523"/>
                    <a:pt x="420" y="523"/>
                  </a:cubicBezTo>
                  <a:cubicBezTo>
                    <a:pt x="492" y="523"/>
                    <a:pt x="551" y="464"/>
                    <a:pt x="551" y="392"/>
                  </a:cubicBezTo>
                  <a:cubicBezTo>
                    <a:pt x="551" y="145"/>
                    <a:pt x="551" y="145"/>
                    <a:pt x="551" y="145"/>
                  </a:cubicBezTo>
                  <a:cubicBezTo>
                    <a:pt x="551" y="72"/>
                    <a:pt x="492" y="14"/>
                    <a:pt x="420" y="14"/>
                  </a:cubicBezTo>
                  <a:lnTo>
                    <a:pt x="145" y="14"/>
                  </a:lnTo>
                  <a:close/>
                  <a:moveTo>
                    <a:pt x="337" y="457"/>
                  </a:moveTo>
                  <a:cubicBezTo>
                    <a:pt x="229" y="457"/>
                    <a:pt x="229" y="457"/>
                    <a:pt x="229" y="457"/>
                  </a:cubicBezTo>
                  <a:cubicBezTo>
                    <a:pt x="225" y="457"/>
                    <a:pt x="222" y="454"/>
                    <a:pt x="222" y="450"/>
                  </a:cubicBezTo>
                  <a:cubicBezTo>
                    <a:pt x="222" y="393"/>
                    <a:pt x="222" y="393"/>
                    <a:pt x="222" y="393"/>
                  </a:cubicBezTo>
                  <a:cubicBezTo>
                    <a:pt x="222" y="359"/>
                    <a:pt x="249" y="332"/>
                    <a:pt x="283" y="332"/>
                  </a:cubicBezTo>
                  <a:cubicBezTo>
                    <a:pt x="316" y="332"/>
                    <a:pt x="344" y="359"/>
                    <a:pt x="344" y="393"/>
                  </a:cubicBezTo>
                  <a:cubicBezTo>
                    <a:pt x="344" y="450"/>
                    <a:pt x="344" y="450"/>
                    <a:pt x="344" y="450"/>
                  </a:cubicBezTo>
                  <a:cubicBezTo>
                    <a:pt x="344" y="454"/>
                    <a:pt x="340" y="457"/>
                    <a:pt x="337" y="457"/>
                  </a:cubicBezTo>
                  <a:close/>
                  <a:moveTo>
                    <a:pt x="236" y="443"/>
                  </a:moveTo>
                  <a:cubicBezTo>
                    <a:pt x="330" y="443"/>
                    <a:pt x="330" y="443"/>
                    <a:pt x="330" y="443"/>
                  </a:cubicBezTo>
                  <a:cubicBezTo>
                    <a:pt x="330" y="393"/>
                    <a:pt x="330" y="393"/>
                    <a:pt x="330" y="393"/>
                  </a:cubicBezTo>
                  <a:cubicBezTo>
                    <a:pt x="330" y="367"/>
                    <a:pt x="308" y="346"/>
                    <a:pt x="283" y="346"/>
                  </a:cubicBezTo>
                  <a:cubicBezTo>
                    <a:pt x="257" y="346"/>
                    <a:pt x="236" y="367"/>
                    <a:pt x="236" y="393"/>
                  </a:cubicBezTo>
                  <a:lnTo>
                    <a:pt x="236" y="443"/>
                  </a:lnTo>
                  <a:close/>
                  <a:moveTo>
                    <a:pt x="438" y="286"/>
                  </a:moveTo>
                  <a:cubicBezTo>
                    <a:pt x="376" y="286"/>
                    <a:pt x="376" y="286"/>
                    <a:pt x="376" y="286"/>
                  </a:cubicBezTo>
                  <a:cubicBezTo>
                    <a:pt x="372" y="286"/>
                    <a:pt x="369" y="283"/>
                    <a:pt x="369" y="279"/>
                  </a:cubicBezTo>
                  <a:cubicBezTo>
                    <a:pt x="369" y="110"/>
                    <a:pt x="369" y="110"/>
                    <a:pt x="369" y="110"/>
                  </a:cubicBezTo>
                  <a:cubicBezTo>
                    <a:pt x="369" y="106"/>
                    <a:pt x="372" y="103"/>
                    <a:pt x="376" y="103"/>
                  </a:cubicBezTo>
                  <a:cubicBezTo>
                    <a:pt x="438" y="103"/>
                    <a:pt x="438" y="103"/>
                    <a:pt x="438" y="103"/>
                  </a:cubicBezTo>
                  <a:cubicBezTo>
                    <a:pt x="442" y="103"/>
                    <a:pt x="445" y="106"/>
                    <a:pt x="445" y="110"/>
                  </a:cubicBezTo>
                  <a:cubicBezTo>
                    <a:pt x="445" y="279"/>
                    <a:pt x="445" y="279"/>
                    <a:pt x="445" y="279"/>
                  </a:cubicBezTo>
                  <a:cubicBezTo>
                    <a:pt x="445" y="283"/>
                    <a:pt x="442" y="286"/>
                    <a:pt x="438" y="286"/>
                  </a:cubicBezTo>
                  <a:close/>
                  <a:moveTo>
                    <a:pt x="383" y="272"/>
                  </a:moveTo>
                  <a:cubicBezTo>
                    <a:pt x="431" y="272"/>
                    <a:pt x="431" y="272"/>
                    <a:pt x="431" y="272"/>
                  </a:cubicBezTo>
                  <a:cubicBezTo>
                    <a:pt x="431" y="117"/>
                    <a:pt x="431" y="117"/>
                    <a:pt x="431" y="117"/>
                  </a:cubicBezTo>
                  <a:cubicBezTo>
                    <a:pt x="383" y="117"/>
                    <a:pt x="383" y="117"/>
                    <a:pt x="383" y="117"/>
                  </a:cubicBezTo>
                  <a:lnTo>
                    <a:pt x="383" y="272"/>
                  </a:lnTo>
                  <a:close/>
                  <a:moveTo>
                    <a:pt x="189" y="286"/>
                  </a:moveTo>
                  <a:cubicBezTo>
                    <a:pt x="127" y="286"/>
                    <a:pt x="127" y="286"/>
                    <a:pt x="127" y="286"/>
                  </a:cubicBezTo>
                  <a:cubicBezTo>
                    <a:pt x="123" y="286"/>
                    <a:pt x="120" y="283"/>
                    <a:pt x="120" y="279"/>
                  </a:cubicBezTo>
                  <a:cubicBezTo>
                    <a:pt x="120" y="110"/>
                    <a:pt x="120" y="110"/>
                    <a:pt x="120" y="110"/>
                  </a:cubicBezTo>
                  <a:cubicBezTo>
                    <a:pt x="120" y="106"/>
                    <a:pt x="123" y="103"/>
                    <a:pt x="127" y="103"/>
                  </a:cubicBezTo>
                  <a:cubicBezTo>
                    <a:pt x="189" y="103"/>
                    <a:pt x="189" y="103"/>
                    <a:pt x="189" y="103"/>
                  </a:cubicBezTo>
                  <a:cubicBezTo>
                    <a:pt x="193" y="103"/>
                    <a:pt x="196" y="106"/>
                    <a:pt x="196" y="110"/>
                  </a:cubicBezTo>
                  <a:cubicBezTo>
                    <a:pt x="196" y="279"/>
                    <a:pt x="196" y="279"/>
                    <a:pt x="196" y="279"/>
                  </a:cubicBezTo>
                  <a:cubicBezTo>
                    <a:pt x="196" y="283"/>
                    <a:pt x="193" y="286"/>
                    <a:pt x="189" y="286"/>
                  </a:cubicBezTo>
                  <a:close/>
                  <a:moveTo>
                    <a:pt x="134" y="272"/>
                  </a:moveTo>
                  <a:cubicBezTo>
                    <a:pt x="182" y="272"/>
                    <a:pt x="182" y="272"/>
                    <a:pt x="182" y="272"/>
                  </a:cubicBezTo>
                  <a:cubicBezTo>
                    <a:pt x="182" y="117"/>
                    <a:pt x="182" y="117"/>
                    <a:pt x="182" y="117"/>
                  </a:cubicBezTo>
                  <a:cubicBezTo>
                    <a:pt x="134" y="117"/>
                    <a:pt x="134" y="117"/>
                    <a:pt x="134" y="117"/>
                  </a:cubicBezTo>
                  <a:lnTo>
                    <a:pt x="134" y="27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609585"/>
              <a:endParaRPr lang="en-US" sz="2400">
                <a:solidFill>
                  <a:prstClr val="black"/>
                </a:solidFill>
                <a:latin typeface="Arial"/>
              </a:endParaRPr>
            </a:p>
          </p:txBody>
        </p:sp>
      </p:grpSp>
      <p:grpSp>
        <p:nvGrpSpPr>
          <p:cNvPr id="50" name="Group 49">
            <a:extLst>
              <a:ext uri="{FF2B5EF4-FFF2-40B4-BE49-F238E27FC236}">
                <a16:creationId xmlns:a16="http://schemas.microsoft.com/office/drawing/2014/main" id="{3F802E05-9C61-6823-9F4D-07FABED67C25}"/>
              </a:ext>
            </a:extLst>
          </p:cNvPr>
          <p:cNvGrpSpPr/>
          <p:nvPr/>
        </p:nvGrpSpPr>
        <p:grpSpPr>
          <a:xfrm>
            <a:off x="80046" y="2727295"/>
            <a:ext cx="4822425" cy="752763"/>
            <a:chOff x="60034" y="2045471"/>
            <a:chExt cx="3616819" cy="564572"/>
          </a:xfrm>
        </p:grpSpPr>
        <p:sp>
          <p:nvSpPr>
            <p:cNvPr id="6" name="Oval 5">
              <a:extLst>
                <a:ext uri="{FF2B5EF4-FFF2-40B4-BE49-F238E27FC236}">
                  <a16:creationId xmlns:a16="http://schemas.microsoft.com/office/drawing/2014/main" id="{64693A53-EF84-3905-0716-19F6388C8BE8}"/>
                </a:ext>
              </a:extLst>
            </p:cNvPr>
            <p:cNvSpPr/>
            <p:nvPr/>
          </p:nvSpPr>
          <p:spPr>
            <a:xfrm>
              <a:off x="60034" y="2045471"/>
              <a:ext cx="564572" cy="564572"/>
            </a:xfrm>
            <a:prstGeom prst="ellips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933">
                <a:solidFill>
                  <a:prstClr val="black"/>
                </a:solidFill>
                <a:latin typeface="Arial"/>
              </a:endParaRPr>
            </a:p>
          </p:txBody>
        </p:sp>
        <p:grpSp>
          <p:nvGrpSpPr>
            <p:cNvPr id="49" name="Group 48">
              <a:extLst>
                <a:ext uri="{FF2B5EF4-FFF2-40B4-BE49-F238E27FC236}">
                  <a16:creationId xmlns:a16="http://schemas.microsoft.com/office/drawing/2014/main" id="{3CB99B8A-3174-008C-6301-9038509DC047}"/>
                </a:ext>
              </a:extLst>
            </p:cNvPr>
            <p:cNvGrpSpPr/>
            <p:nvPr/>
          </p:nvGrpSpPr>
          <p:grpSpPr>
            <a:xfrm>
              <a:off x="60034" y="2127702"/>
              <a:ext cx="3616819" cy="418040"/>
              <a:chOff x="60034" y="2127702"/>
              <a:chExt cx="3616819" cy="418040"/>
            </a:xfrm>
          </p:grpSpPr>
          <p:sp>
            <p:nvSpPr>
              <p:cNvPr id="7" name="TextBox 6">
                <a:extLst>
                  <a:ext uri="{FF2B5EF4-FFF2-40B4-BE49-F238E27FC236}">
                    <a16:creationId xmlns:a16="http://schemas.microsoft.com/office/drawing/2014/main" id="{79BA01E3-C3E9-DEA1-C8C3-19B50A402B9D}"/>
                  </a:ext>
                </a:extLst>
              </p:cNvPr>
              <p:cNvSpPr txBox="1"/>
              <p:nvPr/>
            </p:nvSpPr>
            <p:spPr>
              <a:xfrm>
                <a:off x="615980" y="2342657"/>
                <a:ext cx="2664161" cy="203085"/>
              </a:xfrm>
              <a:prstGeom prst="rect">
                <a:avLst/>
              </a:prstGeom>
              <a:noFill/>
            </p:spPr>
            <p:txBody>
              <a:bodyPr wrap="square" rtlCol="0">
                <a:spAutoFit/>
              </a:bodyPr>
              <a:lstStyle/>
              <a:p>
                <a:pPr algn="ctr" defTabSz="609585">
                  <a:lnSpc>
                    <a:spcPct val="87000"/>
                  </a:lnSpc>
                </a:pPr>
                <a:r>
                  <a:rPr lang="en-US" sz="1333">
                    <a:solidFill>
                      <a:prstClr val="black"/>
                    </a:solidFill>
                    <a:latin typeface="Arial"/>
                  </a:rPr>
                  <a:t>SMALL CAPACITY SYSTEMS</a:t>
                </a:r>
                <a:endParaRPr lang="en-US" sz="933">
                  <a:solidFill>
                    <a:prstClr val="black"/>
                  </a:solidFill>
                  <a:latin typeface="Arial"/>
                </a:endParaRPr>
              </a:p>
            </p:txBody>
          </p:sp>
          <p:grpSp>
            <p:nvGrpSpPr>
              <p:cNvPr id="48" name="Group 47">
                <a:extLst>
                  <a:ext uri="{FF2B5EF4-FFF2-40B4-BE49-F238E27FC236}">
                    <a16:creationId xmlns:a16="http://schemas.microsoft.com/office/drawing/2014/main" id="{6FBDEC40-7018-E3D9-0E82-EFFCA4BF60A9}"/>
                  </a:ext>
                </a:extLst>
              </p:cNvPr>
              <p:cNvGrpSpPr/>
              <p:nvPr/>
            </p:nvGrpSpPr>
            <p:grpSpPr>
              <a:xfrm>
                <a:off x="60034" y="2127702"/>
                <a:ext cx="3616819" cy="392415"/>
                <a:chOff x="60034" y="2127702"/>
                <a:chExt cx="3616819" cy="392415"/>
              </a:xfrm>
            </p:grpSpPr>
            <p:cxnSp>
              <p:nvCxnSpPr>
                <p:cNvPr id="12" name="Straight Connector 11">
                  <a:extLst>
                    <a:ext uri="{FF2B5EF4-FFF2-40B4-BE49-F238E27FC236}">
                      <a16:creationId xmlns:a16="http://schemas.microsoft.com/office/drawing/2014/main" id="{BCE89BF7-A508-BC4E-8F37-99D544454F78}"/>
                    </a:ext>
                  </a:extLst>
                </p:cNvPr>
                <p:cNvCxnSpPr>
                  <a:stCxn id="6" idx="6"/>
                </p:cNvCxnSpPr>
                <p:nvPr/>
              </p:nvCxnSpPr>
              <p:spPr>
                <a:xfrm>
                  <a:off x="624606" y="2327757"/>
                  <a:ext cx="3052247" cy="0"/>
                </a:xfrm>
                <a:prstGeom prst="line">
                  <a:avLst/>
                </a:prstGeom>
                <a:ln w="19050" cmpd="sng">
                  <a:solidFill>
                    <a:schemeClr val="accent5"/>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3785816-CEAD-9F0E-802E-70EE27BC94B0}"/>
                    </a:ext>
                  </a:extLst>
                </p:cNvPr>
                <p:cNvSpPr txBox="1"/>
                <p:nvPr/>
              </p:nvSpPr>
              <p:spPr>
                <a:xfrm>
                  <a:off x="60034" y="2127702"/>
                  <a:ext cx="592531" cy="392415"/>
                </a:xfrm>
                <a:prstGeom prst="rect">
                  <a:avLst/>
                </a:prstGeom>
                <a:noFill/>
              </p:spPr>
              <p:txBody>
                <a:bodyPr wrap="square" rtlCol="0">
                  <a:spAutoFit/>
                </a:bodyPr>
                <a:lstStyle/>
                <a:p>
                  <a:pPr algn="ctr" defTabSz="609585"/>
                  <a:r>
                    <a:rPr lang="en-US" sz="1400">
                      <a:solidFill>
                        <a:prstClr val="black"/>
                      </a:solidFill>
                      <a:latin typeface="Arial"/>
                    </a:rPr>
                    <a:t>0 AMPS</a:t>
                  </a:r>
                </a:p>
              </p:txBody>
            </p:sp>
          </p:grpSp>
        </p:grpSp>
      </p:grpSp>
      <p:grpSp>
        <p:nvGrpSpPr>
          <p:cNvPr id="51" name="Group 50">
            <a:extLst>
              <a:ext uri="{FF2B5EF4-FFF2-40B4-BE49-F238E27FC236}">
                <a16:creationId xmlns:a16="http://schemas.microsoft.com/office/drawing/2014/main" id="{5A85B6D0-3843-97A7-DF06-18F8E8ED0508}"/>
              </a:ext>
            </a:extLst>
          </p:cNvPr>
          <p:cNvGrpSpPr/>
          <p:nvPr/>
        </p:nvGrpSpPr>
        <p:grpSpPr>
          <a:xfrm>
            <a:off x="1801364" y="4629787"/>
            <a:ext cx="6058306" cy="797514"/>
            <a:chOff x="1890774" y="3472341"/>
            <a:chExt cx="4577598" cy="598136"/>
          </a:xfrm>
        </p:grpSpPr>
        <p:sp>
          <p:nvSpPr>
            <p:cNvPr id="8" name="Oval 7">
              <a:extLst>
                <a:ext uri="{FF2B5EF4-FFF2-40B4-BE49-F238E27FC236}">
                  <a16:creationId xmlns:a16="http://schemas.microsoft.com/office/drawing/2014/main" id="{C50B2F05-25E4-4E68-C9C2-12ED901065A2}"/>
                </a:ext>
              </a:extLst>
            </p:cNvPr>
            <p:cNvSpPr/>
            <p:nvPr/>
          </p:nvSpPr>
          <p:spPr>
            <a:xfrm>
              <a:off x="1890774" y="3472341"/>
              <a:ext cx="564572" cy="564572"/>
            </a:xfrm>
            <a:prstGeom prst="ellips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933">
                <a:solidFill>
                  <a:prstClr val="black"/>
                </a:solidFill>
                <a:latin typeface="Arial"/>
              </a:endParaRPr>
            </a:p>
          </p:txBody>
        </p:sp>
        <p:sp>
          <p:nvSpPr>
            <p:cNvPr id="9" name="TextBox 8">
              <a:extLst>
                <a:ext uri="{FF2B5EF4-FFF2-40B4-BE49-F238E27FC236}">
                  <a16:creationId xmlns:a16="http://schemas.microsoft.com/office/drawing/2014/main" id="{1F51312C-E7B3-45CE-7E0D-0CCA131D0D44}"/>
                </a:ext>
              </a:extLst>
            </p:cNvPr>
            <p:cNvSpPr txBox="1"/>
            <p:nvPr/>
          </p:nvSpPr>
          <p:spPr>
            <a:xfrm>
              <a:off x="2455346" y="3761404"/>
              <a:ext cx="3939673" cy="209818"/>
            </a:xfrm>
            <a:prstGeom prst="rect">
              <a:avLst/>
            </a:prstGeom>
            <a:noFill/>
          </p:spPr>
          <p:txBody>
            <a:bodyPr wrap="square" rtlCol="0">
              <a:spAutoFit/>
            </a:bodyPr>
            <a:lstStyle/>
            <a:p>
              <a:pPr algn="ctr" defTabSz="609585">
                <a:lnSpc>
                  <a:spcPct val="87000"/>
                </a:lnSpc>
              </a:pPr>
              <a:r>
                <a:rPr lang="en-US" sz="1400">
                  <a:solidFill>
                    <a:prstClr val="black"/>
                  </a:solidFill>
                  <a:latin typeface="Arial"/>
                </a:rPr>
                <a:t>MEDIUM CAPACITY SYSTEMS </a:t>
              </a:r>
              <a:endParaRPr lang="en-US" sz="1067">
                <a:solidFill>
                  <a:prstClr val="black"/>
                </a:solidFill>
                <a:latin typeface="Arial"/>
              </a:endParaRPr>
            </a:p>
          </p:txBody>
        </p:sp>
        <p:cxnSp>
          <p:nvCxnSpPr>
            <p:cNvPr id="13" name="Straight Connector 12">
              <a:extLst>
                <a:ext uri="{FF2B5EF4-FFF2-40B4-BE49-F238E27FC236}">
                  <a16:creationId xmlns:a16="http://schemas.microsoft.com/office/drawing/2014/main" id="{322375B5-ABEC-C493-30E8-ADB9153A915E}"/>
                </a:ext>
              </a:extLst>
            </p:cNvPr>
            <p:cNvCxnSpPr>
              <a:stCxn id="8" idx="6"/>
            </p:cNvCxnSpPr>
            <p:nvPr/>
          </p:nvCxnSpPr>
          <p:spPr>
            <a:xfrm flipV="1">
              <a:off x="2455346" y="3754626"/>
              <a:ext cx="4013026" cy="1"/>
            </a:xfrm>
            <a:prstGeom prst="line">
              <a:avLst/>
            </a:prstGeom>
            <a:ln w="19050" cmpd="sng">
              <a:solidFill>
                <a:schemeClr val="accent5"/>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1957FBC5-7DA6-21B7-06F2-06B45EACA5AF}"/>
                </a:ext>
              </a:extLst>
            </p:cNvPr>
            <p:cNvSpPr txBox="1"/>
            <p:nvPr/>
          </p:nvSpPr>
          <p:spPr>
            <a:xfrm>
              <a:off x="1890774" y="3539562"/>
              <a:ext cx="592531" cy="530915"/>
            </a:xfrm>
            <a:prstGeom prst="rect">
              <a:avLst/>
            </a:prstGeom>
            <a:noFill/>
          </p:spPr>
          <p:txBody>
            <a:bodyPr wrap="square" rtlCol="0">
              <a:spAutoFit/>
            </a:bodyPr>
            <a:lstStyle/>
            <a:p>
              <a:pPr algn="ctr" defTabSz="609585"/>
              <a:r>
                <a:rPr lang="en-US" sz="1400">
                  <a:solidFill>
                    <a:prstClr val="black"/>
                  </a:solidFill>
                  <a:latin typeface="Arial"/>
                </a:rPr>
                <a:t>200-500 </a:t>
              </a:r>
              <a:r>
                <a:rPr lang="en-US" sz="1200">
                  <a:solidFill>
                    <a:prstClr val="black"/>
                  </a:solidFill>
                  <a:latin typeface="Arial"/>
                </a:rPr>
                <a:t>AMPS</a:t>
              </a:r>
            </a:p>
          </p:txBody>
        </p:sp>
      </p:grpSp>
      <p:grpSp>
        <p:nvGrpSpPr>
          <p:cNvPr id="52" name="Group 51">
            <a:extLst>
              <a:ext uri="{FF2B5EF4-FFF2-40B4-BE49-F238E27FC236}">
                <a16:creationId xmlns:a16="http://schemas.microsoft.com/office/drawing/2014/main" id="{A528D47F-FEC6-F143-6745-5EE16143F896}"/>
              </a:ext>
            </a:extLst>
          </p:cNvPr>
          <p:cNvGrpSpPr/>
          <p:nvPr/>
        </p:nvGrpSpPr>
        <p:grpSpPr>
          <a:xfrm>
            <a:off x="7476067" y="5447418"/>
            <a:ext cx="4517631" cy="752763"/>
            <a:chOff x="6041500" y="4085563"/>
            <a:chExt cx="2953773" cy="564572"/>
          </a:xfrm>
        </p:grpSpPr>
        <p:sp>
          <p:nvSpPr>
            <p:cNvPr id="10" name="Oval 9">
              <a:extLst>
                <a:ext uri="{FF2B5EF4-FFF2-40B4-BE49-F238E27FC236}">
                  <a16:creationId xmlns:a16="http://schemas.microsoft.com/office/drawing/2014/main" id="{1BE573C7-7237-A17F-FCFF-82F9EB87B23E}"/>
                </a:ext>
              </a:extLst>
            </p:cNvPr>
            <p:cNvSpPr/>
            <p:nvPr/>
          </p:nvSpPr>
          <p:spPr>
            <a:xfrm>
              <a:off x="6041500" y="4085563"/>
              <a:ext cx="564572" cy="564572"/>
            </a:xfrm>
            <a:prstGeom prst="ellips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black"/>
                </a:solidFill>
                <a:latin typeface="Arial"/>
              </a:endParaRPr>
            </a:p>
          </p:txBody>
        </p:sp>
        <p:sp>
          <p:nvSpPr>
            <p:cNvPr id="11" name="TextBox 10">
              <a:extLst>
                <a:ext uri="{FF2B5EF4-FFF2-40B4-BE49-F238E27FC236}">
                  <a16:creationId xmlns:a16="http://schemas.microsoft.com/office/drawing/2014/main" id="{993A6FDC-798A-C893-2909-77B14A3F25E2}"/>
                </a:ext>
              </a:extLst>
            </p:cNvPr>
            <p:cNvSpPr txBox="1"/>
            <p:nvPr/>
          </p:nvSpPr>
          <p:spPr>
            <a:xfrm>
              <a:off x="6606072" y="4366973"/>
              <a:ext cx="2276489" cy="203085"/>
            </a:xfrm>
            <a:prstGeom prst="rect">
              <a:avLst/>
            </a:prstGeom>
            <a:noFill/>
          </p:spPr>
          <p:txBody>
            <a:bodyPr wrap="square" rtlCol="0">
              <a:spAutoFit/>
            </a:bodyPr>
            <a:lstStyle/>
            <a:p>
              <a:pPr algn="ctr" defTabSz="609585">
                <a:lnSpc>
                  <a:spcPct val="87000"/>
                </a:lnSpc>
              </a:pPr>
              <a:r>
                <a:rPr lang="en-US" sz="1333">
                  <a:solidFill>
                    <a:prstClr val="black"/>
                  </a:solidFill>
                  <a:latin typeface="Arial"/>
                </a:rPr>
                <a:t>LARGE CAPACITY SYSTEMS</a:t>
              </a:r>
            </a:p>
          </p:txBody>
        </p:sp>
        <p:cxnSp>
          <p:nvCxnSpPr>
            <p:cNvPr id="14" name="Straight Connector 13">
              <a:extLst>
                <a:ext uri="{FF2B5EF4-FFF2-40B4-BE49-F238E27FC236}">
                  <a16:creationId xmlns:a16="http://schemas.microsoft.com/office/drawing/2014/main" id="{A7B8ED02-27C0-C5B6-F9A6-30A1BA478C5C}"/>
                </a:ext>
              </a:extLst>
            </p:cNvPr>
            <p:cNvCxnSpPr>
              <a:stCxn id="10" idx="6"/>
            </p:cNvCxnSpPr>
            <p:nvPr/>
          </p:nvCxnSpPr>
          <p:spPr>
            <a:xfrm flipV="1">
              <a:off x="6606072" y="4366081"/>
              <a:ext cx="2389201" cy="1768"/>
            </a:xfrm>
            <a:prstGeom prst="line">
              <a:avLst/>
            </a:prstGeom>
            <a:ln w="19050" cmpd="sng">
              <a:solidFill>
                <a:schemeClr val="accent5"/>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992EAA5A-AD83-61F3-2E2F-CD7CEF45217C}"/>
                </a:ext>
              </a:extLst>
            </p:cNvPr>
            <p:cNvSpPr txBox="1"/>
            <p:nvPr/>
          </p:nvSpPr>
          <p:spPr>
            <a:xfrm>
              <a:off x="6041500" y="4149605"/>
              <a:ext cx="592531" cy="392415"/>
            </a:xfrm>
            <a:prstGeom prst="rect">
              <a:avLst/>
            </a:prstGeom>
            <a:noFill/>
          </p:spPr>
          <p:txBody>
            <a:bodyPr wrap="square" rtlCol="0">
              <a:spAutoFit/>
            </a:bodyPr>
            <a:lstStyle/>
            <a:p>
              <a:pPr algn="ctr" defTabSz="609585"/>
              <a:r>
                <a:rPr lang="en-US" sz="1400">
                  <a:solidFill>
                    <a:prstClr val="black"/>
                  </a:solidFill>
                  <a:latin typeface="Arial"/>
                </a:rPr>
                <a:t>600 AMPS</a:t>
              </a:r>
            </a:p>
          </p:txBody>
        </p:sp>
      </p:grpSp>
      <p:sp>
        <p:nvSpPr>
          <p:cNvPr id="57" name="Freeform 41">
            <a:extLst>
              <a:ext uri="{FF2B5EF4-FFF2-40B4-BE49-F238E27FC236}">
                <a16:creationId xmlns:a16="http://schemas.microsoft.com/office/drawing/2014/main" id="{BDDCE6C1-ADE9-CC87-EEAD-07BE6B78E683}"/>
              </a:ext>
            </a:extLst>
          </p:cNvPr>
          <p:cNvSpPr>
            <a:spLocks noEditPoints="1"/>
          </p:cNvSpPr>
          <p:nvPr/>
        </p:nvSpPr>
        <p:spPr bwMode="auto">
          <a:xfrm>
            <a:off x="8361742" y="1560567"/>
            <a:ext cx="328653" cy="322567"/>
          </a:xfrm>
          <a:custGeom>
            <a:avLst/>
            <a:gdLst>
              <a:gd name="T0" fmla="*/ 248 w 327"/>
              <a:gd name="T1" fmla="*/ 2 h 398"/>
              <a:gd name="T2" fmla="*/ 248 w 327"/>
              <a:gd name="T3" fmla="*/ 2 h 398"/>
              <a:gd name="T4" fmla="*/ 247 w 327"/>
              <a:gd name="T5" fmla="*/ 1 h 398"/>
              <a:gd name="T6" fmla="*/ 246 w 327"/>
              <a:gd name="T7" fmla="*/ 0 h 398"/>
              <a:gd name="T8" fmla="*/ 5 w 327"/>
              <a:gd name="T9" fmla="*/ 7 h 398"/>
              <a:gd name="T10" fmla="*/ 0 w 327"/>
              <a:gd name="T11" fmla="*/ 387 h 398"/>
              <a:gd name="T12" fmla="*/ 244 w 327"/>
              <a:gd name="T13" fmla="*/ 398 h 398"/>
              <a:gd name="T14" fmla="*/ 245 w 327"/>
              <a:gd name="T15" fmla="*/ 398 h 398"/>
              <a:gd name="T16" fmla="*/ 246 w 327"/>
              <a:gd name="T17" fmla="*/ 398 h 398"/>
              <a:gd name="T18" fmla="*/ 247 w 327"/>
              <a:gd name="T19" fmla="*/ 398 h 398"/>
              <a:gd name="T20" fmla="*/ 247 w 327"/>
              <a:gd name="T21" fmla="*/ 397 h 398"/>
              <a:gd name="T22" fmla="*/ 248 w 327"/>
              <a:gd name="T23" fmla="*/ 397 h 398"/>
              <a:gd name="T24" fmla="*/ 326 w 327"/>
              <a:gd name="T25" fmla="*/ 319 h 398"/>
              <a:gd name="T26" fmla="*/ 327 w 327"/>
              <a:gd name="T27" fmla="*/ 83 h 398"/>
              <a:gd name="T28" fmla="*/ 240 w 327"/>
              <a:gd name="T29" fmla="*/ 389 h 398"/>
              <a:gd name="T30" fmla="*/ 10 w 327"/>
              <a:gd name="T31" fmla="*/ 16 h 398"/>
              <a:gd name="T32" fmla="*/ 240 w 327"/>
              <a:gd name="T33" fmla="*/ 389 h 398"/>
              <a:gd name="T34" fmla="*/ 249 w 327"/>
              <a:gd name="T35" fmla="*/ 382 h 398"/>
              <a:gd name="T36" fmla="*/ 318 w 327"/>
              <a:gd name="T37" fmla="*/ 85 h 398"/>
              <a:gd name="T38" fmla="*/ 50 w 327"/>
              <a:gd name="T39" fmla="*/ 175 h 398"/>
              <a:gd name="T40" fmla="*/ 197 w 327"/>
              <a:gd name="T41" fmla="*/ 175 h 398"/>
              <a:gd name="T42" fmla="*/ 202 w 327"/>
              <a:gd name="T43" fmla="*/ 111 h 398"/>
              <a:gd name="T44" fmla="*/ 200 w 327"/>
              <a:gd name="T45" fmla="*/ 49 h 398"/>
              <a:gd name="T46" fmla="*/ 50 w 327"/>
              <a:gd name="T47" fmla="*/ 51 h 398"/>
              <a:gd name="T48" fmla="*/ 45 w 327"/>
              <a:gd name="T49" fmla="*/ 113 h 398"/>
              <a:gd name="T50" fmla="*/ 46 w 327"/>
              <a:gd name="T51" fmla="*/ 174 h 398"/>
              <a:gd name="T52" fmla="*/ 54 w 327"/>
              <a:gd name="T53" fmla="*/ 60 h 398"/>
              <a:gd name="T54" fmla="*/ 192 w 327"/>
              <a:gd name="T55" fmla="*/ 107 h 398"/>
              <a:gd name="T56" fmla="*/ 54 w 327"/>
              <a:gd name="T57" fmla="*/ 60 h 398"/>
              <a:gd name="T58" fmla="*/ 192 w 327"/>
              <a:gd name="T59" fmla="*/ 116 h 398"/>
              <a:gd name="T60" fmla="*/ 54 w 327"/>
              <a:gd name="T61" fmla="*/ 166 h 398"/>
              <a:gd name="T62" fmla="*/ 123 w 327"/>
              <a:gd name="T63" fmla="*/ 224 h 398"/>
              <a:gd name="T64" fmla="*/ 123 w 327"/>
              <a:gd name="T65" fmla="*/ 278 h 398"/>
              <a:gd name="T66" fmla="*/ 150 w 327"/>
              <a:gd name="T67" fmla="*/ 251 h 398"/>
              <a:gd name="T68" fmla="*/ 123 w 327"/>
              <a:gd name="T69" fmla="*/ 269 h 398"/>
              <a:gd name="T70" fmla="*/ 123 w 327"/>
              <a:gd name="T71" fmla="*/ 269 h 398"/>
              <a:gd name="T72" fmla="*/ 123 w 327"/>
              <a:gd name="T73" fmla="*/ 233 h 398"/>
              <a:gd name="T74" fmla="*/ 123 w 327"/>
              <a:gd name="T75" fmla="*/ 269 h 398"/>
              <a:gd name="T76" fmla="*/ 122 w 327"/>
              <a:gd name="T77" fmla="*/ 288 h 398"/>
              <a:gd name="T78" fmla="*/ 123 w 327"/>
              <a:gd name="T79" fmla="*/ 342 h 398"/>
              <a:gd name="T80" fmla="*/ 150 w 327"/>
              <a:gd name="T81" fmla="*/ 315 h 398"/>
              <a:gd name="T82" fmla="*/ 123 w 327"/>
              <a:gd name="T83" fmla="*/ 332 h 398"/>
              <a:gd name="T84" fmla="*/ 105 w 327"/>
              <a:gd name="T85" fmla="*/ 314 h 398"/>
              <a:gd name="T86" fmla="*/ 123 w 327"/>
              <a:gd name="T87" fmla="*/ 297 h 398"/>
              <a:gd name="T88" fmla="*/ 123 w 327"/>
              <a:gd name="T89" fmla="*/ 33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7" h="398">
                <a:moveTo>
                  <a:pt x="326" y="80"/>
                </a:moveTo>
                <a:cubicBezTo>
                  <a:pt x="248" y="2"/>
                  <a:pt x="248" y="2"/>
                  <a:pt x="248" y="2"/>
                </a:cubicBezTo>
                <a:cubicBezTo>
                  <a:pt x="248" y="2"/>
                  <a:pt x="248" y="2"/>
                  <a:pt x="248" y="2"/>
                </a:cubicBezTo>
                <a:cubicBezTo>
                  <a:pt x="248" y="2"/>
                  <a:pt x="248" y="2"/>
                  <a:pt x="248" y="2"/>
                </a:cubicBezTo>
                <a:cubicBezTo>
                  <a:pt x="248" y="1"/>
                  <a:pt x="247" y="1"/>
                  <a:pt x="247" y="1"/>
                </a:cubicBezTo>
                <a:cubicBezTo>
                  <a:pt x="247" y="1"/>
                  <a:pt x="247" y="1"/>
                  <a:pt x="247" y="1"/>
                </a:cubicBezTo>
                <a:cubicBezTo>
                  <a:pt x="246" y="1"/>
                  <a:pt x="246" y="0"/>
                  <a:pt x="246" y="0"/>
                </a:cubicBezTo>
                <a:cubicBezTo>
                  <a:pt x="246" y="0"/>
                  <a:pt x="246" y="0"/>
                  <a:pt x="246" y="0"/>
                </a:cubicBezTo>
                <a:cubicBezTo>
                  <a:pt x="245" y="0"/>
                  <a:pt x="245" y="0"/>
                  <a:pt x="244" y="0"/>
                </a:cubicBezTo>
                <a:cubicBezTo>
                  <a:pt x="5" y="7"/>
                  <a:pt x="5" y="7"/>
                  <a:pt x="5" y="7"/>
                </a:cubicBezTo>
                <a:cubicBezTo>
                  <a:pt x="2" y="7"/>
                  <a:pt x="0" y="9"/>
                  <a:pt x="0" y="12"/>
                </a:cubicBezTo>
                <a:cubicBezTo>
                  <a:pt x="0" y="387"/>
                  <a:pt x="0" y="387"/>
                  <a:pt x="0" y="387"/>
                </a:cubicBezTo>
                <a:cubicBezTo>
                  <a:pt x="0" y="389"/>
                  <a:pt x="2" y="392"/>
                  <a:pt x="5" y="392"/>
                </a:cubicBezTo>
                <a:cubicBezTo>
                  <a:pt x="244" y="398"/>
                  <a:pt x="244" y="398"/>
                  <a:pt x="244" y="398"/>
                </a:cubicBezTo>
                <a:cubicBezTo>
                  <a:pt x="245" y="398"/>
                  <a:pt x="245" y="398"/>
                  <a:pt x="245" y="398"/>
                </a:cubicBezTo>
                <a:cubicBezTo>
                  <a:pt x="245" y="398"/>
                  <a:pt x="245" y="398"/>
                  <a:pt x="245" y="398"/>
                </a:cubicBezTo>
                <a:cubicBezTo>
                  <a:pt x="245" y="398"/>
                  <a:pt x="245" y="398"/>
                  <a:pt x="246" y="398"/>
                </a:cubicBezTo>
                <a:cubicBezTo>
                  <a:pt x="246" y="398"/>
                  <a:pt x="246" y="398"/>
                  <a:pt x="246" y="398"/>
                </a:cubicBezTo>
                <a:cubicBezTo>
                  <a:pt x="246" y="398"/>
                  <a:pt x="246" y="398"/>
                  <a:pt x="246" y="398"/>
                </a:cubicBezTo>
                <a:cubicBezTo>
                  <a:pt x="246" y="398"/>
                  <a:pt x="247" y="398"/>
                  <a:pt x="247" y="398"/>
                </a:cubicBezTo>
                <a:cubicBezTo>
                  <a:pt x="247" y="398"/>
                  <a:pt x="247" y="398"/>
                  <a:pt x="247" y="398"/>
                </a:cubicBezTo>
                <a:cubicBezTo>
                  <a:pt x="247" y="398"/>
                  <a:pt x="247" y="398"/>
                  <a:pt x="247" y="397"/>
                </a:cubicBezTo>
                <a:cubicBezTo>
                  <a:pt x="248" y="397"/>
                  <a:pt x="248" y="397"/>
                  <a:pt x="248" y="397"/>
                </a:cubicBezTo>
                <a:cubicBezTo>
                  <a:pt x="248" y="397"/>
                  <a:pt x="248" y="397"/>
                  <a:pt x="248" y="397"/>
                </a:cubicBezTo>
                <a:cubicBezTo>
                  <a:pt x="248" y="397"/>
                  <a:pt x="248" y="397"/>
                  <a:pt x="248" y="397"/>
                </a:cubicBezTo>
                <a:cubicBezTo>
                  <a:pt x="326" y="319"/>
                  <a:pt x="326" y="319"/>
                  <a:pt x="326" y="319"/>
                </a:cubicBezTo>
                <a:cubicBezTo>
                  <a:pt x="327" y="318"/>
                  <a:pt x="327" y="317"/>
                  <a:pt x="327" y="315"/>
                </a:cubicBezTo>
                <a:cubicBezTo>
                  <a:pt x="327" y="83"/>
                  <a:pt x="327" y="83"/>
                  <a:pt x="327" y="83"/>
                </a:cubicBezTo>
                <a:cubicBezTo>
                  <a:pt x="327" y="82"/>
                  <a:pt x="327" y="81"/>
                  <a:pt x="326" y="80"/>
                </a:cubicBezTo>
                <a:close/>
                <a:moveTo>
                  <a:pt x="240" y="389"/>
                </a:moveTo>
                <a:cubicBezTo>
                  <a:pt x="10" y="382"/>
                  <a:pt x="10" y="382"/>
                  <a:pt x="10" y="382"/>
                </a:cubicBezTo>
                <a:cubicBezTo>
                  <a:pt x="10" y="16"/>
                  <a:pt x="10" y="16"/>
                  <a:pt x="10" y="16"/>
                </a:cubicBezTo>
                <a:cubicBezTo>
                  <a:pt x="240" y="10"/>
                  <a:pt x="240" y="10"/>
                  <a:pt x="240" y="10"/>
                </a:cubicBezTo>
                <a:lnTo>
                  <a:pt x="240" y="389"/>
                </a:lnTo>
                <a:close/>
                <a:moveTo>
                  <a:pt x="318" y="313"/>
                </a:moveTo>
                <a:cubicBezTo>
                  <a:pt x="249" y="382"/>
                  <a:pt x="249" y="382"/>
                  <a:pt x="249" y="382"/>
                </a:cubicBezTo>
                <a:cubicBezTo>
                  <a:pt x="249" y="16"/>
                  <a:pt x="249" y="16"/>
                  <a:pt x="249" y="16"/>
                </a:cubicBezTo>
                <a:cubicBezTo>
                  <a:pt x="318" y="85"/>
                  <a:pt x="318" y="85"/>
                  <a:pt x="318" y="85"/>
                </a:cubicBezTo>
                <a:lnTo>
                  <a:pt x="318" y="313"/>
                </a:lnTo>
                <a:close/>
                <a:moveTo>
                  <a:pt x="50" y="175"/>
                </a:moveTo>
                <a:cubicBezTo>
                  <a:pt x="50" y="175"/>
                  <a:pt x="50" y="175"/>
                  <a:pt x="50" y="175"/>
                </a:cubicBezTo>
                <a:cubicBezTo>
                  <a:pt x="197" y="175"/>
                  <a:pt x="197" y="175"/>
                  <a:pt x="197" y="175"/>
                </a:cubicBezTo>
                <a:cubicBezTo>
                  <a:pt x="200" y="175"/>
                  <a:pt x="202" y="173"/>
                  <a:pt x="202" y="170"/>
                </a:cubicBezTo>
                <a:cubicBezTo>
                  <a:pt x="202" y="111"/>
                  <a:pt x="202" y="111"/>
                  <a:pt x="202" y="111"/>
                </a:cubicBezTo>
                <a:cubicBezTo>
                  <a:pt x="202" y="52"/>
                  <a:pt x="202" y="52"/>
                  <a:pt x="202" y="52"/>
                </a:cubicBezTo>
                <a:cubicBezTo>
                  <a:pt x="202" y="51"/>
                  <a:pt x="201" y="50"/>
                  <a:pt x="200" y="49"/>
                </a:cubicBezTo>
                <a:cubicBezTo>
                  <a:pt x="199" y="48"/>
                  <a:pt x="198" y="48"/>
                  <a:pt x="197" y="48"/>
                </a:cubicBezTo>
                <a:cubicBezTo>
                  <a:pt x="50" y="51"/>
                  <a:pt x="50" y="51"/>
                  <a:pt x="50" y="51"/>
                </a:cubicBezTo>
                <a:cubicBezTo>
                  <a:pt x="47" y="51"/>
                  <a:pt x="45" y="53"/>
                  <a:pt x="45" y="55"/>
                </a:cubicBezTo>
                <a:cubicBezTo>
                  <a:pt x="45" y="113"/>
                  <a:pt x="45" y="113"/>
                  <a:pt x="45" y="113"/>
                </a:cubicBezTo>
                <a:cubicBezTo>
                  <a:pt x="45" y="171"/>
                  <a:pt x="45" y="171"/>
                  <a:pt x="45" y="171"/>
                </a:cubicBezTo>
                <a:cubicBezTo>
                  <a:pt x="45" y="172"/>
                  <a:pt x="46" y="173"/>
                  <a:pt x="46" y="174"/>
                </a:cubicBezTo>
                <a:cubicBezTo>
                  <a:pt x="47" y="175"/>
                  <a:pt x="49" y="175"/>
                  <a:pt x="50" y="175"/>
                </a:cubicBezTo>
                <a:close/>
                <a:moveTo>
                  <a:pt x="54" y="60"/>
                </a:moveTo>
                <a:cubicBezTo>
                  <a:pt x="192" y="57"/>
                  <a:pt x="192" y="57"/>
                  <a:pt x="192" y="57"/>
                </a:cubicBezTo>
                <a:cubicBezTo>
                  <a:pt x="192" y="107"/>
                  <a:pt x="192" y="107"/>
                  <a:pt x="192" y="107"/>
                </a:cubicBezTo>
                <a:cubicBezTo>
                  <a:pt x="54" y="108"/>
                  <a:pt x="54" y="108"/>
                  <a:pt x="54" y="108"/>
                </a:cubicBezTo>
                <a:lnTo>
                  <a:pt x="54" y="60"/>
                </a:lnTo>
                <a:close/>
                <a:moveTo>
                  <a:pt x="54" y="118"/>
                </a:moveTo>
                <a:cubicBezTo>
                  <a:pt x="192" y="116"/>
                  <a:pt x="192" y="116"/>
                  <a:pt x="192" y="116"/>
                </a:cubicBezTo>
                <a:cubicBezTo>
                  <a:pt x="192" y="165"/>
                  <a:pt x="192" y="165"/>
                  <a:pt x="192" y="165"/>
                </a:cubicBezTo>
                <a:cubicBezTo>
                  <a:pt x="54" y="166"/>
                  <a:pt x="54" y="166"/>
                  <a:pt x="54" y="166"/>
                </a:cubicBezTo>
                <a:lnTo>
                  <a:pt x="54" y="118"/>
                </a:lnTo>
                <a:close/>
                <a:moveTo>
                  <a:pt x="123" y="224"/>
                </a:moveTo>
                <a:cubicBezTo>
                  <a:pt x="107" y="224"/>
                  <a:pt x="95" y="236"/>
                  <a:pt x="95" y="251"/>
                </a:cubicBezTo>
                <a:cubicBezTo>
                  <a:pt x="95" y="266"/>
                  <a:pt x="107" y="278"/>
                  <a:pt x="123" y="278"/>
                </a:cubicBezTo>
                <a:cubicBezTo>
                  <a:pt x="123" y="278"/>
                  <a:pt x="123" y="278"/>
                  <a:pt x="123" y="278"/>
                </a:cubicBezTo>
                <a:cubicBezTo>
                  <a:pt x="138" y="278"/>
                  <a:pt x="150" y="266"/>
                  <a:pt x="150" y="251"/>
                </a:cubicBezTo>
                <a:cubicBezTo>
                  <a:pt x="150" y="236"/>
                  <a:pt x="138" y="224"/>
                  <a:pt x="123" y="224"/>
                </a:cubicBezTo>
                <a:close/>
                <a:moveTo>
                  <a:pt x="123" y="269"/>
                </a:moveTo>
                <a:cubicBezTo>
                  <a:pt x="123" y="274"/>
                  <a:pt x="123" y="274"/>
                  <a:pt x="123" y="274"/>
                </a:cubicBezTo>
                <a:cubicBezTo>
                  <a:pt x="123" y="269"/>
                  <a:pt x="123" y="269"/>
                  <a:pt x="123" y="269"/>
                </a:cubicBezTo>
                <a:cubicBezTo>
                  <a:pt x="113" y="269"/>
                  <a:pt x="105" y="261"/>
                  <a:pt x="105" y="251"/>
                </a:cubicBezTo>
                <a:cubicBezTo>
                  <a:pt x="105" y="241"/>
                  <a:pt x="113" y="233"/>
                  <a:pt x="123" y="233"/>
                </a:cubicBezTo>
                <a:cubicBezTo>
                  <a:pt x="133" y="234"/>
                  <a:pt x="141" y="242"/>
                  <a:pt x="141" y="251"/>
                </a:cubicBezTo>
                <a:cubicBezTo>
                  <a:pt x="141" y="261"/>
                  <a:pt x="133" y="269"/>
                  <a:pt x="123" y="269"/>
                </a:cubicBezTo>
                <a:close/>
                <a:moveTo>
                  <a:pt x="123" y="288"/>
                </a:moveTo>
                <a:cubicBezTo>
                  <a:pt x="122" y="288"/>
                  <a:pt x="122" y="288"/>
                  <a:pt x="122" y="288"/>
                </a:cubicBezTo>
                <a:cubicBezTo>
                  <a:pt x="107" y="288"/>
                  <a:pt x="95" y="300"/>
                  <a:pt x="95" y="314"/>
                </a:cubicBezTo>
                <a:cubicBezTo>
                  <a:pt x="95" y="329"/>
                  <a:pt x="107" y="341"/>
                  <a:pt x="123" y="342"/>
                </a:cubicBezTo>
                <a:cubicBezTo>
                  <a:pt x="123" y="342"/>
                  <a:pt x="123" y="342"/>
                  <a:pt x="123" y="342"/>
                </a:cubicBezTo>
                <a:cubicBezTo>
                  <a:pt x="138" y="342"/>
                  <a:pt x="150" y="330"/>
                  <a:pt x="150" y="315"/>
                </a:cubicBezTo>
                <a:cubicBezTo>
                  <a:pt x="150" y="300"/>
                  <a:pt x="138" y="288"/>
                  <a:pt x="123" y="288"/>
                </a:cubicBezTo>
                <a:close/>
                <a:moveTo>
                  <a:pt x="123" y="332"/>
                </a:moveTo>
                <a:cubicBezTo>
                  <a:pt x="123" y="332"/>
                  <a:pt x="123" y="332"/>
                  <a:pt x="123" y="332"/>
                </a:cubicBezTo>
                <a:cubicBezTo>
                  <a:pt x="113" y="332"/>
                  <a:pt x="105" y="324"/>
                  <a:pt x="105" y="314"/>
                </a:cubicBezTo>
                <a:cubicBezTo>
                  <a:pt x="105" y="305"/>
                  <a:pt x="113" y="297"/>
                  <a:pt x="123" y="297"/>
                </a:cubicBezTo>
                <a:cubicBezTo>
                  <a:pt x="123" y="297"/>
                  <a:pt x="123" y="297"/>
                  <a:pt x="123" y="297"/>
                </a:cubicBezTo>
                <a:cubicBezTo>
                  <a:pt x="133" y="297"/>
                  <a:pt x="141" y="305"/>
                  <a:pt x="141" y="315"/>
                </a:cubicBezTo>
                <a:cubicBezTo>
                  <a:pt x="141" y="325"/>
                  <a:pt x="133" y="332"/>
                  <a:pt x="123" y="332"/>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US" sz="2400">
              <a:ln>
                <a:solidFill>
                  <a:prstClr val="white"/>
                </a:solidFill>
              </a:ln>
              <a:solidFill>
                <a:prstClr val="white"/>
              </a:solidFill>
              <a:latin typeface="Arial"/>
            </a:endParaRPr>
          </a:p>
        </p:txBody>
      </p:sp>
      <p:sp>
        <p:nvSpPr>
          <p:cNvPr id="59" name="Rectangle 58">
            <a:extLst>
              <a:ext uri="{FF2B5EF4-FFF2-40B4-BE49-F238E27FC236}">
                <a16:creationId xmlns:a16="http://schemas.microsoft.com/office/drawing/2014/main" id="{330E8C3B-CE74-0995-CED9-518CE5BE01D8}"/>
              </a:ext>
            </a:extLst>
          </p:cNvPr>
          <p:cNvSpPr/>
          <p:nvPr/>
        </p:nvSpPr>
        <p:spPr>
          <a:xfrm>
            <a:off x="8804324" y="1533615"/>
            <a:ext cx="3189373" cy="276935"/>
          </a:xfrm>
          <a:prstGeom prst="rect">
            <a:avLst/>
          </a:prstGeom>
        </p:spPr>
        <p:txBody>
          <a:bodyPr wrap="square">
            <a:spAutoFit/>
          </a:bodyPr>
          <a:lstStyle/>
          <a:p>
            <a:pPr defTabSz="609585">
              <a:lnSpc>
                <a:spcPct val="90000"/>
              </a:lnSpc>
            </a:pPr>
            <a:r>
              <a:rPr lang="en-US" sz="1333">
                <a:solidFill>
                  <a:prstClr val="black"/>
                </a:solidFill>
                <a:latin typeface="Arial"/>
              </a:rPr>
              <a:t>INTELLIGENT CONTROL SYSTEMS</a:t>
            </a:r>
            <a:endParaRPr lang="en-US" sz="800">
              <a:solidFill>
                <a:prstClr val="black"/>
              </a:solidFill>
              <a:latin typeface="Arial"/>
            </a:endParaRPr>
          </a:p>
        </p:txBody>
      </p:sp>
      <p:pic>
        <p:nvPicPr>
          <p:cNvPr id="62" name="Picture 61">
            <a:extLst>
              <a:ext uri="{FF2B5EF4-FFF2-40B4-BE49-F238E27FC236}">
                <a16:creationId xmlns:a16="http://schemas.microsoft.com/office/drawing/2014/main" id="{0269416C-B4BE-F091-15A8-4AB0505D86FE}"/>
              </a:ext>
            </a:extLst>
          </p:cNvPr>
          <p:cNvPicPr>
            <a:picLocks noChangeAspect="1"/>
          </p:cNvPicPr>
          <p:nvPr/>
        </p:nvPicPr>
        <p:blipFill>
          <a:blip r:embed="rId8"/>
          <a:stretch>
            <a:fillRect/>
          </a:stretch>
        </p:blipFill>
        <p:spPr>
          <a:xfrm>
            <a:off x="511614" y="642477"/>
            <a:ext cx="7454939" cy="507185"/>
          </a:xfrm>
          <a:prstGeom prst="rect">
            <a:avLst/>
          </a:prstGeom>
        </p:spPr>
      </p:pic>
      <p:grpSp>
        <p:nvGrpSpPr>
          <p:cNvPr id="63" name="Group 62">
            <a:extLst>
              <a:ext uri="{FF2B5EF4-FFF2-40B4-BE49-F238E27FC236}">
                <a16:creationId xmlns:a16="http://schemas.microsoft.com/office/drawing/2014/main" id="{0574E928-F70C-1953-5F6B-CDA31F851C24}"/>
              </a:ext>
            </a:extLst>
          </p:cNvPr>
          <p:cNvGrpSpPr/>
          <p:nvPr/>
        </p:nvGrpSpPr>
        <p:grpSpPr>
          <a:xfrm>
            <a:off x="9075907" y="6178915"/>
            <a:ext cx="2516647" cy="569184"/>
            <a:chOff x="6550925" y="4513162"/>
            <a:chExt cx="2516647" cy="569184"/>
          </a:xfrm>
        </p:grpSpPr>
        <p:pic>
          <p:nvPicPr>
            <p:cNvPr id="64" name="Picture 63" descr="C:\Users\marcouus\AppData\Local\Microsoft\Windows\INetCache\Content.Word\Delta_Logo_Master_CMYK.JPG">
              <a:extLst>
                <a:ext uri="{FF2B5EF4-FFF2-40B4-BE49-F238E27FC236}">
                  <a16:creationId xmlns:a16="http://schemas.microsoft.com/office/drawing/2014/main" id="{CBB8770F-D9DF-A2B8-CD44-3418A9717DE9}"/>
                </a:ext>
              </a:extLst>
            </p:cNvPr>
            <p:cNvPicPr/>
            <p:nvPr/>
          </p:nvPicPr>
          <p:blipFill rotWithShape="1">
            <a:blip r:embed="rId9" cstate="print">
              <a:extLst>
                <a:ext uri="{28A0092B-C50C-407E-A947-70E740481C1C}">
                  <a14:useLocalDpi xmlns:a14="http://schemas.microsoft.com/office/drawing/2010/main" val="0"/>
                </a:ext>
              </a:extLst>
            </a:blip>
            <a:srcRect l="12247" t="19868" r="9628" b="23223"/>
            <a:stretch/>
          </p:blipFill>
          <p:spPr bwMode="auto">
            <a:xfrm>
              <a:off x="7426987" y="4513162"/>
              <a:ext cx="1640585" cy="569184"/>
            </a:xfrm>
            <a:prstGeom prst="rect">
              <a:avLst/>
            </a:prstGeom>
            <a:noFill/>
            <a:ln>
              <a:noFill/>
            </a:ln>
            <a:extLst>
              <a:ext uri="{53640926-AAD7-44D8-BBD7-CCE9431645EC}">
                <a14:shadowObscured xmlns:a14="http://schemas.microsoft.com/office/drawing/2010/main"/>
              </a:ext>
            </a:extLst>
          </p:spPr>
        </p:pic>
        <p:pic>
          <p:nvPicPr>
            <p:cNvPr id="65" name="Picture 64">
              <a:extLst>
                <a:ext uri="{FF2B5EF4-FFF2-40B4-BE49-F238E27FC236}">
                  <a16:creationId xmlns:a16="http://schemas.microsoft.com/office/drawing/2014/main" id="{5B737F71-1972-5F94-ECDC-22C01331600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6550925" y="4797753"/>
              <a:ext cx="865963" cy="271379"/>
            </a:xfrm>
            <a:prstGeom prst="rect">
              <a:avLst/>
            </a:prstGeom>
          </p:spPr>
        </p:pic>
      </p:grpSp>
      <p:pic>
        <p:nvPicPr>
          <p:cNvPr id="66" name="Picture 65">
            <a:extLst>
              <a:ext uri="{FF2B5EF4-FFF2-40B4-BE49-F238E27FC236}">
                <a16:creationId xmlns:a16="http://schemas.microsoft.com/office/drawing/2014/main" id="{ABF63683-AF3A-5B65-7411-ECF07BCDE37D}"/>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6073979" y="3735907"/>
            <a:ext cx="1531902" cy="903429"/>
          </a:xfrm>
          <a:prstGeom prst="rect">
            <a:avLst/>
          </a:prstGeom>
        </p:spPr>
      </p:pic>
      <p:pic>
        <p:nvPicPr>
          <p:cNvPr id="67" name="Picture 66">
            <a:extLst>
              <a:ext uri="{FF2B5EF4-FFF2-40B4-BE49-F238E27FC236}">
                <a16:creationId xmlns:a16="http://schemas.microsoft.com/office/drawing/2014/main" id="{0B07BC00-580C-1EC9-36CD-6CA0B6E98963}"/>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339753" y="3529612"/>
            <a:ext cx="1462001" cy="1157963"/>
          </a:xfrm>
          <a:prstGeom prst="rect">
            <a:avLst/>
          </a:prstGeom>
        </p:spPr>
      </p:pic>
      <p:sp>
        <p:nvSpPr>
          <p:cNvPr id="68" name="TextBox 67">
            <a:extLst>
              <a:ext uri="{FF2B5EF4-FFF2-40B4-BE49-F238E27FC236}">
                <a16:creationId xmlns:a16="http://schemas.microsoft.com/office/drawing/2014/main" id="{B359052E-AF97-6283-2939-BAD31B683AA0}"/>
              </a:ext>
            </a:extLst>
          </p:cNvPr>
          <p:cNvSpPr txBox="1"/>
          <p:nvPr/>
        </p:nvSpPr>
        <p:spPr>
          <a:xfrm>
            <a:off x="5995987" y="4701830"/>
            <a:ext cx="1667446" cy="279757"/>
          </a:xfrm>
          <a:prstGeom prst="rect">
            <a:avLst/>
          </a:prstGeom>
          <a:noFill/>
        </p:spPr>
        <p:txBody>
          <a:bodyPr wrap="square" rtlCol="0">
            <a:spAutoFit/>
          </a:bodyPr>
          <a:lstStyle/>
          <a:p>
            <a:pPr algn="ctr" defTabSz="609585">
              <a:lnSpc>
                <a:spcPct val="87000"/>
              </a:lnSpc>
            </a:pPr>
            <a:r>
              <a:rPr lang="en-US" sz="1400">
                <a:solidFill>
                  <a:prstClr val="black"/>
                </a:solidFill>
                <a:latin typeface="Arial"/>
              </a:rPr>
              <a:t>UNITY</a:t>
            </a:r>
            <a:endParaRPr lang="en-US" sz="1067">
              <a:solidFill>
                <a:prstClr val="black"/>
              </a:solidFill>
              <a:latin typeface="Arial"/>
            </a:endParaRPr>
          </a:p>
        </p:txBody>
      </p:sp>
      <p:pic>
        <p:nvPicPr>
          <p:cNvPr id="69" name="Picture 68">
            <a:extLst>
              <a:ext uri="{FF2B5EF4-FFF2-40B4-BE49-F238E27FC236}">
                <a16:creationId xmlns:a16="http://schemas.microsoft.com/office/drawing/2014/main" id="{96EE6503-006D-6A6D-9D87-B59FBAB38201}"/>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8068532" y="3416936"/>
            <a:ext cx="1022299" cy="1645920"/>
          </a:xfrm>
          <a:prstGeom prst="rect">
            <a:avLst/>
          </a:prstGeom>
        </p:spPr>
      </p:pic>
      <p:sp>
        <p:nvSpPr>
          <p:cNvPr id="70" name="TextBox 69">
            <a:extLst>
              <a:ext uri="{FF2B5EF4-FFF2-40B4-BE49-F238E27FC236}">
                <a16:creationId xmlns:a16="http://schemas.microsoft.com/office/drawing/2014/main" id="{D1EF71CE-2A74-E6A3-8EE4-840AFA1C457C}"/>
              </a:ext>
            </a:extLst>
          </p:cNvPr>
          <p:cNvSpPr txBox="1"/>
          <p:nvPr/>
        </p:nvSpPr>
        <p:spPr>
          <a:xfrm>
            <a:off x="7775607" y="5161699"/>
            <a:ext cx="1667446" cy="279757"/>
          </a:xfrm>
          <a:prstGeom prst="rect">
            <a:avLst/>
          </a:prstGeom>
          <a:noFill/>
        </p:spPr>
        <p:txBody>
          <a:bodyPr wrap="square" rtlCol="0">
            <a:spAutoFit/>
          </a:bodyPr>
          <a:lstStyle/>
          <a:p>
            <a:pPr algn="ctr" defTabSz="609585">
              <a:lnSpc>
                <a:spcPct val="87000"/>
              </a:lnSpc>
            </a:pPr>
            <a:r>
              <a:rPr lang="en-US" sz="1400">
                <a:solidFill>
                  <a:prstClr val="black"/>
                </a:solidFill>
                <a:latin typeface="Arial"/>
              </a:rPr>
              <a:t>MODULAR</a:t>
            </a:r>
            <a:endParaRPr lang="en-US" sz="1067">
              <a:solidFill>
                <a:prstClr val="black"/>
              </a:solidFill>
              <a:latin typeface="Arial"/>
            </a:endParaRPr>
          </a:p>
        </p:txBody>
      </p:sp>
      <p:sp>
        <p:nvSpPr>
          <p:cNvPr id="71" name="TextBox 70">
            <a:extLst>
              <a:ext uri="{FF2B5EF4-FFF2-40B4-BE49-F238E27FC236}">
                <a16:creationId xmlns:a16="http://schemas.microsoft.com/office/drawing/2014/main" id="{F8A8B307-D845-ECD6-0DAD-8B82996A8FE1}"/>
              </a:ext>
            </a:extLst>
          </p:cNvPr>
          <p:cNvSpPr txBox="1"/>
          <p:nvPr/>
        </p:nvSpPr>
        <p:spPr>
          <a:xfrm>
            <a:off x="4215107" y="4686617"/>
            <a:ext cx="1667446" cy="279757"/>
          </a:xfrm>
          <a:prstGeom prst="rect">
            <a:avLst/>
          </a:prstGeom>
          <a:noFill/>
        </p:spPr>
        <p:txBody>
          <a:bodyPr wrap="square" rtlCol="0">
            <a:spAutoFit/>
          </a:bodyPr>
          <a:lstStyle/>
          <a:p>
            <a:pPr algn="ctr" defTabSz="609585">
              <a:lnSpc>
                <a:spcPct val="87000"/>
              </a:lnSpc>
            </a:pPr>
            <a:r>
              <a:rPr lang="en-US" sz="1400">
                <a:solidFill>
                  <a:prstClr val="black"/>
                </a:solidFill>
                <a:latin typeface="Arial"/>
              </a:rPr>
              <a:t>TRILOGY SPS</a:t>
            </a:r>
            <a:endParaRPr lang="en-US" sz="1067">
              <a:solidFill>
                <a:prstClr val="black"/>
              </a:solidFill>
              <a:latin typeface="Arial"/>
            </a:endParaRPr>
          </a:p>
        </p:txBody>
      </p:sp>
      <p:sp>
        <p:nvSpPr>
          <p:cNvPr id="3" name="Title 2">
            <a:extLst>
              <a:ext uri="{FF2B5EF4-FFF2-40B4-BE49-F238E27FC236}">
                <a16:creationId xmlns:a16="http://schemas.microsoft.com/office/drawing/2014/main" id="{4915AE2F-12CD-CB7C-FB86-8C457A96EE86}"/>
              </a:ext>
            </a:extLst>
          </p:cNvPr>
          <p:cNvSpPr>
            <a:spLocks noGrp="1"/>
          </p:cNvSpPr>
          <p:nvPr>
            <p:ph type="title"/>
          </p:nvPr>
        </p:nvSpPr>
        <p:spPr/>
        <p:txBody>
          <a:bodyPr>
            <a:normAutofit/>
          </a:bodyPr>
          <a:lstStyle/>
          <a:p>
            <a:r>
              <a:rPr lang="en-US" sz="2000"/>
              <a:t>DC Infrastructure Systems 200 – 20,000 Amps</a:t>
            </a:r>
          </a:p>
        </p:txBody>
      </p:sp>
    </p:spTree>
    <p:extLst>
      <p:ext uri="{BB962C8B-B14F-4D97-AF65-F5344CB8AC3E}">
        <p14:creationId xmlns:p14="http://schemas.microsoft.com/office/powerpoint/2010/main" val="92355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2C788-5ACC-D4F6-4171-CE76D4C6AB7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037B63A-8951-02C5-22E5-54E727F9FC73}"/>
              </a:ext>
            </a:extLst>
          </p:cNvPr>
          <p:cNvSpPr>
            <a:spLocks noGrp="1"/>
          </p:cNvSpPr>
          <p:nvPr>
            <p:ph type="title"/>
          </p:nvPr>
        </p:nvSpPr>
        <p:spPr>
          <a:xfrm>
            <a:off x="603253" y="189616"/>
            <a:ext cx="10985500" cy="1651709"/>
          </a:xfrm>
        </p:spPr>
        <p:txBody>
          <a:bodyPr/>
          <a:lstStyle/>
          <a:p>
            <a:r>
              <a:rPr lang="en-US">
                <a:solidFill>
                  <a:schemeClr val="accent5"/>
                </a:solidFill>
              </a:rPr>
              <a:t>CONTROLLER</a:t>
            </a:r>
          </a:p>
        </p:txBody>
      </p:sp>
      <p:sp>
        <p:nvSpPr>
          <p:cNvPr id="10" name="Content Placeholder 9">
            <a:extLst>
              <a:ext uri="{FF2B5EF4-FFF2-40B4-BE49-F238E27FC236}">
                <a16:creationId xmlns:a16="http://schemas.microsoft.com/office/drawing/2014/main" id="{29A1F99F-D9D0-AC0B-859B-38E6E4F7286C}"/>
              </a:ext>
            </a:extLst>
          </p:cNvPr>
          <p:cNvSpPr>
            <a:spLocks noGrp="1"/>
          </p:cNvSpPr>
          <p:nvPr>
            <p:ph sz="quarter" idx="4294967295"/>
          </p:nvPr>
        </p:nvSpPr>
        <p:spPr>
          <a:xfrm>
            <a:off x="603253" y="770640"/>
            <a:ext cx="3422469" cy="1070686"/>
          </a:xfrm>
        </p:spPr>
        <p:txBody>
          <a:bodyPr/>
          <a:lstStyle/>
          <a:p>
            <a:pPr marL="0" indent="0">
              <a:buNone/>
            </a:pPr>
            <a:r>
              <a:rPr lang="nb-NO" sz="1800"/>
              <a:t>UNITY POWER SYSTEM</a:t>
            </a:r>
            <a:endParaRPr lang="en-US" sz="1800"/>
          </a:p>
        </p:txBody>
      </p:sp>
      <p:sp>
        <p:nvSpPr>
          <p:cNvPr id="13" name="Rectangle 12">
            <a:extLst>
              <a:ext uri="{FF2B5EF4-FFF2-40B4-BE49-F238E27FC236}">
                <a16:creationId xmlns:a16="http://schemas.microsoft.com/office/drawing/2014/main" id="{3A47C3C6-7C72-33EC-096D-522279542D33}"/>
              </a:ext>
            </a:extLst>
          </p:cNvPr>
          <p:cNvSpPr/>
          <p:nvPr/>
        </p:nvSpPr>
        <p:spPr>
          <a:xfrm>
            <a:off x="9960428" y="6237515"/>
            <a:ext cx="1905000" cy="620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E9B0D19A-BB41-572F-8EC6-99B4F84E453E}"/>
              </a:ext>
            </a:extLst>
          </p:cNvPr>
          <p:cNvGrpSpPr/>
          <p:nvPr/>
        </p:nvGrpSpPr>
        <p:grpSpPr>
          <a:xfrm>
            <a:off x="9323380" y="6112414"/>
            <a:ext cx="2542048" cy="569184"/>
            <a:chOff x="6550925" y="4513162"/>
            <a:chExt cx="2542048" cy="569184"/>
          </a:xfrm>
        </p:grpSpPr>
        <p:pic>
          <p:nvPicPr>
            <p:cNvPr id="32" name="Picture 31" descr="C:\Users\marcouus\AppData\Local\Microsoft\Windows\INetCache\Content.Word\Delta_Logo_Master_CMYK.JPG">
              <a:extLst>
                <a:ext uri="{FF2B5EF4-FFF2-40B4-BE49-F238E27FC236}">
                  <a16:creationId xmlns:a16="http://schemas.microsoft.com/office/drawing/2014/main" id="{3383EFB0-B219-0CED-A698-826840AA0402}"/>
                </a:ext>
              </a:extLst>
            </p:cNvPr>
            <p:cNvPicPr/>
            <p:nvPr/>
          </p:nvPicPr>
          <p:blipFill rotWithShape="1">
            <a:blip r:embed="rId3" cstate="print">
              <a:extLst>
                <a:ext uri="{28A0092B-C50C-407E-A947-70E740481C1C}">
                  <a14:useLocalDpi xmlns:a14="http://schemas.microsoft.com/office/drawing/2010/main" val="0"/>
                </a:ext>
              </a:extLst>
            </a:blip>
            <a:srcRect l="12247" t="19868" r="9628" b="23223"/>
            <a:stretch/>
          </p:blipFill>
          <p:spPr bwMode="auto">
            <a:xfrm>
              <a:off x="7452388" y="4513162"/>
              <a:ext cx="1640585" cy="569184"/>
            </a:xfrm>
            <a:prstGeom prst="rect">
              <a:avLst/>
            </a:prstGeom>
            <a:noFill/>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3A21A7EF-5CFB-DC68-A0E6-74C27795BEE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50925" y="4797753"/>
              <a:ext cx="865963" cy="271379"/>
            </a:xfrm>
            <a:prstGeom prst="rect">
              <a:avLst/>
            </a:prstGeom>
          </p:spPr>
        </p:pic>
      </p:grpSp>
      <p:sp>
        <p:nvSpPr>
          <p:cNvPr id="12" name="Content Placeholder 1">
            <a:extLst>
              <a:ext uri="{FF2B5EF4-FFF2-40B4-BE49-F238E27FC236}">
                <a16:creationId xmlns:a16="http://schemas.microsoft.com/office/drawing/2014/main" id="{10431C6B-8C40-AC26-63C6-ACD87709E822}"/>
              </a:ext>
            </a:extLst>
          </p:cNvPr>
          <p:cNvSpPr>
            <a:spLocks noGrp="1"/>
          </p:cNvSpPr>
          <p:nvPr>
            <p:ph idx="1"/>
          </p:nvPr>
        </p:nvSpPr>
        <p:spPr>
          <a:xfrm>
            <a:off x="603253" y="1543493"/>
            <a:ext cx="5560480" cy="4320000"/>
          </a:xfrm>
        </p:spPr>
        <p:txBody>
          <a:bodyPr>
            <a:normAutofit/>
          </a:bodyPr>
          <a:lstStyle/>
          <a:p>
            <a:pPr marL="342900" indent="-342900">
              <a:buFont typeface="Arial" panose="020B0604020202020204" pitchFamily="34" charset="0"/>
              <a:buChar char="•"/>
            </a:pPr>
            <a:r>
              <a:rPr lang="en-US"/>
              <a:t>HTTPS, FTPS, SNMP v1, v2c, v3, MODBUS TCP/IP, MODBUS RTU, SMTP (email), SNTP (timeserver), and RADIUS</a:t>
            </a:r>
          </a:p>
          <a:p>
            <a:pPr marL="342900" indent="-342900">
              <a:buFont typeface="Arial" panose="020B0604020202020204" pitchFamily="34" charset="0"/>
              <a:buChar char="•"/>
            </a:pPr>
            <a:r>
              <a:rPr lang="en-US"/>
              <a:t>Modbus RTU port (RS232 or RS485) for communication to external devices such as Lithium Ion Batteries</a:t>
            </a:r>
          </a:p>
          <a:p>
            <a:pPr marL="342900" indent="-342900">
              <a:buFont typeface="Arial" panose="020B0604020202020204" pitchFamily="34" charset="0"/>
              <a:buChar char="•"/>
            </a:pPr>
            <a:r>
              <a:rPr lang="en-US"/>
              <a:t>Secure firmware upgrades through the </a:t>
            </a:r>
            <a:r>
              <a:rPr lang="en-US" err="1"/>
              <a:t>Eltek</a:t>
            </a:r>
            <a:r>
              <a:rPr lang="en-US"/>
              <a:t> Network Utility (ENU) or secure FTP</a:t>
            </a:r>
          </a:p>
          <a:p>
            <a:pPr marL="342900" indent="-342900">
              <a:buFont typeface="Arial" panose="020B0604020202020204" pitchFamily="34" charset="0"/>
              <a:buChar char="•"/>
            </a:pPr>
            <a:r>
              <a:rPr lang="en-US"/>
              <a:t>Backup configurations with Change Log to XML via the web interface</a:t>
            </a:r>
          </a:p>
        </p:txBody>
      </p:sp>
      <p:pic>
        <p:nvPicPr>
          <p:cNvPr id="18" name="Picture 17">
            <a:extLst>
              <a:ext uri="{FF2B5EF4-FFF2-40B4-BE49-F238E27FC236}">
                <a16:creationId xmlns:a16="http://schemas.microsoft.com/office/drawing/2014/main" id="{690741E6-F834-0A6C-B581-02E88615F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377" y="2368821"/>
            <a:ext cx="4063492" cy="1366349"/>
          </a:xfrm>
          <a:prstGeom prst="rect">
            <a:avLst/>
          </a:prstGeom>
        </p:spPr>
      </p:pic>
      <p:sp>
        <p:nvSpPr>
          <p:cNvPr id="19" name="TextBox 5">
            <a:extLst>
              <a:ext uri="{FF2B5EF4-FFF2-40B4-BE49-F238E27FC236}">
                <a16:creationId xmlns:a16="http://schemas.microsoft.com/office/drawing/2014/main" id="{665557A0-D827-9AC9-5D6F-68DB53931BCB}"/>
              </a:ext>
            </a:extLst>
          </p:cNvPr>
          <p:cNvSpPr txBox="1">
            <a:spLocks noChangeArrowheads="1"/>
          </p:cNvSpPr>
          <p:nvPr/>
        </p:nvSpPr>
        <p:spPr bwMode="auto">
          <a:xfrm>
            <a:off x="8130427" y="3735170"/>
            <a:ext cx="23497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0"/>
              </a:spcBef>
              <a:buClr>
                <a:srgbClr val="72BF44"/>
              </a:buClr>
              <a:buChar char="&gt;"/>
              <a:defRPr sz="2200">
                <a:solidFill>
                  <a:schemeClr val="tx1"/>
                </a:solidFill>
                <a:latin typeface="Arial" panose="020B0604020202020204" pitchFamily="34" charset="0"/>
                <a:ea typeface="ヒラギノ角ゴ Pro W3" charset="-128"/>
                <a:cs typeface="Arial" panose="020B0604020202020204" pitchFamily="34" charset="0"/>
              </a:defRPr>
            </a:lvl1pPr>
            <a:lvl2pPr marL="742950" indent="-285750" eaLnBrk="0" hangingPunct="0">
              <a:spcBef>
                <a:spcPct val="30000"/>
              </a:spcBef>
              <a:buClr>
                <a:srgbClr val="72BF44"/>
              </a:buClr>
              <a:buSzPct val="80000"/>
              <a:buChar char="•"/>
              <a:defRPr sz="2000">
                <a:solidFill>
                  <a:schemeClr val="tx1"/>
                </a:solidFill>
                <a:latin typeface="Arial" panose="020B0604020202020204" pitchFamily="34" charset="0"/>
                <a:ea typeface="ヒラギノ角ゴ Pro W3" charset="-128"/>
                <a:cs typeface="Arial" panose="020B0604020202020204" pitchFamily="34" charset="0"/>
              </a:defRPr>
            </a:lvl2pPr>
            <a:lvl3pPr marL="1143000" indent="-228600" eaLnBrk="0" hangingPunct="0">
              <a:spcBef>
                <a:spcPct val="20000"/>
              </a:spcBef>
              <a:buClr>
                <a:srgbClr val="72BF44"/>
              </a:buClr>
              <a:buChar char="-"/>
              <a:defRPr sz="16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eaLnBrk="0" hangingPunct="0">
              <a:spcBef>
                <a:spcPct val="20000"/>
              </a:spcBef>
              <a:buClr>
                <a:srgbClr val="72BF44"/>
              </a:buClr>
              <a:buSzPct val="70000"/>
              <a:buChar char="•"/>
              <a:defRPr sz="1400">
                <a:solidFill>
                  <a:schemeClr val="tx1"/>
                </a:solidFill>
                <a:latin typeface="Arial" panose="020B0604020202020204" pitchFamily="34" charset="0"/>
                <a:ea typeface="ヒラギノ角ゴ Pro W3" charset="-128"/>
                <a:cs typeface="Arial" panose="020B0604020202020204" pitchFamily="34" charset="0"/>
              </a:defRPr>
            </a:lvl4pPr>
            <a:lvl5pPr marL="2057400" indent="-228600" eaLnBrk="0" hangingPunct="0">
              <a:spcBef>
                <a:spcPct val="20000"/>
              </a:spcBef>
              <a:buClr>
                <a:srgbClr val="72BF44"/>
              </a:buClr>
              <a:buSzPct val="70000"/>
              <a:buChar char="•"/>
              <a:defRPr sz="1200">
                <a:solidFill>
                  <a:schemeClr val="tx1"/>
                </a:solidFill>
                <a:latin typeface="Arial" panose="020B0604020202020204" pitchFamily="34" charset="0"/>
                <a:ea typeface="ヒラギノ角ゴ Pro W3" charset="-128"/>
                <a:cs typeface="Arial" panose="020B0604020202020204" pitchFamily="34" charset="0"/>
              </a:defRPr>
            </a:lvl5pPr>
            <a:lvl6pPr marL="2514600" indent="-228600" eaLnBrk="0" fontAlgn="base" hangingPunct="0">
              <a:spcBef>
                <a:spcPct val="20000"/>
              </a:spcBef>
              <a:spcAft>
                <a:spcPct val="0"/>
              </a:spcAft>
              <a:buClr>
                <a:srgbClr val="72BF44"/>
              </a:buClr>
              <a:buSzPct val="70000"/>
              <a:buChar char="•"/>
              <a:defRPr sz="1200">
                <a:solidFill>
                  <a:schemeClr val="tx1"/>
                </a:solidFill>
                <a:latin typeface="Arial" panose="020B0604020202020204" pitchFamily="34" charset="0"/>
                <a:ea typeface="ヒラギノ角ゴ Pro W3" charset="-128"/>
                <a:cs typeface="Arial" panose="020B0604020202020204" pitchFamily="34" charset="0"/>
              </a:defRPr>
            </a:lvl6pPr>
            <a:lvl7pPr marL="2971800" indent="-228600" eaLnBrk="0" fontAlgn="base" hangingPunct="0">
              <a:spcBef>
                <a:spcPct val="20000"/>
              </a:spcBef>
              <a:spcAft>
                <a:spcPct val="0"/>
              </a:spcAft>
              <a:buClr>
                <a:srgbClr val="72BF44"/>
              </a:buClr>
              <a:buSzPct val="70000"/>
              <a:buChar char="•"/>
              <a:defRPr sz="1200">
                <a:solidFill>
                  <a:schemeClr val="tx1"/>
                </a:solidFill>
                <a:latin typeface="Arial" panose="020B0604020202020204" pitchFamily="34" charset="0"/>
                <a:ea typeface="ヒラギノ角ゴ Pro W3" charset="-128"/>
                <a:cs typeface="Arial" panose="020B0604020202020204" pitchFamily="34" charset="0"/>
              </a:defRPr>
            </a:lvl7pPr>
            <a:lvl8pPr marL="3429000" indent="-228600" eaLnBrk="0" fontAlgn="base" hangingPunct="0">
              <a:spcBef>
                <a:spcPct val="20000"/>
              </a:spcBef>
              <a:spcAft>
                <a:spcPct val="0"/>
              </a:spcAft>
              <a:buClr>
                <a:srgbClr val="72BF44"/>
              </a:buClr>
              <a:buSzPct val="70000"/>
              <a:buChar char="•"/>
              <a:defRPr sz="1200">
                <a:solidFill>
                  <a:schemeClr val="tx1"/>
                </a:solidFill>
                <a:latin typeface="Arial" panose="020B0604020202020204" pitchFamily="34" charset="0"/>
                <a:ea typeface="ヒラギノ角ゴ Pro W3" charset="-128"/>
                <a:cs typeface="Arial" panose="020B0604020202020204" pitchFamily="34" charset="0"/>
              </a:defRPr>
            </a:lvl8pPr>
            <a:lvl9pPr marL="3886200" indent="-228600" eaLnBrk="0" fontAlgn="base" hangingPunct="0">
              <a:spcBef>
                <a:spcPct val="20000"/>
              </a:spcBef>
              <a:spcAft>
                <a:spcPct val="0"/>
              </a:spcAft>
              <a:buClr>
                <a:srgbClr val="72BF44"/>
              </a:buClr>
              <a:buSzPct val="70000"/>
              <a:buChar char="•"/>
              <a:defRPr sz="1200">
                <a:solidFill>
                  <a:schemeClr val="tx1"/>
                </a:solidFill>
                <a:latin typeface="Arial" panose="020B0604020202020204" pitchFamily="34" charset="0"/>
                <a:ea typeface="ヒラギノ角ゴ Pro W3" charset="-128"/>
                <a:cs typeface="Arial" panose="020B0604020202020204" pitchFamily="34" charset="0"/>
              </a:defRPr>
            </a:lvl9pPr>
          </a:lstStyle>
          <a:p>
            <a:pPr eaLnBrk="1" hangingPunct="1">
              <a:spcBef>
                <a:spcPct val="0"/>
              </a:spcBef>
              <a:buClrTx/>
              <a:buFontTx/>
              <a:buNone/>
            </a:pPr>
            <a:r>
              <a:rPr lang="en-GB" altLang="nb-NO" sz="1200" b="1" err="1"/>
              <a:t>Smartpack</a:t>
            </a:r>
            <a:r>
              <a:rPr lang="en-GB" altLang="nb-NO" sz="1200" b="1"/>
              <a:t> S Panel Mount </a:t>
            </a:r>
            <a:endParaRPr lang="en-GB" altLang="nb-NO" sz="1200"/>
          </a:p>
        </p:txBody>
      </p:sp>
    </p:spTree>
    <p:extLst>
      <p:ext uri="{BB962C8B-B14F-4D97-AF65-F5344CB8AC3E}">
        <p14:creationId xmlns:p14="http://schemas.microsoft.com/office/powerpoint/2010/main" val="266318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5FB12-31B0-FC85-51E4-C1D976029DFE}"/>
            </a:ext>
          </a:extLst>
        </p:cNvPr>
        <p:cNvGrpSpPr/>
        <p:nvPr/>
      </p:nvGrpSpPr>
      <p:grpSpPr>
        <a:xfrm>
          <a:off x="0" y="0"/>
          <a:ext cx="0" cy="0"/>
          <a:chOff x="0" y="0"/>
          <a:chExt cx="0" cy="0"/>
        </a:xfrm>
      </p:grpSpPr>
      <p:pic>
        <p:nvPicPr>
          <p:cNvPr id="5" name="Picture 4" descr="A close-up of a battery&#10;&#10;Description automatically generated">
            <a:extLst>
              <a:ext uri="{FF2B5EF4-FFF2-40B4-BE49-F238E27FC236}">
                <a16:creationId xmlns:a16="http://schemas.microsoft.com/office/drawing/2014/main" id="{6562AD15-D728-9BD2-5CAB-8C2F961C0CD0}"/>
              </a:ext>
            </a:extLst>
          </p:cNvPr>
          <p:cNvPicPr>
            <a:picLocks noChangeAspect="1"/>
          </p:cNvPicPr>
          <p:nvPr/>
        </p:nvPicPr>
        <p:blipFill rotWithShape="1">
          <a:blip r:embed="rId4">
            <a:extLst>
              <a:ext uri="{28A0092B-C50C-407E-A947-70E740481C1C}">
                <a14:useLocalDpi xmlns:a14="http://schemas.microsoft.com/office/drawing/2010/main" val="0"/>
              </a:ext>
            </a:extLst>
          </a:blip>
          <a:srcRect b="23939"/>
          <a:stretch/>
        </p:blipFill>
        <p:spPr>
          <a:xfrm>
            <a:off x="2960322" y="565135"/>
            <a:ext cx="6271355" cy="6172980"/>
          </a:xfrm>
          <a:prstGeom prst="rect">
            <a:avLst/>
          </a:prstGeom>
        </p:spPr>
      </p:pic>
      <p:pic>
        <p:nvPicPr>
          <p:cNvPr id="14" name="Picture 13">
            <a:extLst>
              <a:ext uri="{FF2B5EF4-FFF2-40B4-BE49-F238E27FC236}">
                <a16:creationId xmlns:a16="http://schemas.microsoft.com/office/drawing/2014/main" id="{0D9CE491-5264-5236-D402-C0F32FDAEDD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968826">
            <a:off x="7008093" y="3586109"/>
            <a:ext cx="210641" cy="297240"/>
          </a:xfrm>
          <a:prstGeom prst="rect">
            <a:avLst/>
          </a:prstGeom>
        </p:spPr>
      </p:pic>
      <p:pic>
        <p:nvPicPr>
          <p:cNvPr id="8" name="Picture 7" descr="A close-up of a battery&#10;&#10;Description automatically generated">
            <a:extLst>
              <a:ext uri="{FF2B5EF4-FFF2-40B4-BE49-F238E27FC236}">
                <a16:creationId xmlns:a16="http://schemas.microsoft.com/office/drawing/2014/main" id="{2323645E-34B4-8655-9EF2-591EC14ADA0E}"/>
              </a:ext>
            </a:extLst>
          </p:cNvPr>
          <p:cNvPicPr>
            <a:picLocks noChangeAspect="1"/>
          </p:cNvPicPr>
          <p:nvPr/>
        </p:nvPicPr>
        <p:blipFill rotWithShape="1">
          <a:blip r:embed="rId6">
            <a:extLst>
              <a:ext uri="{28A0092B-C50C-407E-A947-70E740481C1C}">
                <a14:useLocalDpi xmlns:a14="http://schemas.microsoft.com/office/drawing/2010/main" val="0"/>
              </a:ext>
            </a:extLst>
          </a:blip>
          <a:srcRect l="32614" t="86515" r="30719"/>
          <a:stretch/>
        </p:blipFill>
        <p:spPr>
          <a:xfrm>
            <a:off x="467591" y="924790"/>
            <a:ext cx="1943100" cy="924791"/>
          </a:xfrm>
          <a:prstGeom prst="rect">
            <a:avLst/>
          </a:prstGeom>
        </p:spPr>
      </p:pic>
    </p:spTree>
    <p:custDataLst>
      <p:tags r:id="rId1"/>
    </p:custDataLst>
    <p:extLst>
      <p:ext uri="{BB962C8B-B14F-4D97-AF65-F5344CB8AC3E}">
        <p14:creationId xmlns:p14="http://schemas.microsoft.com/office/powerpoint/2010/main" val="189933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B8A0B-D864-FD17-0450-85B03005DBB7}"/>
            </a:ext>
          </a:extLst>
        </p:cNvPr>
        <p:cNvGrpSpPr/>
        <p:nvPr/>
      </p:nvGrpSpPr>
      <p:grpSpPr>
        <a:xfrm>
          <a:off x="0" y="0"/>
          <a:ext cx="0" cy="0"/>
          <a:chOff x="0" y="0"/>
          <a:chExt cx="0" cy="0"/>
        </a:xfrm>
      </p:grpSpPr>
      <p:pic>
        <p:nvPicPr>
          <p:cNvPr id="7" name="Picture 6" descr="A close-up of a document&#10;&#10;Description automatically generated">
            <a:extLst>
              <a:ext uri="{FF2B5EF4-FFF2-40B4-BE49-F238E27FC236}">
                <a16:creationId xmlns:a16="http://schemas.microsoft.com/office/drawing/2014/main" id="{A4F037C1-E483-4B0B-3A03-45B9F173BC86}"/>
              </a:ext>
            </a:extLst>
          </p:cNvPr>
          <p:cNvPicPr>
            <a:picLocks noChangeAspect="1"/>
          </p:cNvPicPr>
          <p:nvPr/>
        </p:nvPicPr>
        <p:blipFill rotWithShape="1">
          <a:blip r:embed="rId4">
            <a:extLst>
              <a:ext uri="{28A0092B-C50C-407E-A947-70E740481C1C}">
                <a14:useLocalDpi xmlns:a14="http://schemas.microsoft.com/office/drawing/2010/main" val="0"/>
              </a:ext>
            </a:extLst>
          </a:blip>
          <a:srcRect t="2273" b="42967"/>
          <a:stretch/>
        </p:blipFill>
        <p:spPr>
          <a:xfrm>
            <a:off x="1924356" y="601797"/>
            <a:ext cx="8343287" cy="5912618"/>
          </a:xfrm>
          <a:prstGeom prst="rect">
            <a:avLst/>
          </a:prstGeom>
        </p:spPr>
      </p:pic>
      <p:pic>
        <p:nvPicPr>
          <p:cNvPr id="14" name="Picture 13">
            <a:extLst>
              <a:ext uri="{FF2B5EF4-FFF2-40B4-BE49-F238E27FC236}">
                <a16:creationId xmlns:a16="http://schemas.microsoft.com/office/drawing/2014/main" id="{2E28DCF8-E93A-866F-EF34-B28CFBBF887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968826">
            <a:off x="7008093" y="3586109"/>
            <a:ext cx="210641" cy="297240"/>
          </a:xfrm>
          <a:prstGeom prst="rect">
            <a:avLst/>
          </a:prstGeom>
        </p:spPr>
      </p:pic>
      <p:pic>
        <p:nvPicPr>
          <p:cNvPr id="16" name="Picture 15" descr="A close-up of a battery&#10;&#10;Description automatically generated">
            <a:extLst>
              <a:ext uri="{FF2B5EF4-FFF2-40B4-BE49-F238E27FC236}">
                <a16:creationId xmlns:a16="http://schemas.microsoft.com/office/drawing/2014/main" id="{B6567FD1-2201-4AA7-ABCD-E3796DC2EC79}"/>
              </a:ext>
            </a:extLst>
          </p:cNvPr>
          <p:cNvPicPr>
            <a:picLocks noChangeAspect="1"/>
          </p:cNvPicPr>
          <p:nvPr/>
        </p:nvPicPr>
        <p:blipFill rotWithShape="1">
          <a:blip r:embed="rId6">
            <a:extLst>
              <a:ext uri="{28A0092B-C50C-407E-A947-70E740481C1C}">
                <a14:useLocalDpi xmlns:a14="http://schemas.microsoft.com/office/drawing/2010/main" val="0"/>
              </a:ext>
            </a:extLst>
          </a:blip>
          <a:srcRect l="32614" t="86515" r="30719"/>
          <a:stretch/>
        </p:blipFill>
        <p:spPr>
          <a:xfrm>
            <a:off x="467591" y="924790"/>
            <a:ext cx="1943100" cy="924791"/>
          </a:xfrm>
          <a:prstGeom prst="rect">
            <a:avLst/>
          </a:prstGeom>
        </p:spPr>
      </p:pic>
    </p:spTree>
    <p:custDataLst>
      <p:tags r:id="rId1"/>
    </p:custDataLst>
    <p:extLst>
      <p:ext uri="{BB962C8B-B14F-4D97-AF65-F5344CB8AC3E}">
        <p14:creationId xmlns:p14="http://schemas.microsoft.com/office/powerpoint/2010/main" val="110290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B47C7-C4F1-58C5-3275-33FB14F94A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7F133A-2147-FE13-1E55-4CB22F07698D}"/>
              </a:ext>
            </a:extLst>
          </p:cNvPr>
          <p:cNvSpPr>
            <a:spLocks noGrp="1"/>
          </p:cNvSpPr>
          <p:nvPr>
            <p:ph type="body" sz="quarter" idx="11"/>
          </p:nvPr>
        </p:nvSpPr>
        <p:spPr/>
        <p:txBody>
          <a:bodyPr>
            <a:normAutofit fontScale="92500" lnSpcReduction="10000"/>
          </a:bodyPr>
          <a:lstStyle/>
          <a:p>
            <a:r>
              <a:rPr lang="en-US">
                <a:solidFill>
                  <a:srgbClr val="000000"/>
                </a:solidFill>
                <a:latin typeface="Arial"/>
                <a:cs typeface="Arial"/>
              </a:rPr>
              <a:t>overview</a:t>
            </a:r>
          </a:p>
        </p:txBody>
      </p:sp>
      <p:sp>
        <p:nvSpPr>
          <p:cNvPr id="5" name="Title 4">
            <a:extLst>
              <a:ext uri="{FF2B5EF4-FFF2-40B4-BE49-F238E27FC236}">
                <a16:creationId xmlns:a16="http://schemas.microsoft.com/office/drawing/2014/main" id="{1068C1B3-0B2F-F97C-7892-FEF85485B478}"/>
              </a:ext>
            </a:extLst>
          </p:cNvPr>
          <p:cNvSpPr>
            <a:spLocks noGrp="1"/>
          </p:cNvSpPr>
          <p:nvPr>
            <p:ph type="title"/>
          </p:nvPr>
        </p:nvSpPr>
        <p:spPr/>
        <p:txBody>
          <a:bodyPr/>
          <a:lstStyle/>
          <a:p>
            <a:r>
              <a:rPr lang="en-US"/>
              <a:t>What is ALM?</a:t>
            </a:r>
          </a:p>
        </p:txBody>
      </p:sp>
      <p:pic>
        <p:nvPicPr>
          <p:cNvPr id="9" name="Picture 8">
            <a:extLst>
              <a:ext uri="{FF2B5EF4-FFF2-40B4-BE49-F238E27FC236}">
                <a16:creationId xmlns:a16="http://schemas.microsoft.com/office/drawing/2014/main" id="{F32C821A-FEEB-1373-5790-45A54AD996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7977" y="4714025"/>
            <a:ext cx="4804672" cy="715827"/>
          </a:xfrm>
          <a:prstGeom prst="rect">
            <a:avLst/>
          </a:prstGeom>
          <a:effectLst>
            <a:outerShdw blurRad="292100" dist="241300" dir="2700000" algn="tl" rotWithShape="0">
              <a:prstClr val="black">
                <a:alpha val="25000"/>
              </a:prstClr>
            </a:outerShdw>
          </a:effectLst>
        </p:spPr>
      </p:pic>
      <p:pic>
        <p:nvPicPr>
          <p:cNvPr id="10" name="Picture 9">
            <a:extLst>
              <a:ext uri="{FF2B5EF4-FFF2-40B4-BE49-F238E27FC236}">
                <a16:creationId xmlns:a16="http://schemas.microsoft.com/office/drawing/2014/main" id="{8793A776-C0DF-EA3C-FD7A-0548715B01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67462" y="3918622"/>
            <a:ext cx="2402103" cy="685505"/>
          </a:xfrm>
          <a:prstGeom prst="rect">
            <a:avLst/>
          </a:prstGeom>
          <a:effectLst>
            <a:outerShdw blurRad="50800" dist="38100" dir="2700000" algn="tl" rotWithShape="0">
              <a:prstClr val="black">
                <a:alpha val="40000"/>
              </a:prstClr>
            </a:outerShdw>
          </a:effectLst>
        </p:spPr>
      </p:pic>
      <p:pic>
        <p:nvPicPr>
          <p:cNvPr id="11" name="Picture 10" descr="Graphical user interface, application, map&#10;&#10;Description automatically generated">
            <a:extLst>
              <a:ext uri="{FF2B5EF4-FFF2-40B4-BE49-F238E27FC236}">
                <a16:creationId xmlns:a16="http://schemas.microsoft.com/office/drawing/2014/main" id="{A7F316FD-39A5-4328-8880-3D767C1594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94832" y="2111626"/>
            <a:ext cx="3277665" cy="1392109"/>
          </a:xfrm>
          <a:prstGeom prst="roundRect">
            <a:avLst>
              <a:gd name="adj" fmla="val 4167"/>
            </a:avLst>
          </a:prstGeom>
          <a:solidFill>
            <a:srgbClr val="FFFFFF"/>
          </a:solidFill>
          <a:ln w="76200" cap="sq">
            <a:solidFill>
              <a:schemeClr val="tx1">
                <a:lumMod val="65000"/>
                <a:lumOff val="35000"/>
              </a:schemeClr>
            </a:solidFill>
            <a:miter lim="800000"/>
          </a:ln>
          <a:effectLst>
            <a:reflection blurRad="12700" stA="28000" endPos="28000" dist="5000" dir="5400000" sy="-100000" algn="bl" rotWithShape="0"/>
          </a:effectLst>
          <a:scene3d>
            <a:camera prst="perspectiveContrastingRightFacing"/>
            <a:lightRig rig="threePt" dir="t">
              <a:rot lat="0" lon="0" rev="2700000"/>
            </a:lightRig>
          </a:scene3d>
          <a:sp3d>
            <a:bevelT h="38100"/>
            <a:contourClr>
              <a:srgbClr val="C0C0C0"/>
            </a:contourClr>
          </a:sp3d>
        </p:spPr>
      </p:pic>
      <p:pic>
        <p:nvPicPr>
          <p:cNvPr id="14" name="Picture 13">
            <a:extLst>
              <a:ext uri="{FF2B5EF4-FFF2-40B4-BE49-F238E27FC236}">
                <a16:creationId xmlns:a16="http://schemas.microsoft.com/office/drawing/2014/main" id="{B5F045EA-F072-4BE3-5A8C-15233A14222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2968826">
            <a:off x="7008093" y="3586109"/>
            <a:ext cx="210641" cy="297240"/>
          </a:xfrm>
          <a:prstGeom prst="rect">
            <a:avLst/>
          </a:prstGeom>
        </p:spPr>
      </p:pic>
      <p:sp>
        <p:nvSpPr>
          <p:cNvPr id="12" name="Content Placeholder 5">
            <a:extLst>
              <a:ext uri="{FF2B5EF4-FFF2-40B4-BE49-F238E27FC236}">
                <a16:creationId xmlns:a16="http://schemas.microsoft.com/office/drawing/2014/main" id="{4B28A515-2E1C-BDBD-4046-4B7E1310AD65}"/>
              </a:ext>
            </a:extLst>
          </p:cNvPr>
          <p:cNvSpPr>
            <a:spLocks noGrp="1"/>
          </p:cNvSpPr>
          <p:nvPr>
            <p:custDataLst>
              <p:tags r:id="rId2"/>
            </p:custDataLst>
          </p:nvPr>
        </p:nvSpPr>
        <p:spPr bwMode="auto">
          <a:xfrm>
            <a:off x="6616161" y="2005081"/>
            <a:ext cx="5027948" cy="23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0960" rIns="0" bIns="60960" numCol="1" anchor="t" anchorCtr="0" compatLnSpc="1">
            <a:prstTxWarp prst="textNoShape">
              <a:avLst/>
            </a:prstTxWarp>
            <a:spAutoFit/>
          </a:bodyPr>
          <a:lstStyle>
            <a:lvl1pPr marL="136525" indent="-136525" algn="l" defTabSz="685800" rtl="0" eaLnBrk="1" fontAlgn="base" hangingPunct="1">
              <a:spcBef>
                <a:spcPct val="0"/>
              </a:spcBef>
              <a:spcAft>
                <a:spcPts val="600"/>
              </a:spcAft>
              <a:buClr>
                <a:schemeClr val="accent1"/>
              </a:buClr>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1pPr>
            <a:lvl2pPr marL="274320" indent="-137160" algn="l" defTabSz="685800" rtl="0" eaLnBrk="1" fontAlgn="base" hangingPunct="1">
              <a:spcBef>
                <a:spcPct val="0"/>
              </a:spcBef>
              <a:spcAft>
                <a:spcPts val="600"/>
              </a:spcAft>
              <a:buClr>
                <a:schemeClr val="accent1"/>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2pPr>
            <a:lvl3pPr marL="411480" indent="-137160" algn="l" defTabSz="685800" rtl="0" eaLnBrk="1" fontAlgn="base" hangingPunct="1">
              <a:spcBef>
                <a:spcPct val="0"/>
              </a:spcBef>
              <a:spcAft>
                <a:spcPts val="600"/>
              </a:spcAft>
              <a:buClr>
                <a:schemeClr val="accent1"/>
              </a:buClr>
              <a:buFont typeface="Arial" panose="020B0604020202020204" pitchFamily="34" charset="0"/>
              <a:buChar char="•"/>
              <a:defRPr sz="1100" kern="1200">
                <a:solidFill>
                  <a:schemeClr val="tx2"/>
                </a:solidFill>
                <a:latin typeface="Arial" panose="020B0604020202020204" pitchFamily="34" charset="0"/>
                <a:ea typeface="+mn-ea"/>
                <a:cs typeface="Arial" panose="020B0604020202020204" pitchFamily="34" charset="0"/>
              </a:defRPr>
            </a:lvl3pPr>
            <a:lvl4pPr marL="548640" indent="-137160" algn="l" defTabSz="685800" rtl="0" eaLnBrk="1" fontAlgn="base" hangingPunct="1">
              <a:spcBef>
                <a:spcPct val="0"/>
              </a:spcBef>
              <a:spcAft>
                <a:spcPts val="600"/>
              </a:spcAft>
              <a:buClr>
                <a:schemeClr val="accent1"/>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4pPr>
            <a:lvl5pPr marL="685800" indent="-137160" algn="l" defTabSz="685800" rtl="0" eaLnBrk="1" fontAlgn="base" hangingPunct="1">
              <a:spcBef>
                <a:spcPct val="0"/>
              </a:spcBef>
              <a:spcAft>
                <a:spcPct val="0"/>
              </a:spcAft>
              <a:buClr>
                <a:schemeClr val="accent1"/>
              </a:buClr>
              <a:buFont typeface="Arial" panose="020B0604020202020204" pitchFamily="34" charset="0"/>
              <a:buChar char="•"/>
              <a:defRPr sz="9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2029" indent="-182029" defTabSz="914377">
              <a:spcAft>
                <a:spcPts val="800"/>
              </a:spcAft>
              <a:buClr>
                <a:srgbClr val="00C8E6"/>
              </a:buClr>
              <a:defRPr/>
            </a:pPr>
            <a:r>
              <a:rPr lang="en-US" sz="1847">
                <a:solidFill>
                  <a:srgbClr val="535353"/>
                </a:solidFill>
                <a:latin typeface="Arial"/>
                <a:cs typeface="Arial"/>
              </a:rPr>
              <a:t>End-to-end fiber monitoring solution</a:t>
            </a:r>
          </a:p>
          <a:p>
            <a:pPr marL="182029" indent="-182029" defTabSz="914377">
              <a:spcAft>
                <a:spcPts val="800"/>
              </a:spcAft>
              <a:buClr>
                <a:srgbClr val="00C8E6"/>
              </a:buClr>
              <a:defRPr/>
            </a:pPr>
            <a:r>
              <a:rPr lang="en-US" sz="1847">
                <a:solidFill>
                  <a:srgbClr val="535353"/>
                </a:solidFill>
                <a:latin typeface="Arial"/>
                <a:cs typeface="Arial"/>
              </a:rPr>
              <a:t>Detects faults and security intrusions</a:t>
            </a:r>
          </a:p>
          <a:p>
            <a:pPr marL="182029" indent="-182029" defTabSz="914377">
              <a:spcAft>
                <a:spcPts val="800"/>
              </a:spcAft>
              <a:buClr>
                <a:srgbClr val="00C8E6"/>
              </a:buClr>
              <a:defRPr/>
            </a:pPr>
            <a:r>
              <a:rPr lang="en-US" sz="1847">
                <a:solidFill>
                  <a:srgbClr val="535353"/>
                </a:solidFill>
              </a:rPr>
              <a:t>Proactive; meets urgency requirements</a:t>
            </a:r>
          </a:p>
          <a:p>
            <a:pPr marL="182029" indent="-182029" defTabSz="914377">
              <a:spcAft>
                <a:spcPts val="800"/>
              </a:spcAft>
              <a:buClr>
                <a:srgbClr val="00C8E6"/>
              </a:buClr>
              <a:defRPr/>
            </a:pPr>
            <a:r>
              <a:rPr lang="en-US" sz="1847">
                <a:solidFill>
                  <a:srgbClr val="535353"/>
                </a:solidFill>
              </a:rPr>
              <a:t>No privacy concerns</a:t>
            </a:r>
          </a:p>
          <a:p>
            <a:pPr marL="182029" indent="-182029" defTabSz="914377">
              <a:spcAft>
                <a:spcPts val="800"/>
              </a:spcAft>
              <a:buClr>
                <a:srgbClr val="00C8E6"/>
              </a:buClr>
              <a:defRPr/>
            </a:pPr>
            <a:r>
              <a:rPr lang="en-US" sz="1847">
                <a:solidFill>
                  <a:srgbClr val="535353"/>
                </a:solidFill>
              </a:rPr>
              <a:t>GUI interface delivers information</a:t>
            </a:r>
          </a:p>
          <a:p>
            <a:pPr marL="182029" indent="-182029" defTabSz="914377">
              <a:spcAft>
                <a:spcPts val="800"/>
              </a:spcAft>
              <a:buClr>
                <a:srgbClr val="00C8E6"/>
              </a:buClr>
              <a:defRPr/>
            </a:pPr>
            <a:endParaRPr lang="en-US" sz="1867">
              <a:solidFill>
                <a:srgbClr val="535353"/>
              </a:solidFill>
            </a:endParaRPr>
          </a:p>
        </p:txBody>
      </p:sp>
    </p:spTree>
    <p:custDataLst>
      <p:tags r:id="rId1"/>
    </p:custDataLst>
    <p:extLst>
      <p:ext uri="{BB962C8B-B14F-4D97-AF65-F5344CB8AC3E}">
        <p14:creationId xmlns:p14="http://schemas.microsoft.com/office/powerpoint/2010/main" val="173264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8ABD0-19B6-01A2-86E1-9F9E4D8C5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2E54E-E0E7-0894-1229-B63262F272CF}"/>
              </a:ext>
            </a:extLst>
          </p:cNvPr>
          <p:cNvSpPr>
            <a:spLocks noGrp="1"/>
          </p:cNvSpPr>
          <p:nvPr>
            <p:ph type="title"/>
          </p:nvPr>
        </p:nvSpPr>
        <p:spPr/>
        <p:txBody>
          <a:bodyPr/>
          <a:lstStyle/>
          <a:p>
            <a:r>
              <a:rPr lang="en-US">
                <a:latin typeface="+mj-lt"/>
              </a:rPr>
              <a:t>Key points</a:t>
            </a:r>
          </a:p>
        </p:txBody>
      </p:sp>
      <p:pic>
        <p:nvPicPr>
          <p:cNvPr id="5" name="Picture 4" descr="Graphical user interface, application, map&#10;&#10;Description automatically generated">
            <a:extLst>
              <a:ext uri="{FF2B5EF4-FFF2-40B4-BE49-F238E27FC236}">
                <a16:creationId xmlns:a16="http://schemas.microsoft.com/office/drawing/2014/main" id="{4ACA7943-5B60-3E1B-7CEC-1E50A4FA32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261" y="2014571"/>
            <a:ext cx="2710675" cy="1151293"/>
          </a:xfrm>
          <a:prstGeom prst="roundRect">
            <a:avLst>
              <a:gd name="adj" fmla="val 4167"/>
            </a:avLst>
          </a:prstGeom>
          <a:solidFill>
            <a:srgbClr val="FFFFFF"/>
          </a:solidFill>
          <a:ln w="76200" cap="sq">
            <a:solidFill>
              <a:schemeClr val="tx1">
                <a:lumMod val="65000"/>
                <a:lumOff val="35000"/>
              </a:schemeClr>
            </a:solidFill>
            <a:miter lim="800000"/>
          </a:ln>
          <a:effectLst>
            <a:reflection blurRad="12700" stA="28000" endPos="28000" dist="5000" dir="5400000" sy="-100000" algn="bl" rotWithShape="0"/>
          </a:effectLst>
          <a:scene3d>
            <a:camera prst="perspectiveContrastingRightFacing"/>
            <a:lightRig rig="threePt" dir="t">
              <a:rot lat="0" lon="0" rev="2700000"/>
            </a:lightRig>
          </a:scene3d>
          <a:sp3d>
            <a:bevelT h="38100"/>
            <a:contourClr>
              <a:srgbClr val="C0C0C0"/>
            </a:contourClr>
          </a:sp3d>
        </p:spPr>
      </p:pic>
      <p:sp>
        <p:nvSpPr>
          <p:cNvPr id="6" name="Text Placeholder 1">
            <a:extLst>
              <a:ext uri="{FF2B5EF4-FFF2-40B4-BE49-F238E27FC236}">
                <a16:creationId xmlns:a16="http://schemas.microsoft.com/office/drawing/2014/main" id="{7F1E4BFB-703E-9A46-077C-A3498625450A}"/>
              </a:ext>
            </a:extLst>
          </p:cNvPr>
          <p:cNvSpPr txBox="1">
            <a:spLocks/>
          </p:cNvSpPr>
          <p:nvPr/>
        </p:nvSpPr>
        <p:spPr>
          <a:xfrm>
            <a:off x="431801" y="4318955"/>
            <a:ext cx="5549532" cy="797936"/>
          </a:xfrm>
          <a:prstGeom prst="rect">
            <a:avLst/>
          </a:prstGeom>
          <a:ln w="3175">
            <a:solidFill>
              <a:schemeClr val="tx1"/>
            </a:solidFill>
          </a:ln>
        </p:spPr>
        <p:txBody>
          <a:bodyPr vert="horz" lIns="121920" tIns="60960" rIns="121920" bIns="60960" rtlCol="0" anchor="t">
            <a:normAutofit/>
          </a:bodyPr>
          <a:lstStyle>
            <a:lvl1pPr marL="0" indent="0" algn="l" defTabSz="685800" rtl="0" eaLnBrk="1" latinLnBrk="0" hangingPunct="1">
              <a:lnSpc>
                <a:spcPct val="100000"/>
              </a:lnSpc>
              <a:spcBef>
                <a:spcPts val="750"/>
              </a:spcBef>
              <a:spcAft>
                <a:spcPts val="300"/>
              </a:spcAft>
              <a:buFontTx/>
              <a:buNone/>
              <a:defRPr sz="1800" kern="1200" baseline="0">
                <a:solidFill>
                  <a:schemeClr val="tx1"/>
                </a:solidFill>
                <a:latin typeface="+mn-lt"/>
                <a:ea typeface="+mn-ea"/>
                <a:cs typeface="Segoe UI" panose="020B0502040204020203" pitchFamily="34" charset="0"/>
              </a:defRPr>
            </a:lvl1pPr>
            <a:lvl2pPr marL="0" indent="0" algn="l" defTabSz="685800" rtl="0" eaLnBrk="1" latinLnBrk="0" hangingPunct="1">
              <a:lnSpc>
                <a:spcPct val="100000"/>
              </a:lnSpc>
              <a:spcBef>
                <a:spcPts val="150"/>
              </a:spcBef>
              <a:spcAft>
                <a:spcPts val="450"/>
              </a:spcAft>
              <a:buClr>
                <a:schemeClr val="accent2"/>
              </a:buClr>
              <a:buFont typeface="Arial" panose="020B0604020202020204" pitchFamily="34" charset="0"/>
              <a:buNone/>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0"/>
              </a:spcBef>
              <a:spcAft>
                <a:spcPts val="450"/>
              </a:spcAft>
              <a:buClr>
                <a:schemeClr val="accent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0"/>
              </a:spcBef>
              <a:spcAft>
                <a:spcPts val="450"/>
              </a:spcAft>
              <a:buClr>
                <a:schemeClr val="accent2"/>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defRPr/>
            </a:pPr>
            <a:r>
              <a:rPr lang="en-US">
                <a:solidFill>
                  <a:srgbClr val="000000"/>
                </a:solidFill>
                <a:latin typeface="Arial"/>
                <a:cs typeface="Segoe UI"/>
              </a:rPr>
              <a:t>Fiber integrity measurement takes 2 to 5 seconds only, accurate within 3 meters</a:t>
            </a:r>
            <a:endParaRPr lang="en-US" sz="1847">
              <a:solidFill>
                <a:srgbClr val="000000"/>
              </a:solidFill>
              <a:latin typeface="Arial"/>
            </a:endParaRPr>
          </a:p>
        </p:txBody>
      </p:sp>
      <p:sp>
        <p:nvSpPr>
          <p:cNvPr id="7" name="Text Placeholder 13">
            <a:extLst>
              <a:ext uri="{FF2B5EF4-FFF2-40B4-BE49-F238E27FC236}">
                <a16:creationId xmlns:a16="http://schemas.microsoft.com/office/drawing/2014/main" id="{B5A7C222-C88D-4AA1-0385-1EE1869EC519}"/>
              </a:ext>
            </a:extLst>
          </p:cNvPr>
          <p:cNvSpPr txBox="1">
            <a:spLocks/>
          </p:cNvSpPr>
          <p:nvPr/>
        </p:nvSpPr>
        <p:spPr>
          <a:xfrm>
            <a:off x="6175300" y="4318956"/>
            <a:ext cx="5556312" cy="797936"/>
          </a:xfrm>
          <a:prstGeom prst="rect">
            <a:avLst/>
          </a:prstGeom>
          <a:ln w="3175">
            <a:solidFill>
              <a:schemeClr val="tx1"/>
            </a:solidFill>
          </a:ln>
        </p:spPr>
        <p:txBody>
          <a:bodyPr vert="horz" lIns="121920" tIns="60960" rIns="121920" bIns="60960" rtlCol="0">
            <a:normAutofit/>
          </a:bodyPr>
          <a:lstStyle>
            <a:lvl1pPr marL="0" indent="0" algn="l" defTabSz="685800" rtl="0" eaLnBrk="1" latinLnBrk="0" hangingPunct="1">
              <a:lnSpc>
                <a:spcPct val="100000"/>
              </a:lnSpc>
              <a:spcBef>
                <a:spcPts val="750"/>
              </a:spcBef>
              <a:spcAft>
                <a:spcPts val="300"/>
              </a:spcAft>
              <a:buFontTx/>
              <a:buNone/>
              <a:defRPr sz="1800" kern="1200" baseline="0">
                <a:solidFill>
                  <a:schemeClr val="tx1"/>
                </a:solidFill>
                <a:latin typeface="+mn-lt"/>
                <a:ea typeface="+mn-ea"/>
                <a:cs typeface="Segoe UI" panose="020B0502040204020203" pitchFamily="34" charset="0"/>
              </a:defRPr>
            </a:lvl1pPr>
            <a:lvl2pPr marL="0" indent="0" algn="l" defTabSz="685800" rtl="0" eaLnBrk="1" latinLnBrk="0" hangingPunct="1">
              <a:lnSpc>
                <a:spcPct val="100000"/>
              </a:lnSpc>
              <a:spcBef>
                <a:spcPts val="150"/>
              </a:spcBef>
              <a:spcAft>
                <a:spcPts val="450"/>
              </a:spcAft>
              <a:buClr>
                <a:schemeClr val="accent2"/>
              </a:buClr>
              <a:buFont typeface="Arial" panose="020B0604020202020204" pitchFamily="34" charset="0"/>
              <a:buNone/>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0"/>
              </a:spcBef>
              <a:spcAft>
                <a:spcPts val="450"/>
              </a:spcAft>
              <a:buClr>
                <a:schemeClr val="accent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0"/>
              </a:spcBef>
              <a:spcAft>
                <a:spcPts val="450"/>
              </a:spcAft>
              <a:buClr>
                <a:schemeClr val="accent2"/>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377">
              <a:spcBef>
                <a:spcPts val="200"/>
              </a:spcBef>
              <a:spcAft>
                <a:spcPts val="600"/>
              </a:spcAft>
              <a:buClr>
                <a:srgbClr val="3296D5"/>
              </a:buClr>
              <a:defRPr/>
            </a:pPr>
            <a:r>
              <a:rPr lang="en-US" sz="1847">
                <a:solidFill>
                  <a:srgbClr val="000000"/>
                </a:solidFill>
                <a:latin typeface="Arial"/>
              </a:rPr>
              <a:t>No regularly-required service; high reliability</a:t>
            </a:r>
          </a:p>
        </p:txBody>
      </p:sp>
      <p:sp>
        <p:nvSpPr>
          <p:cNvPr id="8" name="Text Placeholder 14">
            <a:extLst>
              <a:ext uri="{FF2B5EF4-FFF2-40B4-BE49-F238E27FC236}">
                <a16:creationId xmlns:a16="http://schemas.microsoft.com/office/drawing/2014/main" id="{23F602D7-DD1B-5C79-2EE7-A5B93C2A680B}"/>
              </a:ext>
            </a:extLst>
          </p:cNvPr>
          <p:cNvSpPr txBox="1">
            <a:spLocks/>
          </p:cNvSpPr>
          <p:nvPr/>
        </p:nvSpPr>
        <p:spPr>
          <a:xfrm>
            <a:off x="431801" y="5603075"/>
            <a:ext cx="5549532" cy="797725"/>
          </a:xfrm>
          <a:prstGeom prst="rect">
            <a:avLst/>
          </a:prstGeom>
          <a:ln w="3175">
            <a:solidFill>
              <a:schemeClr val="tx1"/>
            </a:solidFill>
          </a:ln>
        </p:spPr>
        <p:txBody>
          <a:bodyPr vert="horz" lIns="121920" tIns="60960" rIns="121920" bIns="60960" rtlCol="0">
            <a:normAutofit/>
          </a:bodyPr>
          <a:lstStyle>
            <a:lvl1pPr marL="0" indent="0" algn="l" defTabSz="685800" rtl="0" eaLnBrk="1" latinLnBrk="0" hangingPunct="1">
              <a:lnSpc>
                <a:spcPct val="100000"/>
              </a:lnSpc>
              <a:spcBef>
                <a:spcPts val="750"/>
              </a:spcBef>
              <a:spcAft>
                <a:spcPts val="300"/>
              </a:spcAft>
              <a:buFontTx/>
              <a:buNone/>
              <a:defRPr sz="1800" kern="1200" baseline="0">
                <a:solidFill>
                  <a:schemeClr val="tx1"/>
                </a:solidFill>
                <a:latin typeface="+mn-lt"/>
                <a:ea typeface="+mn-ea"/>
                <a:cs typeface="Segoe UI" panose="020B0502040204020203" pitchFamily="34" charset="0"/>
              </a:defRPr>
            </a:lvl1pPr>
            <a:lvl2pPr marL="0" indent="0" algn="l" defTabSz="685800" rtl="0" eaLnBrk="1" latinLnBrk="0" hangingPunct="1">
              <a:lnSpc>
                <a:spcPct val="100000"/>
              </a:lnSpc>
              <a:spcBef>
                <a:spcPts val="150"/>
              </a:spcBef>
              <a:spcAft>
                <a:spcPts val="450"/>
              </a:spcAft>
              <a:buClr>
                <a:schemeClr val="accent2"/>
              </a:buClr>
              <a:buFont typeface="Arial" panose="020B0604020202020204" pitchFamily="34" charset="0"/>
              <a:buNone/>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0"/>
              </a:spcBef>
              <a:spcAft>
                <a:spcPts val="450"/>
              </a:spcAft>
              <a:buClr>
                <a:schemeClr val="accent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0"/>
              </a:spcBef>
              <a:spcAft>
                <a:spcPts val="450"/>
              </a:spcAft>
              <a:buClr>
                <a:schemeClr val="accent2"/>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377">
              <a:spcBef>
                <a:spcPts val="200"/>
              </a:spcBef>
              <a:spcAft>
                <a:spcPts val="600"/>
              </a:spcAft>
              <a:buClr>
                <a:srgbClr val="3296D5"/>
              </a:buClr>
              <a:defRPr/>
            </a:pPr>
            <a:r>
              <a:rPr lang="en-US" sz="1847">
                <a:solidFill>
                  <a:srgbClr val="000000"/>
                </a:solidFill>
                <a:latin typeface="Arial"/>
              </a:rPr>
              <a:t>With 64 ports in 1RU the ALM is the densest solution with lowest power consumption </a:t>
            </a:r>
          </a:p>
        </p:txBody>
      </p:sp>
      <p:sp>
        <p:nvSpPr>
          <p:cNvPr id="9" name="Text Placeholder 17">
            <a:extLst>
              <a:ext uri="{FF2B5EF4-FFF2-40B4-BE49-F238E27FC236}">
                <a16:creationId xmlns:a16="http://schemas.microsoft.com/office/drawing/2014/main" id="{01A9F357-5B6C-3990-4A36-A72E038B7070}"/>
              </a:ext>
            </a:extLst>
          </p:cNvPr>
          <p:cNvSpPr txBox="1">
            <a:spLocks/>
          </p:cNvSpPr>
          <p:nvPr/>
        </p:nvSpPr>
        <p:spPr>
          <a:xfrm>
            <a:off x="6175300" y="5603075"/>
            <a:ext cx="5556312" cy="797725"/>
          </a:xfrm>
          <a:prstGeom prst="rect">
            <a:avLst/>
          </a:prstGeom>
          <a:ln w="3175">
            <a:solidFill>
              <a:schemeClr val="tx1"/>
            </a:solidFill>
          </a:ln>
        </p:spPr>
        <p:txBody>
          <a:bodyPr vert="horz" lIns="121920" tIns="60960" rIns="121920" bIns="60960" rtlCol="0">
            <a:normAutofit/>
          </a:bodyPr>
          <a:lstStyle>
            <a:lvl1pPr marL="0" indent="0" algn="l" defTabSz="685800" rtl="0" eaLnBrk="1" latinLnBrk="0" hangingPunct="1">
              <a:lnSpc>
                <a:spcPct val="100000"/>
              </a:lnSpc>
              <a:spcBef>
                <a:spcPts val="750"/>
              </a:spcBef>
              <a:spcAft>
                <a:spcPts val="300"/>
              </a:spcAft>
              <a:buFontTx/>
              <a:buNone/>
              <a:defRPr sz="1800" kern="1200" baseline="0">
                <a:solidFill>
                  <a:schemeClr val="tx1"/>
                </a:solidFill>
                <a:latin typeface="+mn-lt"/>
                <a:ea typeface="+mn-ea"/>
                <a:cs typeface="Segoe UI" panose="020B0502040204020203" pitchFamily="34" charset="0"/>
              </a:defRPr>
            </a:lvl1pPr>
            <a:lvl2pPr marL="0" indent="0" algn="l" defTabSz="685800" rtl="0" eaLnBrk="1" latinLnBrk="0" hangingPunct="1">
              <a:lnSpc>
                <a:spcPct val="100000"/>
              </a:lnSpc>
              <a:spcBef>
                <a:spcPts val="150"/>
              </a:spcBef>
              <a:spcAft>
                <a:spcPts val="450"/>
              </a:spcAft>
              <a:buClr>
                <a:schemeClr val="accent2"/>
              </a:buClr>
              <a:buFont typeface="Arial" panose="020B0604020202020204" pitchFamily="34" charset="0"/>
              <a:buNone/>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0"/>
              </a:spcBef>
              <a:spcAft>
                <a:spcPts val="450"/>
              </a:spcAft>
              <a:buClr>
                <a:schemeClr val="accent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0"/>
              </a:spcBef>
              <a:spcAft>
                <a:spcPts val="450"/>
              </a:spcAft>
              <a:buClr>
                <a:schemeClr val="accent2"/>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defTabSz="914377">
              <a:spcBef>
                <a:spcPts val="200"/>
              </a:spcBef>
              <a:spcAft>
                <a:spcPts val="600"/>
              </a:spcAft>
              <a:buClr>
                <a:srgbClr val="3296D5"/>
              </a:buClr>
              <a:defRPr/>
            </a:pPr>
            <a:r>
              <a:rPr lang="en-US" sz="1847">
                <a:solidFill>
                  <a:srgbClr val="000000"/>
                </a:solidFill>
                <a:latin typeface="Arial"/>
              </a:rPr>
              <a:t>The ALM offers an extensive NBI and is integrated in many GIS and Adtran NM</a:t>
            </a:r>
          </a:p>
        </p:txBody>
      </p:sp>
      <p:sp>
        <p:nvSpPr>
          <p:cNvPr id="10" name="Text Placeholder 2">
            <a:extLst>
              <a:ext uri="{FF2B5EF4-FFF2-40B4-BE49-F238E27FC236}">
                <a16:creationId xmlns:a16="http://schemas.microsoft.com/office/drawing/2014/main" id="{192AEBC0-0AF6-53AD-153D-C3BCD2E04E58}"/>
              </a:ext>
            </a:extLst>
          </p:cNvPr>
          <p:cNvSpPr txBox="1">
            <a:spLocks/>
          </p:cNvSpPr>
          <p:nvPr/>
        </p:nvSpPr>
        <p:spPr>
          <a:xfrm>
            <a:off x="431801" y="3832771"/>
            <a:ext cx="5549532" cy="487528"/>
          </a:xfrm>
          <a:prstGeom prst="rect">
            <a:avLst/>
          </a:prstGeom>
          <a:solidFill>
            <a:schemeClr val="accent1">
              <a:lumMod val="75000"/>
            </a:schemeClr>
          </a:solidFill>
          <a:ln w="3175">
            <a:solidFill>
              <a:schemeClr val="tx1"/>
            </a:solidFill>
          </a:ln>
        </p:spPr>
        <p:txBody>
          <a:bodyPr vert="horz" lIns="121920" tIns="60960" rIns="121920" bIns="60960" rtlCol="0" anchor="ctr" anchorCtr="0">
            <a:noAutofit/>
          </a:bodyPr>
          <a:lstStyle>
            <a:lvl1pPr marL="0" indent="0" algn="l" defTabSz="685800" rtl="0" eaLnBrk="1" latinLnBrk="0" hangingPunct="1">
              <a:lnSpc>
                <a:spcPct val="100000"/>
              </a:lnSpc>
              <a:spcBef>
                <a:spcPts val="750"/>
              </a:spcBef>
              <a:spcAft>
                <a:spcPts val="300"/>
              </a:spcAft>
              <a:buFontTx/>
              <a:buNone/>
              <a:defRPr sz="1800" kern="1200" baseline="0">
                <a:solidFill>
                  <a:schemeClr val="bg1"/>
                </a:solidFill>
                <a:latin typeface="+mj-lt"/>
                <a:ea typeface="+mn-ea"/>
                <a:cs typeface="Segoe UI" panose="020B0502040204020203" pitchFamily="34" charset="0"/>
              </a:defRPr>
            </a:lvl1pPr>
            <a:lvl2pPr marL="180971" indent="0" algn="l" defTabSz="685800" rtl="0" eaLnBrk="1" latinLnBrk="0" hangingPunct="1">
              <a:lnSpc>
                <a:spcPct val="100000"/>
              </a:lnSpc>
              <a:spcBef>
                <a:spcPts val="150"/>
              </a:spcBef>
              <a:spcAft>
                <a:spcPts val="450"/>
              </a:spcAft>
              <a:buClr>
                <a:schemeClr val="accent2"/>
              </a:buClr>
              <a:buFontTx/>
              <a:buNone/>
              <a:defRPr sz="1600" kern="1200">
                <a:solidFill>
                  <a:schemeClr val="tx1"/>
                </a:solidFill>
                <a:latin typeface="+mn-lt"/>
                <a:ea typeface="+mn-ea"/>
                <a:cs typeface="Segoe UI Light" panose="020B0502040204020203" pitchFamily="34" charset="0"/>
              </a:defRPr>
            </a:lvl2pPr>
            <a:lvl3pPr marL="357179" indent="0" algn="l" defTabSz="685800" rtl="0" eaLnBrk="1" latinLnBrk="0" hangingPunct="1">
              <a:lnSpc>
                <a:spcPct val="100000"/>
              </a:lnSpc>
              <a:spcBef>
                <a:spcPts val="0"/>
              </a:spcBef>
              <a:spcAft>
                <a:spcPts val="450"/>
              </a:spcAft>
              <a:buClr>
                <a:schemeClr val="accent2"/>
              </a:buClr>
              <a:buFontTx/>
              <a:buNone/>
              <a:tabLst>
                <a:tab pos="600075" algn="l"/>
              </a:tabLst>
              <a:defRPr sz="1400" kern="1200">
                <a:solidFill>
                  <a:schemeClr val="tx1"/>
                </a:solidFill>
                <a:latin typeface="+mn-lt"/>
                <a:ea typeface="+mn-ea"/>
                <a:cs typeface="Segoe UI Light" panose="020B0502040204020203" pitchFamily="34" charset="0"/>
              </a:defRPr>
            </a:lvl3pPr>
            <a:lvl4pPr marL="538150" indent="0" algn="l" defTabSz="685800" rtl="0" eaLnBrk="1" latinLnBrk="0" hangingPunct="1">
              <a:lnSpc>
                <a:spcPct val="100000"/>
              </a:lnSpc>
              <a:spcBef>
                <a:spcPts val="0"/>
              </a:spcBef>
              <a:spcAft>
                <a:spcPts val="450"/>
              </a:spcAft>
              <a:buClr>
                <a:schemeClr val="accent2"/>
              </a:buClr>
              <a:buFontTx/>
              <a:buNone/>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spcAft>
                <a:spcPts val="400"/>
              </a:spcAft>
              <a:defRPr/>
            </a:pPr>
            <a:r>
              <a:rPr lang="en-US" sz="2375">
                <a:solidFill>
                  <a:srgbClr val="FFFFFF"/>
                </a:solidFill>
                <a:latin typeface="Arial"/>
              </a:rPr>
              <a:t>Fastest fault detection time</a:t>
            </a:r>
          </a:p>
        </p:txBody>
      </p:sp>
      <p:sp>
        <p:nvSpPr>
          <p:cNvPr id="11" name="Text Placeholder 12">
            <a:extLst>
              <a:ext uri="{FF2B5EF4-FFF2-40B4-BE49-F238E27FC236}">
                <a16:creationId xmlns:a16="http://schemas.microsoft.com/office/drawing/2014/main" id="{7B7249B8-B414-6FB3-AA28-71FDC0CC45B8}"/>
              </a:ext>
            </a:extLst>
          </p:cNvPr>
          <p:cNvSpPr txBox="1">
            <a:spLocks/>
          </p:cNvSpPr>
          <p:nvPr/>
        </p:nvSpPr>
        <p:spPr>
          <a:xfrm>
            <a:off x="6175300" y="3832771"/>
            <a:ext cx="5556312" cy="487528"/>
          </a:xfrm>
          <a:prstGeom prst="rect">
            <a:avLst/>
          </a:prstGeom>
          <a:solidFill>
            <a:schemeClr val="accent1">
              <a:lumMod val="75000"/>
            </a:schemeClr>
          </a:solidFill>
          <a:ln w="3175">
            <a:solidFill>
              <a:schemeClr val="tx1"/>
            </a:solidFill>
          </a:ln>
        </p:spPr>
        <p:txBody>
          <a:bodyPr vert="horz" lIns="121920" tIns="60960" rIns="121920" bIns="60960" rtlCol="0" anchor="ctr" anchorCtr="0">
            <a:noAutofit/>
          </a:bodyPr>
          <a:lstStyle>
            <a:lvl1pPr marL="0" indent="0" algn="l" defTabSz="685800" rtl="0" eaLnBrk="1" latinLnBrk="0" hangingPunct="1">
              <a:lnSpc>
                <a:spcPct val="100000"/>
              </a:lnSpc>
              <a:spcBef>
                <a:spcPts val="750"/>
              </a:spcBef>
              <a:spcAft>
                <a:spcPts val="300"/>
              </a:spcAft>
              <a:buFontTx/>
              <a:buNone/>
              <a:defRPr sz="1800" kern="1200" baseline="0">
                <a:solidFill>
                  <a:schemeClr val="bg1"/>
                </a:solidFill>
                <a:latin typeface="+mj-lt"/>
                <a:ea typeface="+mn-ea"/>
                <a:cs typeface="Segoe UI" panose="020B0502040204020203" pitchFamily="34" charset="0"/>
              </a:defRPr>
            </a:lvl1pPr>
            <a:lvl2pPr marL="180971" indent="0" algn="l" defTabSz="685800" rtl="0" eaLnBrk="1" latinLnBrk="0" hangingPunct="1">
              <a:lnSpc>
                <a:spcPct val="100000"/>
              </a:lnSpc>
              <a:spcBef>
                <a:spcPts val="150"/>
              </a:spcBef>
              <a:spcAft>
                <a:spcPts val="450"/>
              </a:spcAft>
              <a:buClr>
                <a:schemeClr val="accent2"/>
              </a:buClr>
              <a:buFontTx/>
              <a:buNone/>
              <a:defRPr sz="1600" kern="1200">
                <a:solidFill>
                  <a:schemeClr val="tx1"/>
                </a:solidFill>
                <a:latin typeface="+mn-lt"/>
                <a:ea typeface="+mn-ea"/>
                <a:cs typeface="Segoe UI Light" panose="020B0502040204020203" pitchFamily="34" charset="0"/>
              </a:defRPr>
            </a:lvl2pPr>
            <a:lvl3pPr marL="357179" indent="0" algn="l" defTabSz="685800" rtl="0" eaLnBrk="1" latinLnBrk="0" hangingPunct="1">
              <a:lnSpc>
                <a:spcPct val="100000"/>
              </a:lnSpc>
              <a:spcBef>
                <a:spcPts val="0"/>
              </a:spcBef>
              <a:spcAft>
                <a:spcPts val="450"/>
              </a:spcAft>
              <a:buClr>
                <a:schemeClr val="accent2"/>
              </a:buClr>
              <a:buFontTx/>
              <a:buNone/>
              <a:tabLst>
                <a:tab pos="600075" algn="l"/>
              </a:tabLst>
              <a:defRPr sz="1400" kern="1200">
                <a:solidFill>
                  <a:schemeClr val="tx1"/>
                </a:solidFill>
                <a:latin typeface="+mn-lt"/>
                <a:ea typeface="+mn-ea"/>
                <a:cs typeface="Segoe UI Light" panose="020B0502040204020203" pitchFamily="34" charset="0"/>
              </a:defRPr>
            </a:lvl3pPr>
            <a:lvl4pPr marL="538150" indent="0" algn="l" defTabSz="685800" rtl="0" eaLnBrk="1" latinLnBrk="0" hangingPunct="1">
              <a:lnSpc>
                <a:spcPct val="100000"/>
              </a:lnSpc>
              <a:spcBef>
                <a:spcPts val="0"/>
              </a:spcBef>
              <a:spcAft>
                <a:spcPts val="450"/>
              </a:spcAft>
              <a:buClr>
                <a:schemeClr val="accent2"/>
              </a:buClr>
              <a:buFontTx/>
              <a:buNone/>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spcAft>
                <a:spcPts val="400"/>
              </a:spcAft>
              <a:defRPr/>
            </a:pPr>
            <a:r>
              <a:rPr lang="en-US" sz="2375">
                <a:solidFill>
                  <a:srgbClr val="FFFFFF"/>
                </a:solidFill>
                <a:latin typeface="Arial"/>
              </a:rPr>
              <a:t>Low maintenance solution</a:t>
            </a:r>
          </a:p>
        </p:txBody>
      </p:sp>
      <p:sp>
        <p:nvSpPr>
          <p:cNvPr id="12" name="Text Placeholder 15">
            <a:extLst>
              <a:ext uri="{FF2B5EF4-FFF2-40B4-BE49-F238E27FC236}">
                <a16:creationId xmlns:a16="http://schemas.microsoft.com/office/drawing/2014/main" id="{5C69CA20-2515-739E-9FD3-865C9AA230E4}"/>
              </a:ext>
            </a:extLst>
          </p:cNvPr>
          <p:cNvSpPr txBox="1">
            <a:spLocks/>
          </p:cNvSpPr>
          <p:nvPr/>
        </p:nvSpPr>
        <p:spPr>
          <a:xfrm>
            <a:off x="431801" y="5116681"/>
            <a:ext cx="5549532" cy="487528"/>
          </a:xfrm>
          <a:prstGeom prst="rect">
            <a:avLst/>
          </a:prstGeom>
          <a:solidFill>
            <a:schemeClr val="accent1">
              <a:lumMod val="75000"/>
            </a:schemeClr>
          </a:solidFill>
          <a:ln w="3175">
            <a:solidFill>
              <a:schemeClr val="tx1"/>
            </a:solidFill>
          </a:ln>
        </p:spPr>
        <p:txBody>
          <a:bodyPr vert="horz" lIns="121920" tIns="60960" rIns="121920" bIns="60960" rtlCol="0" anchor="ctr" anchorCtr="0">
            <a:noAutofit/>
          </a:bodyPr>
          <a:lstStyle>
            <a:defPPr>
              <a:defRPr lang="en-US"/>
            </a:defPPr>
            <a:lvl1pPr marL="0" marR="0" lvl="0" indent="0" eaLnBrk="1" fontAlgn="auto" latinLnBrk="0" hangingPunct="1">
              <a:lnSpc>
                <a:spcPct val="100000"/>
              </a:lnSpc>
              <a:spcBef>
                <a:spcPts val="750"/>
              </a:spcBef>
              <a:spcAft>
                <a:spcPts val="300"/>
              </a:spcAft>
              <a:buClrTx/>
              <a:buSzTx/>
              <a:buFontTx/>
              <a:buNone/>
              <a:tabLst/>
              <a:defRPr kumimoji="0" sz="1600" b="0" i="0" u="none" strike="noStrike" cap="none" spc="0" normalizeH="0" baseline="0">
                <a:ln>
                  <a:noFill/>
                </a:ln>
                <a:solidFill>
                  <a:srgbClr val="FFFFFF"/>
                </a:solidFill>
                <a:effectLst/>
                <a:uLnTx/>
                <a:uFillTx/>
                <a:latin typeface="Segoe UI Semibold"/>
                <a:cs typeface="Segoe UI" panose="020B0502040204020203" pitchFamily="34" charset="0"/>
              </a:defRPr>
            </a:lvl1pPr>
            <a:lvl2pPr marL="180971" indent="0" eaLnBrk="1" latinLnBrk="0" hangingPunct="1">
              <a:lnSpc>
                <a:spcPct val="100000"/>
              </a:lnSpc>
              <a:spcBef>
                <a:spcPts val="150"/>
              </a:spcBef>
              <a:spcAft>
                <a:spcPts val="450"/>
              </a:spcAft>
              <a:buClr>
                <a:schemeClr val="accent2"/>
              </a:buClr>
              <a:buFontTx/>
              <a:buNone/>
              <a:defRPr sz="1600">
                <a:latin typeface="+mn-lt"/>
                <a:cs typeface="Segoe UI Light" panose="020B0502040204020203" pitchFamily="34" charset="0"/>
              </a:defRPr>
            </a:lvl2pPr>
            <a:lvl3pPr marL="357179" indent="0" eaLnBrk="1" latinLnBrk="0" hangingPunct="1">
              <a:lnSpc>
                <a:spcPct val="100000"/>
              </a:lnSpc>
              <a:spcBef>
                <a:spcPts val="0"/>
              </a:spcBef>
              <a:spcAft>
                <a:spcPts val="450"/>
              </a:spcAft>
              <a:buClr>
                <a:schemeClr val="accent2"/>
              </a:buClr>
              <a:buFontTx/>
              <a:buNone/>
              <a:tabLst>
                <a:tab pos="600075" algn="l"/>
              </a:tabLst>
              <a:defRPr sz="1400">
                <a:latin typeface="+mn-lt"/>
                <a:cs typeface="Segoe UI Light" panose="020B0502040204020203" pitchFamily="34" charset="0"/>
              </a:defRPr>
            </a:lvl3pPr>
            <a:lvl4pPr marL="538150" indent="0" eaLnBrk="1" latinLnBrk="0" hangingPunct="1">
              <a:lnSpc>
                <a:spcPct val="100000"/>
              </a:lnSpc>
              <a:spcBef>
                <a:spcPts val="0"/>
              </a:spcBef>
              <a:spcAft>
                <a:spcPts val="450"/>
              </a:spcAft>
              <a:buClr>
                <a:schemeClr val="accent2"/>
              </a:buClr>
              <a:buFontTx/>
              <a:buNone/>
              <a:defRPr sz="1200">
                <a:latin typeface="+mn-lt"/>
                <a:cs typeface="Segoe UI Light" panose="020B0502040204020203" pitchFamily="34" charset="0"/>
              </a:defRPr>
            </a:lvl4pPr>
            <a:lvl5pPr marL="0" indent="0" eaLnBrk="1" latinLnBrk="0" hangingPunct="1">
              <a:lnSpc>
                <a:spcPct val="100000"/>
              </a:lnSpc>
              <a:spcBef>
                <a:spcPts val="300"/>
              </a:spcBef>
              <a:spcAft>
                <a:spcPts val="450"/>
              </a:spcAft>
              <a:buFontTx/>
              <a:buNone/>
              <a:defRPr sz="1800">
                <a:latin typeface="+mn-lt"/>
                <a:cs typeface="Segoe UI" panose="020B0502040204020203" pitchFamily="34" charset="0"/>
              </a:defRPr>
            </a:lvl5pPr>
            <a:lvl6pPr marL="631825" indent="-115888" defTabSz="685800">
              <a:lnSpc>
                <a:spcPct val="90000"/>
              </a:lnSpc>
              <a:spcBef>
                <a:spcPts val="375"/>
              </a:spcBef>
              <a:buClr>
                <a:schemeClr val="accent2"/>
              </a:buClr>
              <a:buFont typeface="Arial" panose="020B0604020202020204" pitchFamily="34" charset="0"/>
              <a:buChar char="•"/>
              <a:defRPr sz="1200">
                <a:latin typeface="+mn-lt"/>
              </a:defRPr>
            </a:lvl6pPr>
            <a:lvl7pPr marL="2228850" indent="-171450" defTabSz="685800">
              <a:lnSpc>
                <a:spcPct val="90000"/>
              </a:lnSpc>
              <a:spcBef>
                <a:spcPts val="375"/>
              </a:spcBef>
              <a:buFont typeface="Arial" panose="020B0604020202020204" pitchFamily="34" charset="0"/>
              <a:buChar char="•"/>
              <a:defRPr sz="1350">
                <a:latin typeface="+mn-lt"/>
              </a:defRPr>
            </a:lvl7pPr>
            <a:lvl8pPr marL="2571750" indent="-171450" defTabSz="685800">
              <a:lnSpc>
                <a:spcPct val="90000"/>
              </a:lnSpc>
              <a:spcBef>
                <a:spcPts val="375"/>
              </a:spcBef>
              <a:buFont typeface="Arial" panose="020B0604020202020204" pitchFamily="34" charset="0"/>
              <a:buChar char="•"/>
              <a:defRPr sz="1350">
                <a:latin typeface="+mn-lt"/>
              </a:defRPr>
            </a:lvl8pPr>
            <a:lvl9pPr marL="2914650" indent="-171450" defTabSz="685800">
              <a:lnSpc>
                <a:spcPct val="90000"/>
              </a:lnSpc>
              <a:spcBef>
                <a:spcPts val="375"/>
              </a:spcBef>
              <a:buFont typeface="Arial" panose="020B0604020202020204" pitchFamily="34" charset="0"/>
              <a:buChar char="•"/>
              <a:defRPr sz="1350">
                <a:latin typeface="+mn-lt"/>
              </a:defRPr>
            </a:lvl9pPr>
          </a:lstStyle>
          <a:p>
            <a:pPr defTabSz="914377">
              <a:spcBef>
                <a:spcPts val="1000"/>
              </a:spcBef>
              <a:spcAft>
                <a:spcPts val="400"/>
              </a:spcAft>
              <a:defRPr/>
            </a:pPr>
            <a:r>
              <a:rPr lang="en-US" sz="2375">
                <a:latin typeface="Arial"/>
              </a:rPr>
              <a:t>Compact footprint</a:t>
            </a:r>
          </a:p>
        </p:txBody>
      </p:sp>
      <p:sp>
        <p:nvSpPr>
          <p:cNvPr id="13" name="Text Placeholder 16">
            <a:extLst>
              <a:ext uri="{FF2B5EF4-FFF2-40B4-BE49-F238E27FC236}">
                <a16:creationId xmlns:a16="http://schemas.microsoft.com/office/drawing/2014/main" id="{5A5E43AB-CC88-89FB-CBDD-A5098F82FDAD}"/>
              </a:ext>
            </a:extLst>
          </p:cNvPr>
          <p:cNvSpPr txBox="1">
            <a:spLocks/>
          </p:cNvSpPr>
          <p:nvPr/>
        </p:nvSpPr>
        <p:spPr>
          <a:xfrm>
            <a:off x="6175300" y="5116681"/>
            <a:ext cx="5556312" cy="487528"/>
          </a:xfrm>
          <a:prstGeom prst="rect">
            <a:avLst/>
          </a:prstGeom>
          <a:solidFill>
            <a:schemeClr val="accent1">
              <a:lumMod val="75000"/>
            </a:schemeClr>
          </a:solidFill>
          <a:ln w="3175">
            <a:solidFill>
              <a:schemeClr val="tx1"/>
            </a:solidFill>
          </a:ln>
        </p:spPr>
        <p:txBody>
          <a:bodyPr vert="horz" lIns="121920" tIns="60960" rIns="121920" bIns="60960" rtlCol="0" anchor="ctr" anchorCtr="0">
            <a:noAutofit/>
          </a:bodyPr>
          <a:lstStyle>
            <a:defPPr>
              <a:defRPr lang="en-US"/>
            </a:defPPr>
            <a:lvl1pPr marL="0" marR="0" lvl="0" indent="0" eaLnBrk="1" fontAlgn="auto" latinLnBrk="0" hangingPunct="1">
              <a:lnSpc>
                <a:spcPct val="100000"/>
              </a:lnSpc>
              <a:spcBef>
                <a:spcPts val="750"/>
              </a:spcBef>
              <a:spcAft>
                <a:spcPts val="300"/>
              </a:spcAft>
              <a:buClrTx/>
              <a:buSzTx/>
              <a:buFontTx/>
              <a:buNone/>
              <a:tabLst/>
              <a:defRPr kumimoji="0" sz="1600" b="0" i="0" u="none" strike="noStrike" cap="none" spc="0" normalizeH="0" baseline="0">
                <a:ln>
                  <a:noFill/>
                </a:ln>
                <a:solidFill>
                  <a:srgbClr val="FFFFFF"/>
                </a:solidFill>
                <a:effectLst/>
                <a:uLnTx/>
                <a:uFillTx/>
                <a:latin typeface="Segoe UI Semibold"/>
                <a:cs typeface="Segoe UI" panose="020B0502040204020203" pitchFamily="34" charset="0"/>
              </a:defRPr>
            </a:lvl1pPr>
            <a:lvl2pPr marL="180971" indent="0" eaLnBrk="1" latinLnBrk="0" hangingPunct="1">
              <a:lnSpc>
                <a:spcPct val="100000"/>
              </a:lnSpc>
              <a:spcBef>
                <a:spcPts val="150"/>
              </a:spcBef>
              <a:spcAft>
                <a:spcPts val="450"/>
              </a:spcAft>
              <a:buClr>
                <a:schemeClr val="accent2"/>
              </a:buClr>
              <a:buFontTx/>
              <a:buNone/>
              <a:defRPr sz="1600">
                <a:latin typeface="+mn-lt"/>
                <a:cs typeface="Segoe UI Light" panose="020B0502040204020203" pitchFamily="34" charset="0"/>
              </a:defRPr>
            </a:lvl2pPr>
            <a:lvl3pPr marL="357179" indent="0" eaLnBrk="1" latinLnBrk="0" hangingPunct="1">
              <a:lnSpc>
                <a:spcPct val="100000"/>
              </a:lnSpc>
              <a:spcBef>
                <a:spcPts val="0"/>
              </a:spcBef>
              <a:spcAft>
                <a:spcPts val="450"/>
              </a:spcAft>
              <a:buClr>
                <a:schemeClr val="accent2"/>
              </a:buClr>
              <a:buFontTx/>
              <a:buNone/>
              <a:tabLst>
                <a:tab pos="600075" algn="l"/>
              </a:tabLst>
              <a:defRPr sz="1400">
                <a:latin typeface="+mn-lt"/>
                <a:cs typeface="Segoe UI Light" panose="020B0502040204020203" pitchFamily="34" charset="0"/>
              </a:defRPr>
            </a:lvl3pPr>
            <a:lvl4pPr marL="538150" indent="0" eaLnBrk="1" latinLnBrk="0" hangingPunct="1">
              <a:lnSpc>
                <a:spcPct val="100000"/>
              </a:lnSpc>
              <a:spcBef>
                <a:spcPts val="0"/>
              </a:spcBef>
              <a:spcAft>
                <a:spcPts val="450"/>
              </a:spcAft>
              <a:buClr>
                <a:schemeClr val="accent2"/>
              </a:buClr>
              <a:buFontTx/>
              <a:buNone/>
              <a:defRPr sz="1200">
                <a:latin typeface="+mn-lt"/>
                <a:cs typeface="Segoe UI Light" panose="020B0502040204020203" pitchFamily="34" charset="0"/>
              </a:defRPr>
            </a:lvl4pPr>
            <a:lvl5pPr marL="0" indent="0" eaLnBrk="1" latinLnBrk="0" hangingPunct="1">
              <a:lnSpc>
                <a:spcPct val="100000"/>
              </a:lnSpc>
              <a:spcBef>
                <a:spcPts val="300"/>
              </a:spcBef>
              <a:spcAft>
                <a:spcPts val="450"/>
              </a:spcAft>
              <a:buFontTx/>
              <a:buNone/>
              <a:defRPr sz="1800">
                <a:latin typeface="+mn-lt"/>
                <a:cs typeface="Segoe UI" panose="020B0502040204020203" pitchFamily="34" charset="0"/>
              </a:defRPr>
            </a:lvl5pPr>
            <a:lvl6pPr marL="631825" indent="-115888" defTabSz="685800">
              <a:lnSpc>
                <a:spcPct val="90000"/>
              </a:lnSpc>
              <a:spcBef>
                <a:spcPts val="375"/>
              </a:spcBef>
              <a:buClr>
                <a:schemeClr val="accent2"/>
              </a:buClr>
              <a:buFont typeface="Arial" panose="020B0604020202020204" pitchFamily="34" charset="0"/>
              <a:buChar char="•"/>
              <a:defRPr sz="1200">
                <a:latin typeface="+mn-lt"/>
              </a:defRPr>
            </a:lvl6pPr>
            <a:lvl7pPr marL="2228850" indent="-171450" defTabSz="685800">
              <a:lnSpc>
                <a:spcPct val="90000"/>
              </a:lnSpc>
              <a:spcBef>
                <a:spcPts val="375"/>
              </a:spcBef>
              <a:buFont typeface="Arial" panose="020B0604020202020204" pitchFamily="34" charset="0"/>
              <a:buChar char="•"/>
              <a:defRPr sz="1350">
                <a:latin typeface="+mn-lt"/>
              </a:defRPr>
            </a:lvl7pPr>
            <a:lvl8pPr marL="2571750" indent="-171450" defTabSz="685800">
              <a:lnSpc>
                <a:spcPct val="90000"/>
              </a:lnSpc>
              <a:spcBef>
                <a:spcPts val="375"/>
              </a:spcBef>
              <a:buFont typeface="Arial" panose="020B0604020202020204" pitchFamily="34" charset="0"/>
              <a:buChar char="•"/>
              <a:defRPr sz="1350">
                <a:latin typeface="+mn-lt"/>
              </a:defRPr>
            </a:lvl8pPr>
            <a:lvl9pPr marL="2914650" indent="-171450" defTabSz="685800">
              <a:lnSpc>
                <a:spcPct val="90000"/>
              </a:lnSpc>
              <a:spcBef>
                <a:spcPts val="375"/>
              </a:spcBef>
              <a:buFont typeface="Arial" panose="020B0604020202020204" pitchFamily="34" charset="0"/>
              <a:buChar char="•"/>
              <a:defRPr sz="1350">
                <a:latin typeface="+mn-lt"/>
              </a:defRPr>
            </a:lvl9pPr>
          </a:lstStyle>
          <a:p>
            <a:pPr defTabSz="914377">
              <a:spcBef>
                <a:spcPts val="1000"/>
              </a:spcBef>
              <a:spcAft>
                <a:spcPts val="400"/>
              </a:spcAft>
              <a:defRPr/>
            </a:pPr>
            <a:r>
              <a:rPr lang="en-US" sz="2375">
                <a:latin typeface="Arial"/>
              </a:rPr>
              <a:t>Full-fledged north-bound interface</a:t>
            </a:r>
          </a:p>
        </p:txBody>
      </p:sp>
      <p:pic>
        <p:nvPicPr>
          <p:cNvPr id="14" name="Picture 13">
            <a:extLst>
              <a:ext uri="{FF2B5EF4-FFF2-40B4-BE49-F238E27FC236}">
                <a16:creationId xmlns:a16="http://schemas.microsoft.com/office/drawing/2014/main" id="{CFA1FCC8-5436-B5A0-2ACE-50491A9FEB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7733" y="2458721"/>
            <a:ext cx="4804672" cy="715827"/>
          </a:xfrm>
          <a:prstGeom prst="rect">
            <a:avLst/>
          </a:prstGeom>
          <a:effectLst>
            <a:outerShdw blurRad="292100" dist="241300" dir="2700000" algn="tl" rotWithShape="0">
              <a:prstClr val="black">
                <a:alpha val="25000"/>
              </a:prstClr>
            </a:outerShdw>
          </a:effectLst>
        </p:spPr>
      </p:pic>
      <p:pic>
        <p:nvPicPr>
          <p:cNvPr id="15" name="Picture 14">
            <a:extLst>
              <a:ext uri="{FF2B5EF4-FFF2-40B4-BE49-F238E27FC236}">
                <a16:creationId xmlns:a16="http://schemas.microsoft.com/office/drawing/2014/main" id="{2FEEEAF2-1968-4C03-72B3-8879FEF55EC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55522" y="1714380"/>
            <a:ext cx="2402103" cy="68550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4BF3251E-2B0C-D0AB-947D-A5CF38FC9B58}"/>
              </a:ext>
            </a:extLst>
          </p:cNvPr>
          <p:cNvSpPr txBox="1">
            <a:spLocks/>
          </p:cNvSpPr>
          <p:nvPr/>
        </p:nvSpPr>
        <p:spPr>
          <a:xfrm>
            <a:off x="7889326" y="1883364"/>
            <a:ext cx="947695" cy="376578"/>
          </a:xfrm>
          <a:prstGeom prst="rect">
            <a:avLst/>
          </a:prstGeom>
          <a:noFill/>
          <a:effectLst/>
        </p:spPr>
        <p:txBody>
          <a:bodyPr wrap="none" rtlCol="0">
            <a:spAutoFit/>
          </a:bodyPr>
          <a:lstStyle/>
          <a:p>
            <a:pPr defTabSz="914377">
              <a:defRPr/>
            </a:pPr>
            <a:r>
              <a:rPr lang="en-US" sz="1847" i="1">
                <a:solidFill>
                  <a:srgbClr val="000000"/>
                </a:solidFill>
                <a:latin typeface="Arial"/>
              </a:rPr>
              <a:t>16 Port</a:t>
            </a:r>
          </a:p>
        </p:txBody>
      </p:sp>
      <p:sp>
        <p:nvSpPr>
          <p:cNvPr id="17" name="TextBox 16">
            <a:extLst>
              <a:ext uri="{FF2B5EF4-FFF2-40B4-BE49-F238E27FC236}">
                <a16:creationId xmlns:a16="http://schemas.microsoft.com/office/drawing/2014/main" id="{DB4D5ECC-12F2-9FA3-B3D3-75C6F518EE8E}"/>
              </a:ext>
            </a:extLst>
          </p:cNvPr>
          <p:cNvSpPr txBox="1">
            <a:spLocks/>
          </p:cNvSpPr>
          <p:nvPr/>
        </p:nvSpPr>
        <p:spPr>
          <a:xfrm>
            <a:off x="5805337" y="2566480"/>
            <a:ext cx="947695" cy="376578"/>
          </a:xfrm>
          <a:prstGeom prst="rect">
            <a:avLst/>
          </a:prstGeom>
          <a:noFill/>
          <a:effectLst/>
        </p:spPr>
        <p:txBody>
          <a:bodyPr wrap="none" rtlCol="0">
            <a:spAutoFit/>
          </a:bodyPr>
          <a:lstStyle/>
          <a:p>
            <a:pPr defTabSz="914377">
              <a:defRPr/>
            </a:pPr>
            <a:r>
              <a:rPr lang="en-US" sz="1847" i="1">
                <a:solidFill>
                  <a:srgbClr val="000000"/>
                </a:solidFill>
                <a:latin typeface="Arial"/>
              </a:rPr>
              <a:t>64 Port</a:t>
            </a:r>
          </a:p>
        </p:txBody>
      </p:sp>
    </p:spTree>
    <p:custDataLst>
      <p:tags r:id="rId1"/>
    </p:custDataLst>
    <p:extLst>
      <p:ext uri="{BB962C8B-B14F-4D97-AF65-F5344CB8AC3E}">
        <p14:creationId xmlns:p14="http://schemas.microsoft.com/office/powerpoint/2010/main" val="175517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E0707-6F92-4289-A654-7D5AD08348F4}"/>
              </a:ext>
            </a:extLst>
          </p:cNvPr>
          <p:cNvSpPr>
            <a:spLocks noGrp="1"/>
          </p:cNvSpPr>
          <p:nvPr>
            <p:ph type="title"/>
          </p:nvPr>
        </p:nvSpPr>
        <p:spPr/>
        <p:txBody>
          <a:bodyPr anchor="b">
            <a:normAutofit/>
          </a:bodyPr>
          <a:lstStyle/>
          <a:p>
            <a:r>
              <a:rPr lang="en-US"/>
              <a:t>ADTRAN/ADVA</a:t>
            </a:r>
            <a:br>
              <a:rPr lang="en-US"/>
            </a:br>
            <a:r>
              <a:rPr lang="en-US"/>
              <a:t>FSP 3000 open optical transport/DWDM</a:t>
            </a:r>
          </a:p>
        </p:txBody>
      </p:sp>
      <p:pic>
        <p:nvPicPr>
          <p:cNvPr id="13" name="Picture 44">
            <a:extLst>
              <a:ext uri="{FF2B5EF4-FFF2-40B4-BE49-F238E27FC236}">
                <a16:creationId xmlns:a16="http://schemas.microsoft.com/office/drawing/2014/main" id="{E332F7C1-3B11-49B2-8A19-51FEE604906D}"/>
              </a:ext>
            </a:extLst>
          </p:cNvPr>
          <p:cNvPicPr>
            <a:picLocks noChangeAspect="1"/>
          </p:cNvPicPr>
          <p:nvPr/>
        </p:nvPicPr>
        <p:blipFill>
          <a:blip r:embed="rId3">
            <a:duotone>
              <a:prstClr val="black"/>
              <a:schemeClr val="tx2">
                <a:tint val="45000"/>
                <a:satMod val="400000"/>
              </a:schemeClr>
            </a:duotone>
            <a:alphaModFix amt="20000"/>
          </a:blip>
          <a:stretch>
            <a:fillRect/>
          </a:stretch>
        </p:blipFill>
        <p:spPr>
          <a:xfrm>
            <a:off x="9558245" y="690216"/>
            <a:ext cx="1920000" cy="1920000"/>
          </a:xfrm>
          <a:prstGeom prst="rect">
            <a:avLst/>
          </a:prstGeom>
        </p:spPr>
      </p:pic>
      <p:pic>
        <p:nvPicPr>
          <p:cNvPr id="15" name="Picture 54">
            <a:extLst>
              <a:ext uri="{FF2B5EF4-FFF2-40B4-BE49-F238E27FC236}">
                <a16:creationId xmlns:a16="http://schemas.microsoft.com/office/drawing/2014/main" id="{291995A8-F0C3-49ED-88F4-E7C6608ED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8245" y="5126371"/>
            <a:ext cx="1159243" cy="528000"/>
          </a:xfrm>
          <a:prstGeom prst="rect">
            <a:avLst/>
          </a:prstGeom>
        </p:spPr>
      </p:pic>
      <p:pic>
        <p:nvPicPr>
          <p:cNvPr id="4" name="Picture 3">
            <a:extLst>
              <a:ext uri="{FF2B5EF4-FFF2-40B4-BE49-F238E27FC236}">
                <a16:creationId xmlns:a16="http://schemas.microsoft.com/office/drawing/2014/main" id="{51E987B8-B9BB-4FD3-8695-5595118F621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30859" y="2283804"/>
            <a:ext cx="5375220" cy="2787699"/>
          </a:xfrm>
          <a:prstGeom prst="rect">
            <a:avLst/>
          </a:prstGeom>
        </p:spPr>
      </p:pic>
      <p:grpSp>
        <p:nvGrpSpPr>
          <p:cNvPr id="18" name="Graphic 10">
            <a:extLst>
              <a:ext uri="{FF2B5EF4-FFF2-40B4-BE49-F238E27FC236}">
                <a16:creationId xmlns:a16="http://schemas.microsoft.com/office/drawing/2014/main" id="{8DB4ADBA-E74C-424C-8A4E-120CE8CC481D}"/>
              </a:ext>
            </a:extLst>
          </p:cNvPr>
          <p:cNvGrpSpPr/>
          <p:nvPr/>
        </p:nvGrpSpPr>
        <p:grpSpPr>
          <a:xfrm>
            <a:off x="936974" y="3923406"/>
            <a:ext cx="885161" cy="326676"/>
            <a:chOff x="6369780" y="2967306"/>
            <a:chExt cx="667954" cy="245007"/>
          </a:xfrm>
          <a:solidFill>
            <a:schemeClr val="accent2">
              <a:alpha val="54000"/>
            </a:schemeClr>
          </a:solidFill>
        </p:grpSpPr>
        <p:sp>
          <p:nvSpPr>
            <p:cNvPr id="19" name="Freeform: Shape 18">
              <a:extLst>
                <a:ext uri="{FF2B5EF4-FFF2-40B4-BE49-F238E27FC236}">
                  <a16:creationId xmlns:a16="http://schemas.microsoft.com/office/drawing/2014/main" id="{B9FAD858-D4E5-48BD-BE28-B50DE2CB95F2}"/>
                </a:ext>
              </a:extLst>
            </p:cNvPr>
            <p:cNvSpPr/>
            <p:nvPr/>
          </p:nvSpPr>
          <p:spPr>
            <a:xfrm>
              <a:off x="6369780" y="2967306"/>
              <a:ext cx="667954" cy="245007"/>
            </a:xfrm>
            <a:custGeom>
              <a:avLst/>
              <a:gdLst>
                <a:gd name="connsiteX0" fmla="*/ 643197 w 667954"/>
                <a:gd name="connsiteY0" fmla="*/ 237364 h 245007"/>
                <a:gd name="connsiteX1" fmla="*/ 645643 w 667954"/>
                <a:gd name="connsiteY1" fmla="*/ 223407 h 245007"/>
                <a:gd name="connsiteX2" fmla="*/ 653330 w 667954"/>
                <a:gd name="connsiteY2" fmla="*/ 192501 h 245007"/>
                <a:gd name="connsiteX3" fmla="*/ 652805 w 667954"/>
                <a:gd name="connsiteY3" fmla="*/ 158605 h 245007"/>
                <a:gd name="connsiteX4" fmla="*/ 656299 w 667954"/>
                <a:gd name="connsiteY4" fmla="*/ 147639 h 245007"/>
                <a:gd name="connsiteX5" fmla="*/ 663986 w 667954"/>
                <a:gd name="connsiteY5" fmla="*/ 124709 h 245007"/>
                <a:gd name="connsiteX6" fmla="*/ 664859 w 667954"/>
                <a:gd name="connsiteY6" fmla="*/ 100616 h 245007"/>
                <a:gd name="connsiteX7" fmla="*/ 662413 w 667954"/>
                <a:gd name="connsiteY7" fmla="*/ 74030 h 245007"/>
                <a:gd name="connsiteX8" fmla="*/ 661365 w 667954"/>
                <a:gd name="connsiteY8" fmla="*/ 55420 h 245007"/>
                <a:gd name="connsiteX9" fmla="*/ 638830 w 667954"/>
                <a:gd name="connsiteY9" fmla="*/ 32324 h 245007"/>
                <a:gd name="connsiteX10" fmla="*/ 619614 w 667954"/>
                <a:gd name="connsiteY10" fmla="*/ 31161 h 245007"/>
                <a:gd name="connsiteX11" fmla="*/ 616120 w 667954"/>
                <a:gd name="connsiteY11" fmla="*/ 10558 h 245007"/>
                <a:gd name="connsiteX12" fmla="*/ 313032 w 667954"/>
                <a:gd name="connsiteY12" fmla="*/ 90 h 245007"/>
                <a:gd name="connsiteX13" fmla="*/ 216429 w 667954"/>
                <a:gd name="connsiteY13" fmla="*/ 2748 h 245007"/>
                <a:gd name="connsiteX14" fmla="*/ 80519 w 667954"/>
                <a:gd name="connsiteY14" fmla="*/ 15875 h 245007"/>
                <a:gd name="connsiteX15" fmla="*/ 46804 w 667954"/>
                <a:gd name="connsiteY15" fmla="*/ 20693 h 245007"/>
                <a:gd name="connsiteX16" fmla="*/ 18155 w 667954"/>
                <a:gd name="connsiteY16" fmla="*/ 38140 h 245007"/>
                <a:gd name="connsiteX17" fmla="*/ 5577 w 667954"/>
                <a:gd name="connsiteY17" fmla="*/ 68713 h 245007"/>
                <a:gd name="connsiteX18" fmla="*/ 686 w 667954"/>
                <a:gd name="connsiteY18" fmla="*/ 98289 h 245007"/>
                <a:gd name="connsiteX19" fmla="*/ 5402 w 667954"/>
                <a:gd name="connsiteY19" fmla="*/ 114241 h 245007"/>
                <a:gd name="connsiteX20" fmla="*/ 29335 w 667954"/>
                <a:gd name="connsiteY20" fmla="*/ 217093 h 245007"/>
                <a:gd name="connsiteX21" fmla="*/ 55189 w 667954"/>
                <a:gd name="connsiteY21" fmla="*/ 234041 h 245007"/>
                <a:gd name="connsiteX22" fmla="*/ 230054 w 667954"/>
                <a:gd name="connsiteY22" fmla="*/ 239524 h 245007"/>
                <a:gd name="connsiteX23" fmla="*/ 519517 w 667954"/>
                <a:gd name="connsiteY23" fmla="*/ 236533 h 245007"/>
                <a:gd name="connsiteX24" fmla="*/ 611578 w 667954"/>
                <a:gd name="connsiteY24" fmla="*/ 245008 h 245007"/>
                <a:gd name="connsiteX25" fmla="*/ 643197 w 667954"/>
                <a:gd name="connsiteY25" fmla="*/ 237364 h 24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7954" h="245007">
                  <a:moveTo>
                    <a:pt x="643197" y="237364"/>
                  </a:moveTo>
                  <a:cubicBezTo>
                    <a:pt x="643722" y="233709"/>
                    <a:pt x="644420" y="226730"/>
                    <a:pt x="645643" y="223407"/>
                  </a:cubicBezTo>
                  <a:lnTo>
                    <a:pt x="653330" y="192501"/>
                  </a:lnTo>
                  <a:cubicBezTo>
                    <a:pt x="662064" y="161596"/>
                    <a:pt x="651757" y="174058"/>
                    <a:pt x="652805" y="158605"/>
                  </a:cubicBezTo>
                  <a:cubicBezTo>
                    <a:pt x="652805" y="158605"/>
                    <a:pt x="655950" y="148469"/>
                    <a:pt x="656299" y="147639"/>
                  </a:cubicBezTo>
                  <a:cubicBezTo>
                    <a:pt x="659968" y="139497"/>
                    <a:pt x="665034" y="136506"/>
                    <a:pt x="663986" y="124709"/>
                  </a:cubicBezTo>
                  <a:cubicBezTo>
                    <a:pt x="662938" y="113244"/>
                    <a:pt x="659618" y="127367"/>
                    <a:pt x="664859" y="100616"/>
                  </a:cubicBezTo>
                  <a:cubicBezTo>
                    <a:pt x="670624" y="71704"/>
                    <a:pt x="667479" y="90480"/>
                    <a:pt x="662413" y="74030"/>
                  </a:cubicBezTo>
                  <a:lnTo>
                    <a:pt x="661365" y="55420"/>
                  </a:lnTo>
                  <a:cubicBezTo>
                    <a:pt x="642673" y="47445"/>
                    <a:pt x="643372" y="55919"/>
                    <a:pt x="638830" y="32324"/>
                  </a:cubicBezTo>
                  <a:lnTo>
                    <a:pt x="619614" y="31161"/>
                  </a:lnTo>
                  <a:lnTo>
                    <a:pt x="616120" y="10558"/>
                  </a:lnTo>
                  <a:cubicBezTo>
                    <a:pt x="514800" y="920"/>
                    <a:pt x="415750" y="-409"/>
                    <a:pt x="313032" y="90"/>
                  </a:cubicBezTo>
                  <a:cubicBezTo>
                    <a:pt x="276522" y="256"/>
                    <a:pt x="250493" y="2748"/>
                    <a:pt x="216429" y="2748"/>
                  </a:cubicBezTo>
                  <a:cubicBezTo>
                    <a:pt x="132402" y="2748"/>
                    <a:pt x="81043" y="15875"/>
                    <a:pt x="80519" y="15875"/>
                  </a:cubicBezTo>
                  <a:cubicBezTo>
                    <a:pt x="74056" y="16373"/>
                    <a:pt x="63924" y="9727"/>
                    <a:pt x="46804" y="20693"/>
                  </a:cubicBezTo>
                  <a:lnTo>
                    <a:pt x="18155" y="38140"/>
                  </a:lnTo>
                  <a:cubicBezTo>
                    <a:pt x="17805" y="38638"/>
                    <a:pt x="6276" y="66719"/>
                    <a:pt x="5577" y="68713"/>
                  </a:cubicBezTo>
                  <a:cubicBezTo>
                    <a:pt x="1035" y="83335"/>
                    <a:pt x="-1236" y="87157"/>
                    <a:pt x="686" y="98289"/>
                  </a:cubicBezTo>
                  <a:cubicBezTo>
                    <a:pt x="2433" y="108757"/>
                    <a:pt x="3306" y="107760"/>
                    <a:pt x="5402" y="114241"/>
                  </a:cubicBezTo>
                  <a:cubicBezTo>
                    <a:pt x="8023" y="122881"/>
                    <a:pt x="-2459" y="195825"/>
                    <a:pt x="29335" y="217093"/>
                  </a:cubicBezTo>
                  <a:lnTo>
                    <a:pt x="55189" y="234041"/>
                  </a:lnTo>
                  <a:cubicBezTo>
                    <a:pt x="79821" y="252983"/>
                    <a:pt x="192671" y="242183"/>
                    <a:pt x="230054" y="239524"/>
                  </a:cubicBezTo>
                  <a:cubicBezTo>
                    <a:pt x="365440" y="229887"/>
                    <a:pt x="406142" y="235869"/>
                    <a:pt x="519517" y="236533"/>
                  </a:cubicBezTo>
                  <a:cubicBezTo>
                    <a:pt x="550087" y="236700"/>
                    <a:pt x="584851" y="236367"/>
                    <a:pt x="611578" y="245008"/>
                  </a:cubicBezTo>
                  <a:cubicBezTo>
                    <a:pt x="628523" y="239192"/>
                    <a:pt x="610880" y="237697"/>
                    <a:pt x="643197" y="237364"/>
                  </a:cubicBezTo>
                  <a:close/>
                </a:path>
              </a:pathLst>
            </a:custGeom>
            <a:grpFill/>
            <a:ln w="17295"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68CE1A5B-A7F6-4BDD-8370-D0A32AC87BD4}"/>
                </a:ext>
              </a:extLst>
            </p:cNvPr>
            <p:cNvSpPr/>
            <p:nvPr/>
          </p:nvSpPr>
          <p:spPr>
            <a:xfrm>
              <a:off x="6949621" y="3005966"/>
              <a:ext cx="60432" cy="185856"/>
            </a:xfrm>
            <a:custGeom>
              <a:avLst/>
              <a:gdLst>
                <a:gd name="connsiteX0" fmla="*/ 18286 w 60432"/>
                <a:gd name="connsiteY0" fmla="*/ 8618 h 185856"/>
                <a:gd name="connsiteX1" fmla="*/ 10775 w 60432"/>
                <a:gd name="connsiteY1" fmla="*/ 56804 h 185856"/>
                <a:gd name="connsiteX2" fmla="*/ 293 w 60432"/>
                <a:gd name="connsiteY2" fmla="*/ 98012 h 185856"/>
                <a:gd name="connsiteX3" fmla="*/ 14094 w 60432"/>
                <a:gd name="connsiteY3" fmla="*/ 147361 h 185856"/>
                <a:gd name="connsiteX4" fmla="*/ 19334 w 60432"/>
                <a:gd name="connsiteY4" fmla="*/ 172783 h 185856"/>
                <a:gd name="connsiteX5" fmla="*/ 40821 w 60432"/>
                <a:gd name="connsiteY5" fmla="*/ 185411 h 185856"/>
                <a:gd name="connsiteX6" fmla="*/ 55146 w 60432"/>
                <a:gd name="connsiteY6" fmla="*/ 162813 h 185856"/>
                <a:gd name="connsiteX7" fmla="*/ 43966 w 60432"/>
                <a:gd name="connsiteY7" fmla="*/ 118615 h 185856"/>
                <a:gd name="connsiteX8" fmla="*/ 49206 w 60432"/>
                <a:gd name="connsiteY8" fmla="*/ 65444 h 185856"/>
                <a:gd name="connsiteX9" fmla="*/ 41345 w 60432"/>
                <a:gd name="connsiteY9" fmla="*/ 31714 h 185856"/>
                <a:gd name="connsiteX10" fmla="*/ 24924 w 60432"/>
                <a:gd name="connsiteY10" fmla="*/ 5295 h 185856"/>
                <a:gd name="connsiteX11" fmla="*/ 18286 w 60432"/>
                <a:gd name="connsiteY11" fmla="*/ 8618 h 18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32" h="185856">
                  <a:moveTo>
                    <a:pt x="18286" y="8618"/>
                  </a:moveTo>
                  <a:cubicBezTo>
                    <a:pt x="16365" y="22077"/>
                    <a:pt x="17238" y="45339"/>
                    <a:pt x="10775" y="56804"/>
                  </a:cubicBezTo>
                  <a:cubicBezTo>
                    <a:pt x="6233" y="64780"/>
                    <a:pt x="15317" y="77408"/>
                    <a:pt x="293" y="98012"/>
                  </a:cubicBezTo>
                  <a:cubicBezTo>
                    <a:pt x="-1628" y="100670"/>
                    <a:pt x="6233" y="145034"/>
                    <a:pt x="14094" y="147361"/>
                  </a:cubicBezTo>
                  <a:cubicBezTo>
                    <a:pt x="24750" y="150684"/>
                    <a:pt x="22479" y="158161"/>
                    <a:pt x="19334" y="172783"/>
                  </a:cubicBezTo>
                  <a:cubicBezTo>
                    <a:pt x="18810" y="175441"/>
                    <a:pt x="-15604" y="188402"/>
                    <a:pt x="40821" y="185411"/>
                  </a:cubicBezTo>
                  <a:cubicBezTo>
                    <a:pt x="57766" y="184580"/>
                    <a:pt x="40821" y="172451"/>
                    <a:pt x="55146" y="162813"/>
                  </a:cubicBezTo>
                  <a:cubicBezTo>
                    <a:pt x="73314" y="150518"/>
                    <a:pt x="38376" y="124431"/>
                    <a:pt x="43966" y="118615"/>
                  </a:cubicBezTo>
                  <a:cubicBezTo>
                    <a:pt x="52351" y="109975"/>
                    <a:pt x="57068" y="76909"/>
                    <a:pt x="49206" y="65444"/>
                  </a:cubicBezTo>
                  <a:cubicBezTo>
                    <a:pt x="39249" y="50989"/>
                    <a:pt x="53050" y="47167"/>
                    <a:pt x="41345" y="31714"/>
                  </a:cubicBezTo>
                  <a:cubicBezTo>
                    <a:pt x="41171" y="31548"/>
                    <a:pt x="30864" y="-15475"/>
                    <a:pt x="24924" y="5295"/>
                  </a:cubicBezTo>
                  <a:cubicBezTo>
                    <a:pt x="24051" y="8120"/>
                    <a:pt x="18286" y="8452"/>
                    <a:pt x="18286" y="8618"/>
                  </a:cubicBezTo>
                  <a:close/>
                </a:path>
              </a:pathLst>
            </a:custGeom>
            <a:grpFill/>
            <a:ln w="17295" cap="flat">
              <a:noFill/>
              <a:prstDash val="solid"/>
              <a:miter/>
            </a:ln>
          </p:spPr>
          <p:txBody>
            <a:bodyPr rtlCol="0" anchor="ctr"/>
            <a:lstStyle/>
            <a:p>
              <a:endParaRPr lang="en-US" sz="2400"/>
            </a:p>
          </p:txBody>
        </p:sp>
      </p:grpSp>
      <p:grpSp>
        <p:nvGrpSpPr>
          <p:cNvPr id="24" name="Graphic 8">
            <a:extLst>
              <a:ext uri="{FF2B5EF4-FFF2-40B4-BE49-F238E27FC236}">
                <a16:creationId xmlns:a16="http://schemas.microsoft.com/office/drawing/2014/main" id="{8702B35D-31EE-44E2-ADC5-716A96758520}"/>
              </a:ext>
            </a:extLst>
          </p:cNvPr>
          <p:cNvGrpSpPr/>
          <p:nvPr/>
        </p:nvGrpSpPr>
        <p:grpSpPr>
          <a:xfrm>
            <a:off x="2943024" y="4222760"/>
            <a:ext cx="1367841" cy="319488"/>
            <a:chOff x="2940544" y="1020748"/>
            <a:chExt cx="1505711" cy="208948"/>
          </a:xfrm>
          <a:solidFill>
            <a:srgbClr val="3296D5">
              <a:alpha val="54000"/>
            </a:srgbClr>
          </a:solidFill>
        </p:grpSpPr>
        <p:sp>
          <p:nvSpPr>
            <p:cNvPr id="25" name="Freeform: Shape 24">
              <a:extLst>
                <a:ext uri="{FF2B5EF4-FFF2-40B4-BE49-F238E27FC236}">
                  <a16:creationId xmlns:a16="http://schemas.microsoft.com/office/drawing/2014/main" id="{1DD2952A-0BB6-4E55-9FF6-B2434D9F1307}"/>
                </a:ext>
              </a:extLst>
            </p:cNvPr>
            <p:cNvSpPr/>
            <p:nvPr/>
          </p:nvSpPr>
          <p:spPr>
            <a:xfrm>
              <a:off x="2940544" y="1020748"/>
              <a:ext cx="1505711" cy="208948"/>
            </a:xfrm>
            <a:custGeom>
              <a:avLst/>
              <a:gdLst>
                <a:gd name="connsiteX0" fmla="*/ 159937 w 1505711"/>
                <a:gd name="connsiteY0" fmla="*/ 4533 h 208948"/>
                <a:gd name="connsiteX1" fmla="*/ 88681 w 1505711"/>
                <a:gd name="connsiteY1" fmla="*/ 7083 h 208948"/>
                <a:gd name="connsiteX2" fmla="*/ 55957 w 1505711"/>
                <a:gd name="connsiteY2" fmla="*/ 1417 h 208948"/>
                <a:gd name="connsiteX3" fmla="*/ 45190 w 1505711"/>
                <a:gd name="connsiteY3" fmla="*/ 3683 h 208948"/>
                <a:gd name="connsiteX4" fmla="*/ 36691 w 1505711"/>
                <a:gd name="connsiteY4" fmla="*/ 0 h 208948"/>
                <a:gd name="connsiteX5" fmla="*/ 35982 w 1505711"/>
                <a:gd name="connsiteY5" fmla="*/ 17283 h 208948"/>
                <a:gd name="connsiteX6" fmla="*/ 15016 w 1505711"/>
                <a:gd name="connsiteY6" fmla="*/ 14308 h 208948"/>
                <a:gd name="connsiteX7" fmla="*/ 11758 w 1505711"/>
                <a:gd name="connsiteY7" fmla="*/ 31874 h 208948"/>
                <a:gd name="connsiteX8" fmla="*/ 28049 w 1505711"/>
                <a:gd name="connsiteY8" fmla="*/ 36549 h 208948"/>
                <a:gd name="connsiteX9" fmla="*/ 25358 w 1505711"/>
                <a:gd name="connsiteY9" fmla="*/ 38674 h 208948"/>
                <a:gd name="connsiteX10" fmla="*/ 18558 w 1505711"/>
                <a:gd name="connsiteY10" fmla="*/ 45332 h 208948"/>
                <a:gd name="connsiteX11" fmla="*/ 17566 w 1505711"/>
                <a:gd name="connsiteY11" fmla="*/ 52840 h 208948"/>
                <a:gd name="connsiteX12" fmla="*/ 6375 w 1505711"/>
                <a:gd name="connsiteY12" fmla="*/ 52982 h 208948"/>
                <a:gd name="connsiteX13" fmla="*/ 0 w 1505711"/>
                <a:gd name="connsiteY13" fmla="*/ 79048 h 208948"/>
                <a:gd name="connsiteX14" fmla="*/ 21391 w 1505711"/>
                <a:gd name="connsiteY14" fmla="*/ 96331 h 208948"/>
                <a:gd name="connsiteX15" fmla="*/ 28758 w 1505711"/>
                <a:gd name="connsiteY15" fmla="*/ 145488 h 208948"/>
                <a:gd name="connsiteX16" fmla="*/ 43915 w 1505711"/>
                <a:gd name="connsiteY16" fmla="*/ 155546 h 208948"/>
                <a:gd name="connsiteX17" fmla="*/ 42499 w 1505711"/>
                <a:gd name="connsiteY17" fmla="*/ 159087 h 208948"/>
                <a:gd name="connsiteX18" fmla="*/ 45190 w 1505711"/>
                <a:gd name="connsiteY18" fmla="*/ 159087 h 208948"/>
                <a:gd name="connsiteX19" fmla="*/ 62190 w 1505711"/>
                <a:gd name="connsiteY19" fmla="*/ 167020 h 208948"/>
                <a:gd name="connsiteX20" fmla="*/ 89106 w 1505711"/>
                <a:gd name="connsiteY20" fmla="*/ 176228 h 208948"/>
                <a:gd name="connsiteX21" fmla="*/ 140954 w 1505711"/>
                <a:gd name="connsiteY21" fmla="*/ 182603 h 208948"/>
                <a:gd name="connsiteX22" fmla="*/ 221277 w 1505711"/>
                <a:gd name="connsiteY22" fmla="*/ 191953 h 208948"/>
                <a:gd name="connsiteX23" fmla="*/ 308400 w 1505711"/>
                <a:gd name="connsiteY23" fmla="*/ 202153 h 208948"/>
                <a:gd name="connsiteX24" fmla="*/ 523019 w 1505711"/>
                <a:gd name="connsiteY24" fmla="*/ 203428 h 208948"/>
                <a:gd name="connsiteX25" fmla="*/ 819236 w 1505711"/>
                <a:gd name="connsiteY25" fmla="*/ 205553 h 208948"/>
                <a:gd name="connsiteX26" fmla="*/ 1485900 w 1505711"/>
                <a:gd name="connsiteY26" fmla="*/ 199178 h 208948"/>
                <a:gd name="connsiteX27" fmla="*/ 1505592 w 1505711"/>
                <a:gd name="connsiteY27" fmla="*/ 197478 h 208948"/>
                <a:gd name="connsiteX28" fmla="*/ 1501625 w 1505711"/>
                <a:gd name="connsiteY28" fmla="*/ 177362 h 208948"/>
                <a:gd name="connsiteX29" fmla="*/ 1491284 w 1505711"/>
                <a:gd name="connsiteY29" fmla="*/ 180478 h 208948"/>
                <a:gd name="connsiteX30" fmla="*/ 1460968 w 1505711"/>
                <a:gd name="connsiteY30" fmla="*/ 165604 h 208948"/>
                <a:gd name="connsiteX31" fmla="*/ 1450202 w 1505711"/>
                <a:gd name="connsiteY31" fmla="*/ 150446 h 208948"/>
                <a:gd name="connsiteX32" fmla="*/ 1458276 w 1505711"/>
                <a:gd name="connsiteY32" fmla="*/ 140954 h 208948"/>
                <a:gd name="connsiteX33" fmla="*/ 1446377 w 1505711"/>
                <a:gd name="connsiteY33" fmla="*/ 139538 h 208948"/>
                <a:gd name="connsiteX34" fmla="*/ 1436602 w 1505711"/>
                <a:gd name="connsiteY34" fmla="*/ 131463 h 208948"/>
                <a:gd name="connsiteX35" fmla="*/ 1449635 w 1505711"/>
                <a:gd name="connsiteY35" fmla="*/ 125796 h 208948"/>
                <a:gd name="connsiteX36" fmla="*/ 1458560 w 1505711"/>
                <a:gd name="connsiteY36" fmla="*/ 129196 h 208948"/>
                <a:gd name="connsiteX37" fmla="*/ 1459126 w 1505711"/>
                <a:gd name="connsiteY37" fmla="*/ 115172 h 208948"/>
                <a:gd name="connsiteX38" fmla="*/ 1464793 w 1505711"/>
                <a:gd name="connsiteY38" fmla="*/ 105964 h 208948"/>
                <a:gd name="connsiteX39" fmla="*/ 1439718 w 1505711"/>
                <a:gd name="connsiteY39" fmla="*/ 93922 h 208948"/>
                <a:gd name="connsiteX40" fmla="*/ 1458135 w 1505711"/>
                <a:gd name="connsiteY40" fmla="*/ 85706 h 208948"/>
                <a:gd name="connsiteX41" fmla="*/ 1457568 w 1505711"/>
                <a:gd name="connsiteY41" fmla="*/ 84714 h 208948"/>
                <a:gd name="connsiteX42" fmla="*/ 1440568 w 1505711"/>
                <a:gd name="connsiteY42" fmla="*/ 49865 h 208948"/>
                <a:gd name="connsiteX43" fmla="*/ 1428810 w 1505711"/>
                <a:gd name="connsiteY43" fmla="*/ 24933 h 208948"/>
                <a:gd name="connsiteX44" fmla="*/ 1391978 w 1505711"/>
                <a:gd name="connsiteY44" fmla="*/ 12466 h 208948"/>
                <a:gd name="connsiteX45" fmla="*/ 1371012 w 1505711"/>
                <a:gd name="connsiteY45" fmla="*/ 7791 h 208948"/>
                <a:gd name="connsiteX46" fmla="*/ 1356279 w 1505711"/>
                <a:gd name="connsiteY46" fmla="*/ 1842 h 208948"/>
                <a:gd name="connsiteX47" fmla="*/ 1240257 w 1505711"/>
                <a:gd name="connsiteY47" fmla="*/ 2125 h 208948"/>
                <a:gd name="connsiteX48" fmla="*/ 1098736 w 1505711"/>
                <a:gd name="connsiteY48" fmla="*/ 4533 h 208948"/>
                <a:gd name="connsiteX49" fmla="*/ 1096186 w 1505711"/>
                <a:gd name="connsiteY49" fmla="*/ 9916 h 208948"/>
                <a:gd name="connsiteX50" fmla="*/ 840485 w 1505711"/>
                <a:gd name="connsiteY50" fmla="*/ 7083 h 208948"/>
                <a:gd name="connsiteX51" fmla="*/ 334182 w 1505711"/>
                <a:gd name="connsiteY51" fmla="*/ 7225 h 208948"/>
                <a:gd name="connsiteX52" fmla="*/ 174387 w 1505711"/>
                <a:gd name="connsiteY52" fmla="*/ 6233 h 208948"/>
                <a:gd name="connsiteX53" fmla="*/ 159937 w 1505711"/>
                <a:gd name="connsiteY53" fmla="*/ 4533 h 20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05711" h="208948">
                  <a:moveTo>
                    <a:pt x="159937" y="4533"/>
                  </a:moveTo>
                  <a:cubicBezTo>
                    <a:pt x="135996" y="5100"/>
                    <a:pt x="112480" y="7791"/>
                    <a:pt x="88681" y="7083"/>
                  </a:cubicBezTo>
                  <a:cubicBezTo>
                    <a:pt x="70123" y="6375"/>
                    <a:pt x="67431" y="708"/>
                    <a:pt x="55957" y="1417"/>
                  </a:cubicBezTo>
                  <a:cubicBezTo>
                    <a:pt x="36124" y="2833"/>
                    <a:pt x="63182" y="4533"/>
                    <a:pt x="45190" y="3683"/>
                  </a:cubicBezTo>
                  <a:cubicBezTo>
                    <a:pt x="33432" y="3258"/>
                    <a:pt x="47315" y="4817"/>
                    <a:pt x="36691" y="0"/>
                  </a:cubicBezTo>
                  <a:lnTo>
                    <a:pt x="35982" y="17283"/>
                  </a:lnTo>
                  <a:cubicBezTo>
                    <a:pt x="21108" y="17283"/>
                    <a:pt x="25358" y="17849"/>
                    <a:pt x="15016" y="14308"/>
                  </a:cubicBezTo>
                  <a:cubicBezTo>
                    <a:pt x="14166" y="24224"/>
                    <a:pt x="13316" y="25641"/>
                    <a:pt x="11758" y="31874"/>
                  </a:cubicBezTo>
                  <a:cubicBezTo>
                    <a:pt x="19266" y="37541"/>
                    <a:pt x="14733" y="35416"/>
                    <a:pt x="28049" y="36549"/>
                  </a:cubicBezTo>
                  <a:cubicBezTo>
                    <a:pt x="27058" y="37399"/>
                    <a:pt x="25924" y="38107"/>
                    <a:pt x="25358" y="38674"/>
                  </a:cubicBezTo>
                  <a:lnTo>
                    <a:pt x="18558" y="45332"/>
                  </a:lnTo>
                  <a:cubicBezTo>
                    <a:pt x="18133" y="46040"/>
                    <a:pt x="17850" y="51424"/>
                    <a:pt x="17566" y="52840"/>
                  </a:cubicBezTo>
                  <a:lnTo>
                    <a:pt x="6375" y="52982"/>
                  </a:lnTo>
                  <a:cubicBezTo>
                    <a:pt x="6375" y="66298"/>
                    <a:pt x="4675" y="69273"/>
                    <a:pt x="0" y="79048"/>
                  </a:cubicBezTo>
                  <a:cubicBezTo>
                    <a:pt x="8925" y="80464"/>
                    <a:pt x="15016" y="90522"/>
                    <a:pt x="21391" y="96331"/>
                  </a:cubicBezTo>
                  <a:cubicBezTo>
                    <a:pt x="-142" y="110355"/>
                    <a:pt x="23799" y="136138"/>
                    <a:pt x="28758" y="145488"/>
                  </a:cubicBezTo>
                  <a:cubicBezTo>
                    <a:pt x="34141" y="155829"/>
                    <a:pt x="28616" y="148887"/>
                    <a:pt x="43915" y="155546"/>
                  </a:cubicBezTo>
                  <a:cubicBezTo>
                    <a:pt x="43490" y="156821"/>
                    <a:pt x="43065" y="157954"/>
                    <a:pt x="42499" y="159087"/>
                  </a:cubicBezTo>
                  <a:cubicBezTo>
                    <a:pt x="43349" y="158946"/>
                    <a:pt x="44340" y="158946"/>
                    <a:pt x="45190" y="159087"/>
                  </a:cubicBezTo>
                  <a:cubicBezTo>
                    <a:pt x="45190" y="159087"/>
                    <a:pt x="53407" y="166737"/>
                    <a:pt x="62190" y="167020"/>
                  </a:cubicBezTo>
                  <a:cubicBezTo>
                    <a:pt x="66298" y="167162"/>
                    <a:pt x="86839" y="176228"/>
                    <a:pt x="89106" y="176228"/>
                  </a:cubicBezTo>
                  <a:cubicBezTo>
                    <a:pt x="100014" y="176370"/>
                    <a:pt x="133163" y="174387"/>
                    <a:pt x="140954" y="182603"/>
                  </a:cubicBezTo>
                  <a:cubicBezTo>
                    <a:pt x="146621" y="188553"/>
                    <a:pt x="209661" y="191953"/>
                    <a:pt x="221277" y="191953"/>
                  </a:cubicBezTo>
                  <a:cubicBezTo>
                    <a:pt x="243235" y="191953"/>
                    <a:pt x="283467" y="202436"/>
                    <a:pt x="308400" y="202153"/>
                  </a:cubicBezTo>
                  <a:cubicBezTo>
                    <a:pt x="333332" y="201869"/>
                    <a:pt x="520611" y="203003"/>
                    <a:pt x="523019" y="203428"/>
                  </a:cubicBezTo>
                  <a:cubicBezTo>
                    <a:pt x="564243" y="211927"/>
                    <a:pt x="763845" y="205553"/>
                    <a:pt x="819236" y="205553"/>
                  </a:cubicBezTo>
                  <a:cubicBezTo>
                    <a:pt x="876326" y="205553"/>
                    <a:pt x="1451618" y="216461"/>
                    <a:pt x="1485900" y="199178"/>
                  </a:cubicBezTo>
                  <a:cubicBezTo>
                    <a:pt x="1489300" y="197478"/>
                    <a:pt x="1496809" y="197761"/>
                    <a:pt x="1505592" y="197478"/>
                  </a:cubicBezTo>
                  <a:cubicBezTo>
                    <a:pt x="1505875" y="189970"/>
                    <a:pt x="1506017" y="181753"/>
                    <a:pt x="1501625" y="177362"/>
                  </a:cubicBezTo>
                  <a:cubicBezTo>
                    <a:pt x="1503325" y="172545"/>
                    <a:pt x="1496384" y="178637"/>
                    <a:pt x="1491284" y="180478"/>
                  </a:cubicBezTo>
                  <a:cubicBezTo>
                    <a:pt x="1482217" y="167445"/>
                    <a:pt x="1477117" y="171695"/>
                    <a:pt x="1460968" y="165604"/>
                  </a:cubicBezTo>
                  <a:cubicBezTo>
                    <a:pt x="1455726" y="163620"/>
                    <a:pt x="1447227" y="161495"/>
                    <a:pt x="1450202" y="150446"/>
                  </a:cubicBezTo>
                  <a:lnTo>
                    <a:pt x="1458276" y="140954"/>
                  </a:lnTo>
                  <a:cubicBezTo>
                    <a:pt x="1453318" y="140671"/>
                    <a:pt x="1451335" y="141521"/>
                    <a:pt x="1446377" y="139538"/>
                  </a:cubicBezTo>
                  <a:cubicBezTo>
                    <a:pt x="1432069" y="133871"/>
                    <a:pt x="1442268" y="137696"/>
                    <a:pt x="1436602" y="131463"/>
                  </a:cubicBezTo>
                  <a:cubicBezTo>
                    <a:pt x="1444677" y="125230"/>
                    <a:pt x="1428102" y="127355"/>
                    <a:pt x="1449635" y="125796"/>
                  </a:cubicBezTo>
                  <a:cubicBezTo>
                    <a:pt x="1463234" y="124805"/>
                    <a:pt x="1457710" y="128913"/>
                    <a:pt x="1458560" y="129196"/>
                  </a:cubicBezTo>
                  <a:lnTo>
                    <a:pt x="1459126" y="115172"/>
                  </a:lnTo>
                  <a:cubicBezTo>
                    <a:pt x="1463376" y="109789"/>
                    <a:pt x="1464368" y="112763"/>
                    <a:pt x="1464793" y="105964"/>
                  </a:cubicBezTo>
                  <a:cubicBezTo>
                    <a:pt x="1443260" y="101855"/>
                    <a:pt x="1453885" y="102705"/>
                    <a:pt x="1439718" y="93922"/>
                  </a:cubicBezTo>
                  <a:cubicBezTo>
                    <a:pt x="1447652" y="85423"/>
                    <a:pt x="1426685" y="84998"/>
                    <a:pt x="1458135" y="85706"/>
                  </a:cubicBezTo>
                  <a:cubicBezTo>
                    <a:pt x="1457851" y="85423"/>
                    <a:pt x="1457568" y="84856"/>
                    <a:pt x="1457568" y="84714"/>
                  </a:cubicBezTo>
                  <a:cubicBezTo>
                    <a:pt x="1453035" y="64740"/>
                    <a:pt x="1448502" y="66156"/>
                    <a:pt x="1440568" y="49865"/>
                  </a:cubicBezTo>
                  <a:cubicBezTo>
                    <a:pt x="1434194" y="36691"/>
                    <a:pt x="1430935" y="41790"/>
                    <a:pt x="1428810" y="24933"/>
                  </a:cubicBezTo>
                  <a:cubicBezTo>
                    <a:pt x="1416344" y="24083"/>
                    <a:pt x="1404586" y="17283"/>
                    <a:pt x="1391978" y="12466"/>
                  </a:cubicBezTo>
                  <a:cubicBezTo>
                    <a:pt x="1385037" y="9775"/>
                    <a:pt x="1379228" y="10341"/>
                    <a:pt x="1371012" y="7791"/>
                  </a:cubicBezTo>
                  <a:cubicBezTo>
                    <a:pt x="1367329" y="6658"/>
                    <a:pt x="1360529" y="4675"/>
                    <a:pt x="1356279" y="1842"/>
                  </a:cubicBezTo>
                  <a:cubicBezTo>
                    <a:pt x="1317464" y="708"/>
                    <a:pt x="1278648" y="2125"/>
                    <a:pt x="1240257" y="2125"/>
                  </a:cubicBezTo>
                  <a:cubicBezTo>
                    <a:pt x="1194217" y="2125"/>
                    <a:pt x="1144918" y="4108"/>
                    <a:pt x="1098736" y="4533"/>
                  </a:cubicBezTo>
                  <a:lnTo>
                    <a:pt x="1096186" y="9916"/>
                  </a:lnTo>
                  <a:cubicBezTo>
                    <a:pt x="1095903" y="9775"/>
                    <a:pt x="865418" y="7366"/>
                    <a:pt x="840485" y="7083"/>
                  </a:cubicBezTo>
                  <a:cubicBezTo>
                    <a:pt x="672473" y="5667"/>
                    <a:pt x="502478" y="7225"/>
                    <a:pt x="334182" y="7225"/>
                  </a:cubicBezTo>
                  <a:cubicBezTo>
                    <a:pt x="289417" y="7225"/>
                    <a:pt x="213769" y="10625"/>
                    <a:pt x="174387" y="6233"/>
                  </a:cubicBezTo>
                  <a:cubicBezTo>
                    <a:pt x="170562" y="6091"/>
                    <a:pt x="165604" y="5525"/>
                    <a:pt x="159937" y="4533"/>
                  </a:cubicBezTo>
                  <a:close/>
                </a:path>
              </a:pathLst>
            </a:custGeom>
            <a:solidFill>
              <a:schemeClr val="accent2">
                <a:alpha val="54000"/>
              </a:schemeClr>
            </a:solidFill>
            <a:ln w="14108"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DB436140-8277-41C3-AA19-C01CD1EA60BE}"/>
                </a:ext>
              </a:extLst>
            </p:cNvPr>
            <p:cNvSpPr/>
            <p:nvPr/>
          </p:nvSpPr>
          <p:spPr>
            <a:xfrm>
              <a:off x="4348655" y="1063240"/>
              <a:ext cx="51014" cy="144782"/>
            </a:xfrm>
            <a:custGeom>
              <a:avLst/>
              <a:gdLst>
                <a:gd name="connsiteX0" fmla="*/ 11208 w 51014"/>
                <a:gd name="connsiteY0" fmla="*/ 6381 h 144782"/>
                <a:gd name="connsiteX1" fmla="*/ 33307 w 51014"/>
                <a:gd name="connsiteY1" fmla="*/ 28905 h 144782"/>
                <a:gd name="connsiteX2" fmla="*/ 34440 w 51014"/>
                <a:gd name="connsiteY2" fmla="*/ 34572 h 144782"/>
                <a:gd name="connsiteX3" fmla="*/ 28207 w 51014"/>
                <a:gd name="connsiteY3" fmla="*/ 50013 h 144782"/>
                <a:gd name="connsiteX4" fmla="*/ 30332 w 51014"/>
                <a:gd name="connsiteY4" fmla="*/ 73954 h 144782"/>
                <a:gd name="connsiteX5" fmla="*/ 22115 w 51014"/>
                <a:gd name="connsiteY5" fmla="*/ 90245 h 144782"/>
                <a:gd name="connsiteX6" fmla="*/ 26224 w 51014"/>
                <a:gd name="connsiteY6" fmla="*/ 99312 h 144782"/>
                <a:gd name="connsiteX7" fmla="*/ 30615 w 51014"/>
                <a:gd name="connsiteY7" fmla="*/ 110928 h 144782"/>
                <a:gd name="connsiteX8" fmla="*/ 51015 w 51014"/>
                <a:gd name="connsiteY8" fmla="*/ 136286 h 144782"/>
                <a:gd name="connsiteX9" fmla="*/ 30190 w 51014"/>
                <a:gd name="connsiteY9" fmla="*/ 137277 h 144782"/>
                <a:gd name="connsiteX10" fmla="*/ 17866 w 51014"/>
                <a:gd name="connsiteY10" fmla="*/ 106253 h 144782"/>
                <a:gd name="connsiteX11" fmla="*/ 299 w 51014"/>
                <a:gd name="connsiteY11" fmla="*/ 81746 h 144782"/>
                <a:gd name="connsiteX12" fmla="*/ 11774 w 51014"/>
                <a:gd name="connsiteY12" fmla="*/ 45905 h 144782"/>
                <a:gd name="connsiteX13" fmla="*/ 8658 w 51014"/>
                <a:gd name="connsiteY13" fmla="*/ 431 h 144782"/>
                <a:gd name="connsiteX14" fmla="*/ 11208 w 51014"/>
                <a:gd name="connsiteY14" fmla="*/ 6381 h 14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14" h="144782">
                  <a:moveTo>
                    <a:pt x="11208" y="6381"/>
                  </a:moveTo>
                  <a:cubicBezTo>
                    <a:pt x="27215" y="20972"/>
                    <a:pt x="8516" y="23806"/>
                    <a:pt x="33307" y="28905"/>
                  </a:cubicBezTo>
                  <a:cubicBezTo>
                    <a:pt x="33307" y="28905"/>
                    <a:pt x="43932" y="33155"/>
                    <a:pt x="34440" y="34572"/>
                  </a:cubicBezTo>
                  <a:cubicBezTo>
                    <a:pt x="32315" y="34855"/>
                    <a:pt x="21266" y="42080"/>
                    <a:pt x="28207" y="50013"/>
                  </a:cubicBezTo>
                  <a:cubicBezTo>
                    <a:pt x="36282" y="59363"/>
                    <a:pt x="44215" y="66871"/>
                    <a:pt x="30332" y="73954"/>
                  </a:cubicBezTo>
                  <a:cubicBezTo>
                    <a:pt x="29765" y="74237"/>
                    <a:pt x="16307" y="72254"/>
                    <a:pt x="22115" y="90245"/>
                  </a:cubicBezTo>
                  <a:cubicBezTo>
                    <a:pt x="25515" y="100728"/>
                    <a:pt x="28065" y="85995"/>
                    <a:pt x="26224" y="99312"/>
                  </a:cubicBezTo>
                  <a:cubicBezTo>
                    <a:pt x="33024" y="104270"/>
                    <a:pt x="36707" y="99028"/>
                    <a:pt x="30615" y="110928"/>
                  </a:cubicBezTo>
                  <a:cubicBezTo>
                    <a:pt x="28915" y="114328"/>
                    <a:pt x="47473" y="132036"/>
                    <a:pt x="51015" y="136286"/>
                  </a:cubicBezTo>
                  <a:cubicBezTo>
                    <a:pt x="38832" y="141386"/>
                    <a:pt x="54273" y="152010"/>
                    <a:pt x="30190" y="137277"/>
                  </a:cubicBezTo>
                  <a:cubicBezTo>
                    <a:pt x="23815" y="133311"/>
                    <a:pt x="35857" y="115461"/>
                    <a:pt x="17866" y="106253"/>
                  </a:cubicBezTo>
                  <a:cubicBezTo>
                    <a:pt x="12057" y="103278"/>
                    <a:pt x="20274" y="92370"/>
                    <a:pt x="299" y="81746"/>
                  </a:cubicBezTo>
                  <a:cubicBezTo>
                    <a:pt x="-2251" y="80471"/>
                    <a:pt x="12341" y="59221"/>
                    <a:pt x="11774" y="45905"/>
                  </a:cubicBezTo>
                  <a:cubicBezTo>
                    <a:pt x="11491" y="37547"/>
                    <a:pt x="10783" y="6381"/>
                    <a:pt x="8658" y="431"/>
                  </a:cubicBezTo>
                  <a:cubicBezTo>
                    <a:pt x="10783" y="-1835"/>
                    <a:pt x="10216" y="5531"/>
                    <a:pt x="11208" y="6381"/>
                  </a:cubicBezTo>
                  <a:close/>
                </a:path>
              </a:pathLst>
            </a:custGeom>
            <a:solidFill>
              <a:schemeClr val="accent2">
                <a:alpha val="54000"/>
              </a:schemeClr>
            </a:solidFill>
            <a:ln w="14108" cap="flat">
              <a:noFill/>
              <a:prstDash val="solid"/>
              <a:miter/>
            </a:ln>
          </p:spPr>
          <p:txBody>
            <a:bodyPr rtlCol="0" anchor="ctr"/>
            <a:lstStyle/>
            <a:p>
              <a:endParaRPr lang="en-US" sz="2400"/>
            </a:p>
          </p:txBody>
        </p:sp>
      </p:grpSp>
      <p:grpSp>
        <p:nvGrpSpPr>
          <p:cNvPr id="27" name="Graphic 8">
            <a:extLst>
              <a:ext uri="{FF2B5EF4-FFF2-40B4-BE49-F238E27FC236}">
                <a16:creationId xmlns:a16="http://schemas.microsoft.com/office/drawing/2014/main" id="{7BD6575E-2193-4EF9-B932-2D87E4363F3B}"/>
              </a:ext>
            </a:extLst>
          </p:cNvPr>
          <p:cNvGrpSpPr/>
          <p:nvPr/>
        </p:nvGrpSpPr>
        <p:grpSpPr>
          <a:xfrm>
            <a:off x="951648" y="3527551"/>
            <a:ext cx="1678869" cy="319488"/>
            <a:chOff x="2940544" y="1020748"/>
            <a:chExt cx="1505711" cy="208948"/>
          </a:xfrm>
          <a:solidFill>
            <a:srgbClr val="3296D5">
              <a:alpha val="54000"/>
            </a:srgbClr>
          </a:solidFill>
        </p:grpSpPr>
        <p:sp>
          <p:nvSpPr>
            <p:cNvPr id="28" name="Freeform: Shape 27">
              <a:extLst>
                <a:ext uri="{FF2B5EF4-FFF2-40B4-BE49-F238E27FC236}">
                  <a16:creationId xmlns:a16="http://schemas.microsoft.com/office/drawing/2014/main" id="{3FEC747F-ABA2-4EB5-AA3B-15246BC15C47}"/>
                </a:ext>
              </a:extLst>
            </p:cNvPr>
            <p:cNvSpPr/>
            <p:nvPr/>
          </p:nvSpPr>
          <p:spPr>
            <a:xfrm>
              <a:off x="2940544" y="1020748"/>
              <a:ext cx="1505711" cy="208948"/>
            </a:xfrm>
            <a:custGeom>
              <a:avLst/>
              <a:gdLst>
                <a:gd name="connsiteX0" fmla="*/ 159937 w 1505711"/>
                <a:gd name="connsiteY0" fmla="*/ 4533 h 208948"/>
                <a:gd name="connsiteX1" fmla="*/ 88681 w 1505711"/>
                <a:gd name="connsiteY1" fmla="*/ 7083 h 208948"/>
                <a:gd name="connsiteX2" fmla="*/ 55957 w 1505711"/>
                <a:gd name="connsiteY2" fmla="*/ 1417 h 208948"/>
                <a:gd name="connsiteX3" fmla="*/ 45190 w 1505711"/>
                <a:gd name="connsiteY3" fmla="*/ 3683 h 208948"/>
                <a:gd name="connsiteX4" fmla="*/ 36691 w 1505711"/>
                <a:gd name="connsiteY4" fmla="*/ 0 h 208948"/>
                <a:gd name="connsiteX5" fmla="*/ 35982 w 1505711"/>
                <a:gd name="connsiteY5" fmla="*/ 17283 h 208948"/>
                <a:gd name="connsiteX6" fmla="*/ 15016 w 1505711"/>
                <a:gd name="connsiteY6" fmla="*/ 14308 h 208948"/>
                <a:gd name="connsiteX7" fmla="*/ 11758 w 1505711"/>
                <a:gd name="connsiteY7" fmla="*/ 31874 h 208948"/>
                <a:gd name="connsiteX8" fmla="*/ 28049 w 1505711"/>
                <a:gd name="connsiteY8" fmla="*/ 36549 h 208948"/>
                <a:gd name="connsiteX9" fmla="*/ 25358 w 1505711"/>
                <a:gd name="connsiteY9" fmla="*/ 38674 h 208948"/>
                <a:gd name="connsiteX10" fmla="*/ 18558 w 1505711"/>
                <a:gd name="connsiteY10" fmla="*/ 45332 h 208948"/>
                <a:gd name="connsiteX11" fmla="*/ 17566 w 1505711"/>
                <a:gd name="connsiteY11" fmla="*/ 52840 h 208948"/>
                <a:gd name="connsiteX12" fmla="*/ 6375 w 1505711"/>
                <a:gd name="connsiteY12" fmla="*/ 52982 h 208948"/>
                <a:gd name="connsiteX13" fmla="*/ 0 w 1505711"/>
                <a:gd name="connsiteY13" fmla="*/ 79048 h 208948"/>
                <a:gd name="connsiteX14" fmla="*/ 21391 w 1505711"/>
                <a:gd name="connsiteY14" fmla="*/ 96331 h 208948"/>
                <a:gd name="connsiteX15" fmla="*/ 28758 w 1505711"/>
                <a:gd name="connsiteY15" fmla="*/ 145488 h 208948"/>
                <a:gd name="connsiteX16" fmla="*/ 43915 w 1505711"/>
                <a:gd name="connsiteY16" fmla="*/ 155546 h 208948"/>
                <a:gd name="connsiteX17" fmla="*/ 42499 w 1505711"/>
                <a:gd name="connsiteY17" fmla="*/ 159087 h 208948"/>
                <a:gd name="connsiteX18" fmla="*/ 45190 w 1505711"/>
                <a:gd name="connsiteY18" fmla="*/ 159087 h 208948"/>
                <a:gd name="connsiteX19" fmla="*/ 62190 w 1505711"/>
                <a:gd name="connsiteY19" fmla="*/ 167020 h 208948"/>
                <a:gd name="connsiteX20" fmla="*/ 89106 w 1505711"/>
                <a:gd name="connsiteY20" fmla="*/ 176228 h 208948"/>
                <a:gd name="connsiteX21" fmla="*/ 140954 w 1505711"/>
                <a:gd name="connsiteY21" fmla="*/ 182603 h 208948"/>
                <a:gd name="connsiteX22" fmla="*/ 221277 w 1505711"/>
                <a:gd name="connsiteY22" fmla="*/ 191953 h 208948"/>
                <a:gd name="connsiteX23" fmla="*/ 308400 w 1505711"/>
                <a:gd name="connsiteY23" fmla="*/ 202153 h 208948"/>
                <a:gd name="connsiteX24" fmla="*/ 523019 w 1505711"/>
                <a:gd name="connsiteY24" fmla="*/ 203428 h 208948"/>
                <a:gd name="connsiteX25" fmla="*/ 819236 w 1505711"/>
                <a:gd name="connsiteY25" fmla="*/ 205553 h 208948"/>
                <a:gd name="connsiteX26" fmla="*/ 1485900 w 1505711"/>
                <a:gd name="connsiteY26" fmla="*/ 199178 h 208948"/>
                <a:gd name="connsiteX27" fmla="*/ 1505592 w 1505711"/>
                <a:gd name="connsiteY27" fmla="*/ 197478 h 208948"/>
                <a:gd name="connsiteX28" fmla="*/ 1501625 w 1505711"/>
                <a:gd name="connsiteY28" fmla="*/ 177362 h 208948"/>
                <a:gd name="connsiteX29" fmla="*/ 1491284 w 1505711"/>
                <a:gd name="connsiteY29" fmla="*/ 180478 h 208948"/>
                <a:gd name="connsiteX30" fmla="*/ 1460968 w 1505711"/>
                <a:gd name="connsiteY30" fmla="*/ 165604 h 208948"/>
                <a:gd name="connsiteX31" fmla="*/ 1450202 w 1505711"/>
                <a:gd name="connsiteY31" fmla="*/ 150446 h 208948"/>
                <a:gd name="connsiteX32" fmla="*/ 1458276 w 1505711"/>
                <a:gd name="connsiteY32" fmla="*/ 140954 h 208948"/>
                <a:gd name="connsiteX33" fmla="*/ 1446377 w 1505711"/>
                <a:gd name="connsiteY33" fmla="*/ 139538 h 208948"/>
                <a:gd name="connsiteX34" fmla="*/ 1436602 w 1505711"/>
                <a:gd name="connsiteY34" fmla="*/ 131463 h 208948"/>
                <a:gd name="connsiteX35" fmla="*/ 1449635 w 1505711"/>
                <a:gd name="connsiteY35" fmla="*/ 125796 h 208948"/>
                <a:gd name="connsiteX36" fmla="*/ 1458560 w 1505711"/>
                <a:gd name="connsiteY36" fmla="*/ 129196 h 208948"/>
                <a:gd name="connsiteX37" fmla="*/ 1459126 w 1505711"/>
                <a:gd name="connsiteY37" fmla="*/ 115172 h 208948"/>
                <a:gd name="connsiteX38" fmla="*/ 1464793 w 1505711"/>
                <a:gd name="connsiteY38" fmla="*/ 105964 h 208948"/>
                <a:gd name="connsiteX39" fmla="*/ 1439718 w 1505711"/>
                <a:gd name="connsiteY39" fmla="*/ 93922 h 208948"/>
                <a:gd name="connsiteX40" fmla="*/ 1458135 w 1505711"/>
                <a:gd name="connsiteY40" fmla="*/ 85706 h 208948"/>
                <a:gd name="connsiteX41" fmla="*/ 1457568 w 1505711"/>
                <a:gd name="connsiteY41" fmla="*/ 84714 h 208948"/>
                <a:gd name="connsiteX42" fmla="*/ 1440568 w 1505711"/>
                <a:gd name="connsiteY42" fmla="*/ 49865 h 208948"/>
                <a:gd name="connsiteX43" fmla="*/ 1428810 w 1505711"/>
                <a:gd name="connsiteY43" fmla="*/ 24933 h 208948"/>
                <a:gd name="connsiteX44" fmla="*/ 1391978 w 1505711"/>
                <a:gd name="connsiteY44" fmla="*/ 12466 h 208948"/>
                <a:gd name="connsiteX45" fmla="*/ 1371012 w 1505711"/>
                <a:gd name="connsiteY45" fmla="*/ 7791 h 208948"/>
                <a:gd name="connsiteX46" fmla="*/ 1356279 w 1505711"/>
                <a:gd name="connsiteY46" fmla="*/ 1842 h 208948"/>
                <a:gd name="connsiteX47" fmla="*/ 1240257 w 1505711"/>
                <a:gd name="connsiteY47" fmla="*/ 2125 h 208948"/>
                <a:gd name="connsiteX48" fmla="*/ 1098736 w 1505711"/>
                <a:gd name="connsiteY48" fmla="*/ 4533 h 208948"/>
                <a:gd name="connsiteX49" fmla="*/ 1096186 w 1505711"/>
                <a:gd name="connsiteY49" fmla="*/ 9916 h 208948"/>
                <a:gd name="connsiteX50" fmla="*/ 840485 w 1505711"/>
                <a:gd name="connsiteY50" fmla="*/ 7083 h 208948"/>
                <a:gd name="connsiteX51" fmla="*/ 334182 w 1505711"/>
                <a:gd name="connsiteY51" fmla="*/ 7225 h 208948"/>
                <a:gd name="connsiteX52" fmla="*/ 174387 w 1505711"/>
                <a:gd name="connsiteY52" fmla="*/ 6233 h 208948"/>
                <a:gd name="connsiteX53" fmla="*/ 159937 w 1505711"/>
                <a:gd name="connsiteY53" fmla="*/ 4533 h 20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05711" h="208948">
                  <a:moveTo>
                    <a:pt x="159937" y="4533"/>
                  </a:moveTo>
                  <a:cubicBezTo>
                    <a:pt x="135996" y="5100"/>
                    <a:pt x="112480" y="7791"/>
                    <a:pt x="88681" y="7083"/>
                  </a:cubicBezTo>
                  <a:cubicBezTo>
                    <a:pt x="70123" y="6375"/>
                    <a:pt x="67431" y="708"/>
                    <a:pt x="55957" y="1417"/>
                  </a:cubicBezTo>
                  <a:cubicBezTo>
                    <a:pt x="36124" y="2833"/>
                    <a:pt x="63182" y="4533"/>
                    <a:pt x="45190" y="3683"/>
                  </a:cubicBezTo>
                  <a:cubicBezTo>
                    <a:pt x="33432" y="3258"/>
                    <a:pt x="47315" y="4817"/>
                    <a:pt x="36691" y="0"/>
                  </a:cubicBezTo>
                  <a:lnTo>
                    <a:pt x="35982" y="17283"/>
                  </a:lnTo>
                  <a:cubicBezTo>
                    <a:pt x="21108" y="17283"/>
                    <a:pt x="25358" y="17849"/>
                    <a:pt x="15016" y="14308"/>
                  </a:cubicBezTo>
                  <a:cubicBezTo>
                    <a:pt x="14166" y="24224"/>
                    <a:pt x="13316" y="25641"/>
                    <a:pt x="11758" y="31874"/>
                  </a:cubicBezTo>
                  <a:cubicBezTo>
                    <a:pt x="19266" y="37541"/>
                    <a:pt x="14733" y="35416"/>
                    <a:pt x="28049" y="36549"/>
                  </a:cubicBezTo>
                  <a:cubicBezTo>
                    <a:pt x="27058" y="37399"/>
                    <a:pt x="25924" y="38107"/>
                    <a:pt x="25358" y="38674"/>
                  </a:cubicBezTo>
                  <a:lnTo>
                    <a:pt x="18558" y="45332"/>
                  </a:lnTo>
                  <a:cubicBezTo>
                    <a:pt x="18133" y="46040"/>
                    <a:pt x="17850" y="51424"/>
                    <a:pt x="17566" y="52840"/>
                  </a:cubicBezTo>
                  <a:lnTo>
                    <a:pt x="6375" y="52982"/>
                  </a:lnTo>
                  <a:cubicBezTo>
                    <a:pt x="6375" y="66298"/>
                    <a:pt x="4675" y="69273"/>
                    <a:pt x="0" y="79048"/>
                  </a:cubicBezTo>
                  <a:cubicBezTo>
                    <a:pt x="8925" y="80464"/>
                    <a:pt x="15016" y="90522"/>
                    <a:pt x="21391" y="96331"/>
                  </a:cubicBezTo>
                  <a:cubicBezTo>
                    <a:pt x="-142" y="110355"/>
                    <a:pt x="23799" y="136138"/>
                    <a:pt x="28758" y="145488"/>
                  </a:cubicBezTo>
                  <a:cubicBezTo>
                    <a:pt x="34141" y="155829"/>
                    <a:pt x="28616" y="148887"/>
                    <a:pt x="43915" y="155546"/>
                  </a:cubicBezTo>
                  <a:cubicBezTo>
                    <a:pt x="43490" y="156821"/>
                    <a:pt x="43065" y="157954"/>
                    <a:pt x="42499" y="159087"/>
                  </a:cubicBezTo>
                  <a:cubicBezTo>
                    <a:pt x="43349" y="158946"/>
                    <a:pt x="44340" y="158946"/>
                    <a:pt x="45190" y="159087"/>
                  </a:cubicBezTo>
                  <a:cubicBezTo>
                    <a:pt x="45190" y="159087"/>
                    <a:pt x="53407" y="166737"/>
                    <a:pt x="62190" y="167020"/>
                  </a:cubicBezTo>
                  <a:cubicBezTo>
                    <a:pt x="66298" y="167162"/>
                    <a:pt x="86839" y="176228"/>
                    <a:pt x="89106" y="176228"/>
                  </a:cubicBezTo>
                  <a:cubicBezTo>
                    <a:pt x="100014" y="176370"/>
                    <a:pt x="133163" y="174387"/>
                    <a:pt x="140954" y="182603"/>
                  </a:cubicBezTo>
                  <a:cubicBezTo>
                    <a:pt x="146621" y="188553"/>
                    <a:pt x="209661" y="191953"/>
                    <a:pt x="221277" y="191953"/>
                  </a:cubicBezTo>
                  <a:cubicBezTo>
                    <a:pt x="243235" y="191953"/>
                    <a:pt x="283467" y="202436"/>
                    <a:pt x="308400" y="202153"/>
                  </a:cubicBezTo>
                  <a:cubicBezTo>
                    <a:pt x="333332" y="201869"/>
                    <a:pt x="520611" y="203003"/>
                    <a:pt x="523019" y="203428"/>
                  </a:cubicBezTo>
                  <a:cubicBezTo>
                    <a:pt x="564243" y="211927"/>
                    <a:pt x="763845" y="205553"/>
                    <a:pt x="819236" y="205553"/>
                  </a:cubicBezTo>
                  <a:cubicBezTo>
                    <a:pt x="876326" y="205553"/>
                    <a:pt x="1451618" y="216461"/>
                    <a:pt x="1485900" y="199178"/>
                  </a:cubicBezTo>
                  <a:cubicBezTo>
                    <a:pt x="1489300" y="197478"/>
                    <a:pt x="1496809" y="197761"/>
                    <a:pt x="1505592" y="197478"/>
                  </a:cubicBezTo>
                  <a:cubicBezTo>
                    <a:pt x="1505875" y="189970"/>
                    <a:pt x="1506017" y="181753"/>
                    <a:pt x="1501625" y="177362"/>
                  </a:cubicBezTo>
                  <a:cubicBezTo>
                    <a:pt x="1503325" y="172545"/>
                    <a:pt x="1496384" y="178637"/>
                    <a:pt x="1491284" y="180478"/>
                  </a:cubicBezTo>
                  <a:cubicBezTo>
                    <a:pt x="1482217" y="167445"/>
                    <a:pt x="1477117" y="171695"/>
                    <a:pt x="1460968" y="165604"/>
                  </a:cubicBezTo>
                  <a:cubicBezTo>
                    <a:pt x="1455726" y="163620"/>
                    <a:pt x="1447227" y="161495"/>
                    <a:pt x="1450202" y="150446"/>
                  </a:cubicBezTo>
                  <a:lnTo>
                    <a:pt x="1458276" y="140954"/>
                  </a:lnTo>
                  <a:cubicBezTo>
                    <a:pt x="1453318" y="140671"/>
                    <a:pt x="1451335" y="141521"/>
                    <a:pt x="1446377" y="139538"/>
                  </a:cubicBezTo>
                  <a:cubicBezTo>
                    <a:pt x="1432069" y="133871"/>
                    <a:pt x="1442268" y="137696"/>
                    <a:pt x="1436602" y="131463"/>
                  </a:cubicBezTo>
                  <a:cubicBezTo>
                    <a:pt x="1444677" y="125230"/>
                    <a:pt x="1428102" y="127355"/>
                    <a:pt x="1449635" y="125796"/>
                  </a:cubicBezTo>
                  <a:cubicBezTo>
                    <a:pt x="1463234" y="124805"/>
                    <a:pt x="1457710" y="128913"/>
                    <a:pt x="1458560" y="129196"/>
                  </a:cubicBezTo>
                  <a:lnTo>
                    <a:pt x="1459126" y="115172"/>
                  </a:lnTo>
                  <a:cubicBezTo>
                    <a:pt x="1463376" y="109789"/>
                    <a:pt x="1464368" y="112763"/>
                    <a:pt x="1464793" y="105964"/>
                  </a:cubicBezTo>
                  <a:cubicBezTo>
                    <a:pt x="1443260" y="101855"/>
                    <a:pt x="1453885" y="102705"/>
                    <a:pt x="1439718" y="93922"/>
                  </a:cubicBezTo>
                  <a:cubicBezTo>
                    <a:pt x="1447652" y="85423"/>
                    <a:pt x="1426685" y="84998"/>
                    <a:pt x="1458135" y="85706"/>
                  </a:cubicBezTo>
                  <a:cubicBezTo>
                    <a:pt x="1457851" y="85423"/>
                    <a:pt x="1457568" y="84856"/>
                    <a:pt x="1457568" y="84714"/>
                  </a:cubicBezTo>
                  <a:cubicBezTo>
                    <a:pt x="1453035" y="64740"/>
                    <a:pt x="1448502" y="66156"/>
                    <a:pt x="1440568" y="49865"/>
                  </a:cubicBezTo>
                  <a:cubicBezTo>
                    <a:pt x="1434194" y="36691"/>
                    <a:pt x="1430935" y="41790"/>
                    <a:pt x="1428810" y="24933"/>
                  </a:cubicBezTo>
                  <a:cubicBezTo>
                    <a:pt x="1416344" y="24083"/>
                    <a:pt x="1404586" y="17283"/>
                    <a:pt x="1391978" y="12466"/>
                  </a:cubicBezTo>
                  <a:cubicBezTo>
                    <a:pt x="1385037" y="9775"/>
                    <a:pt x="1379228" y="10341"/>
                    <a:pt x="1371012" y="7791"/>
                  </a:cubicBezTo>
                  <a:cubicBezTo>
                    <a:pt x="1367329" y="6658"/>
                    <a:pt x="1360529" y="4675"/>
                    <a:pt x="1356279" y="1842"/>
                  </a:cubicBezTo>
                  <a:cubicBezTo>
                    <a:pt x="1317464" y="708"/>
                    <a:pt x="1278648" y="2125"/>
                    <a:pt x="1240257" y="2125"/>
                  </a:cubicBezTo>
                  <a:cubicBezTo>
                    <a:pt x="1194217" y="2125"/>
                    <a:pt x="1144918" y="4108"/>
                    <a:pt x="1098736" y="4533"/>
                  </a:cubicBezTo>
                  <a:lnTo>
                    <a:pt x="1096186" y="9916"/>
                  </a:lnTo>
                  <a:cubicBezTo>
                    <a:pt x="1095903" y="9775"/>
                    <a:pt x="865418" y="7366"/>
                    <a:pt x="840485" y="7083"/>
                  </a:cubicBezTo>
                  <a:cubicBezTo>
                    <a:pt x="672473" y="5667"/>
                    <a:pt x="502478" y="7225"/>
                    <a:pt x="334182" y="7225"/>
                  </a:cubicBezTo>
                  <a:cubicBezTo>
                    <a:pt x="289417" y="7225"/>
                    <a:pt x="213769" y="10625"/>
                    <a:pt x="174387" y="6233"/>
                  </a:cubicBezTo>
                  <a:cubicBezTo>
                    <a:pt x="170562" y="6091"/>
                    <a:pt x="165604" y="5525"/>
                    <a:pt x="159937" y="4533"/>
                  </a:cubicBezTo>
                  <a:close/>
                </a:path>
              </a:pathLst>
            </a:custGeom>
            <a:solidFill>
              <a:schemeClr val="accent2">
                <a:alpha val="54000"/>
              </a:schemeClr>
            </a:solidFill>
            <a:ln w="14108"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E5AAA9B7-D7E2-45E0-A739-B63C62664E3E}"/>
                </a:ext>
              </a:extLst>
            </p:cNvPr>
            <p:cNvSpPr/>
            <p:nvPr/>
          </p:nvSpPr>
          <p:spPr>
            <a:xfrm>
              <a:off x="4348655" y="1063240"/>
              <a:ext cx="51014" cy="144782"/>
            </a:xfrm>
            <a:custGeom>
              <a:avLst/>
              <a:gdLst>
                <a:gd name="connsiteX0" fmla="*/ 11208 w 51014"/>
                <a:gd name="connsiteY0" fmla="*/ 6381 h 144782"/>
                <a:gd name="connsiteX1" fmla="*/ 33307 w 51014"/>
                <a:gd name="connsiteY1" fmla="*/ 28905 h 144782"/>
                <a:gd name="connsiteX2" fmla="*/ 34440 w 51014"/>
                <a:gd name="connsiteY2" fmla="*/ 34572 h 144782"/>
                <a:gd name="connsiteX3" fmla="*/ 28207 w 51014"/>
                <a:gd name="connsiteY3" fmla="*/ 50013 h 144782"/>
                <a:gd name="connsiteX4" fmla="*/ 30332 w 51014"/>
                <a:gd name="connsiteY4" fmla="*/ 73954 h 144782"/>
                <a:gd name="connsiteX5" fmla="*/ 22115 w 51014"/>
                <a:gd name="connsiteY5" fmla="*/ 90245 h 144782"/>
                <a:gd name="connsiteX6" fmla="*/ 26224 w 51014"/>
                <a:gd name="connsiteY6" fmla="*/ 99312 h 144782"/>
                <a:gd name="connsiteX7" fmla="*/ 30615 w 51014"/>
                <a:gd name="connsiteY7" fmla="*/ 110928 h 144782"/>
                <a:gd name="connsiteX8" fmla="*/ 51015 w 51014"/>
                <a:gd name="connsiteY8" fmla="*/ 136286 h 144782"/>
                <a:gd name="connsiteX9" fmla="*/ 30190 w 51014"/>
                <a:gd name="connsiteY9" fmla="*/ 137277 h 144782"/>
                <a:gd name="connsiteX10" fmla="*/ 17866 w 51014"/>
                <a:gd name="connsiteY10" fmla="*/ 106253 h 144782"/>
                <a:gd name="connsiteX11" fmla="*/ 299 w 51014"/>
                <a:gd name="connsiteY11" fmla="*/ 81746 h 144782"/>
                <a:gd name="connsiteX12" fmla="*/ 11774 w 51014"/>
                <a:gd name="connsiteY12" fmla="*/ 45905 h 144782"/>
                <a:gd name="connsiteX13" fmla="*/ 8658 w 51014"/>
                <a:gd name="connsiteY13" fmla="*/ 431 h 144782"/>
                <a:gd name="connsiteX14" fmla="*/ 11208 w 51014"/>
                <a:gd name="connsiteY14" fmla="*/ 6381 h 14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14" h="144782">
                  <a:moveTo>
                    <a:pt x="11208" y="6381"/>
                  </a:moveTo>
                  <a:cubicBezTo>
                    <a:pt x="27215" y="20972"/>
                    <a:pt x="8516" y="23806"/>
                    <a:pt x="33307" y="28905"/>
                  </a:cubicBezTo>
                  <a:cubicBezTo>
                    <a:pt x="33307" y="28905"/>
                    <a:pt x="43932" y="33155"/>
                    <a:pt x="34440" y="34572"/>
                  </a:cubicBezTo>
                  <a:cubicBezTo>
                    <a:pt x="32315" y="34855"/>
                    <a:pt x="21266" y="42080"/>
                    <a:pt x="28207" y="50013"/>
                  </a:cubicBezTo>
                  <a:cubicBezTo>
                    <a:pt x="36282" y="59363"/>
                    <a:pt x="44215" y="66871"/>
                    <a:pt x="30332" y="73954"/>
                  </a:cubicBezTo>
                  <a:cubicBezTo>
                    <a:pt x="29765" y="74237"/>
                    <a:pt x="16307" y="72254"/>
                    <a:pt x="22115" y="90245"/>
                  </a:cubicBezTo>
                  <a:cubicBezTo>
                    <a:pt x="25515" y="100728"/>
                    <a:pt x="28065" y="85995"/>
                    <a:pt x="26224" y="99312"/>
                  </a:cubicBezTo>
                  <a:cubicBezTo>
                    <a:pt x="33024" y="104270"/>
                    <a:pt x="36707" y="99028"/>
                    <a:pt x="30615" y="110928"/>
                  </a:cubicBezTo>
                  <a:cubicBezTo>
                    <a:pt x="28915" y="114328"/>
                    <a:pt x="47473" y="132036"/>
                    <a:pt x="51015" y="136286"/>
                  </a:cubicBezTo>
                  <a:cubicBezTo>
                    <a:pt x="38832" y="141386"/>
                    <a:pt x="54273" y="152010"/>
                    <a:pt x="30190" y="137277"/>
                  </a:cubicBezTo>
                  <a:cubicBezTo>
                    <a:pt x="23815" y="133311"/>
                    <a:pt x="35857" y="115461"/>
                    <a:pt x="17866" y="106253"/>
                  </a:cubicBezTo>
                  <a:cubicBezTo>
                    <a:pt x="12057" y="103278"/>
                    <a:pt x="20274" y="92370"/>
                    <a:pt x="299" y="81746"/>
                  </a:cubicBezTo>
                  <a:cubicBezTo>
                    <a:pt x="-2251" y="80471"/>
                    <a:pt x="12341" y="59221"/>
                    <a:pt x="11774" y="45905"/>
                  </a:cubicBezTo>
                  <a:cubicBezTo>
                    <a:pt x="11491" y="37547"/>
                    <a:pt x="10783" y="6381"/>
                    <a:pt x="8658" y="431"/>
                  </a:cubicBezTo>
                  <a:cubicBezTo>
                    <a:pt x="10783" y="-1835"/>
                    <a:pt x="10216" y="5531"/>
                    <a:pt x="11208" y="6381"/>
                  </a:cubicBezTo>
                  <a:close/>
                </a:path>
              </a:pathLst>
            </a:custGeom>
            <a:solidFill>
              <a:schemeClr val="accent2">
                <a:alpha val="54000"/>
              </a:schemeClr>
            </a:solidFill>
            <a:ln w="14108" cap="flat">
              <a:noFill/>
              <a:prstDash val="solid"/>
              <a:miter/>
            </a:ln>
          </p:spPr>
          <p:txBody>
            <a:bodyPr rtlCol="0" anchor="ctr"/>
            <a:lstStyle/>
            <a:p>
              <a:endParaRPr lang="en-US" sz="2400"/>
            </a:p>
          </p:txBody>
        </p:sp>
      </p:grpSp>
      <p:grpSp>
        <p:nvGrpSpPr>
          <p:cNvPr id="30" name="Graphic 8">
            <a:extLst>
              <a:ext uri="{FF2B5EF4-FFF2-40B4-BE49-F238E27FC236}">
                <a16:creationId xmlns:a16="http://schemas.microsoft.com/office/drawing/2014/main" id="{CB0DA3FD-3D71-4D99-A981-4E490A2C0C6A}"/>
              </a:ext>
            </a:extLst>
          </p:cNvPr>
          <p:cNvGrpSpPr/>
          <p:nvPr/>
        </p:nvGrpSpPr>
        <p:grpSpPr>
          <a:xfrm>
            <a:off x="413660" y="1801816"/>
            <a:ext cx="885161" cy="319488"/>
            <a:chOff x="2940544" y="1020748"/>
            <a:chExt cx="1505711" cy="208948"/>
          </a:xfrm>
          <a:solidFill>
            <a:srgbClr val="3296D5">
              <a:alpha val="54000"/>
            </a:srgbClr>
          </a:solidFill>
        </p:grpSpPr>
        <p:sp>
          <p:nvSpPr>
            <p:cNvPr id="31" name="Freeform: Shape 30">
              <a:extLst>
                <a:ext uri="{FF2B5EF4-FFF2-40B4-BE49-F238E27FC236}">
                  <a16:creationId xmlns:a16="http://schemas.microsoft.com/office/drawing/2014/main" id="{F7A1D92D-842A-4006-AC81-2DAB8ED52251}"/>
                </a:ext>
              </a:extLst>
            </p:cNvPr>
            <p:cNvSpPr/>
            <p:nvPr/>
          </p:nvSpPr>
          <p:spPr>
            <a:xfrm>
              <a:off x="2940544" y="1020748"/>
              <a:ext cx="1505711" cy="208948"/>
            </a:xfrm>
            <a:custGeom>
              <a:avLst/>
              <a:gdLst>
                <a:gd name="connsiteX0" fmla="*/ 159937 w 1505711"/>
                <a:gd name="connsiteY0" fmla="*/ 4533 h 208948"/>
                <a:gd name="connsiteX1" fmla="*/ 88681 w 1505711"/>
                <a:gd name="connsiteY1" fmla="*/ 7083 h 208948"/>
                <a:gd name="connsiteX2" fmla="*/ 55957 w 1505711"/>
                <a:gd name="connsiteY2" fmla="*/ 1417 h 208948"/>
                <a:gd name="connsiteX3" fmla="*/ 45190 w 1505711"/>
                <a:gd name="connsiteY3" fmla="*/ 3683 h 208948"/>
                <a:gd name="connsiteX4" fmla="*/ 36691 w 1505711"/>
                <a:gd name="connsiteY4" fmla="*/ 0 h 208948"/>
                <a:gd name="connsiteX5" fmla="*/ 35982 w 1505711"/>
                <a:gd name="connsiteY5" fmla="*/ 17283 h 208948"/>
                <a:gd name="connsiteX6" fmla="*/ 15016 w 1505711"/>
                <a:gd name="connsiteY6" fmla="*/ 14308 h 208948"/>
                <a:gd name="connsiteX7" fmla="*/ 11758 w 1505711"/>
                <a:gd name="connsiteY7" fmla="*/ 31874 h 208948"/>
                <a:gd name="connsiteX8" fmla="*/ 28049 w 1505711"/>
                <a:gd name="connsiteY8" fmla="*/ 36549 h 208948"/>
                <a:gd name="connsiteX9" fmla="*/ 25358 w 1505711"/>
                <a:gd name="connsiteY9" fmla="*/ 38674 h 208948"/>
                <a:gd name="connsiteX10" fmla="*/ 18558 w 1505711"/>
                <a:gd name="connsiteY10" fmla="*/ 45332 h 208948"/>
                <a:gd name="connsiteX11" fmla="*/ 17566 w 1505711"/>
                <a:gd name="connsiteY11" fmla="*/ 52840 h 208948"/>
                <a:gd name="connsiteX12" fmla="*/ 6375 w 1505711"/>
                <a:gd name="connsiteY12" fmla="*/ 52982 h 208948"/>
                <a:gd name="connsiteX13" fmla="*/ 0 w 1505711"/>
                <a:gd name="connsiteY13" fmla="*/ 79048 h 208948"/>
                <a:gd name="connsiteX14" fmla="*/ 21391 w 1505711"/>
                <a:gd name="connsiteY14" fmla="*/ 96331 h 208948"/>
                <a:gd name="connsiteX15" fmla="*/ 28758 w 1505711"/>
                <a:gd name="connsiteY15" fmla="*/ 145488 h 208948"/>
                <a:gd name="connsiteX16" fmla="*/ 43915 w 1505711"/>
                <a:gd name="connsiteY16" fmla="*/ 155546 h 208948"/>
                <a:gd name="connsiteX17" fmla="*/ 42499 w 1505711"/>
                <a:gd name="connsiteY17" fmla="*/ 159087 h 208948"/>
                <a:gd name="connsiteX18" fmla="*/ 45190 w 1505711"/>
                <a:gd name="connsiteY18" fmla="*/ 159087 h 208948"/>
                <a:gd name="connsiteX19" fmla="*/ 62190 w 1505711"/>
                <a:gd name="connsiteY19" fmla="*/ 167020 h 208948"/>
                <a:gd name="connsiteX20" fmla="*/ 89106 w 1505711"/>
                <a:gd name="connsiteY20" fmla="*/ 176228 h 208948"/>
                <a:gd name="connsiteX21" fmla="*/ 140954 w 1505711"/>
                <a:gd name="connsiteY21" fmla="*/ 182603 h 208948"/>
                <a:gd name="connsiteX22" fmla="*/ 221277 w 1505711"/>
                <a:gd name="connsiteY22" fmla="*/ 191953 h 208948"/>
                <a:gd name="connsiteX23" fmla="*/ 308400 w 1505711"/>
                <a:gd name="connsiteY23" fmla="*/ 202153 h 208948"/>
                <a:gd name="connsiteX24" fmla="*/ 523019 w 1505711"/>
                <a:gd name="connsiteY24" fmla="*/ 203428 h 208948"/>
                <a:gd name="connsiteX25" fmla="*/ 819236 w 1505711"/>
                <a:gd name="connsiteY25" fmla="*/ 205553 h 208948"/>
                <a:gd name="connsiteX26" fmla="*/ 1485900 w 1505711"/>
                <a:gd name="connsiteY26" fmla="*/ 199178 h 208948"/>
                <a:gd name="connsiteX27" fmla="*/ 1505592 w 1505711"/>
                <a:gd name="connsiteY27" fmla="*/ 197478 h 208948"/>
                <a:gd name="connsiteX28" fmla="*/ 1501625 w 1505711"/>
                <a:gd name="connsiteY28" fmla="*/ 177362 h 208948"/>
                <a:gd name="connsiteX29" fmla="*/ 1491284 w 1505711"/>
                <a:gd name="connsiteY29" fmla="*/ 180478 h 208948"/>
                <a:gd name="connsiteX30" fmla="*/ 1460968 w 1505711"/>
                <a:gd name="connsiteY30" fmla="*/ 165604 h 208948"/>
                <a:gd name="connsiteX31" fmla="*/ 1450202 w 1505711"/>
                <a:gd name="connsiteY31" fmla="*/ 150446 h 208948"/>
                <a:gd name="connsiteX32" fmla="*/ 1458276 w 1505711"/>
                <a:gd name="connsiteY32" fmla="*/ 140954 h 208948"/>
                <a:gd name="connsiteX33" fmla="*/ 1446377 w 1505711"/>
                <a:gd name="connsiteY33" fmla="*/ 139538 h 208948"/>
                <a:gd name="connsiteX34" fmla="*/ 1436602 w 1505711"/>
                <a:gd name="connsiteY34" fmla="*/ 131463 h 208948"/>
                <a:gd name="connsiteX35" fmla="*/ 1449635 w 1505711"/>
                <a:gd name="connsiteY35" fmla="*/ 125796 h 208948"/>
                <a:gd name="connsiteX36" fmla="*/ 1458560 w 1505711"/>
                <a:gd name="connsiteY36" fmla="*/ 129196 h 208948"/>
                <a:gd name="connsiteX37" fmla="*/ 1459126 w 1505711"/>
                <a:gd name="connsiteY37" fmla="*/ 115172 h 208948"/>
                <a:gd name="connsiteX38" fmla="*/ 1464793 w 1505711"/>
                <a:gd name="connsiteY38" fmla="*/ 105964 h 208948"/>
                <a:gd name="connsiteX39" fmla="*/ 1439718 w 1505711"/>
                <a:gd name="connsiteY39" fmla="*/ 93922 h 208948"/>
                <a:gd name="connsiteX40" fmla="*/ 1458135 w 1505711"/>
                <a:gd name="connsiteY40" fmla="*/ 85706 h 208948"/>
                <a:gd name="connsiteX41" fmla="*/ 1457568 w 1505711"/>
                <a:gd name="connsiteY41" fmla="*/ 84714 h 208948"/>
                <a:gd name="connsiteX42" fmla="*/ 1440568 w 1505711"/>
                <a:gd name="connsiteY42" fmla="*/ 49865 h 208948"/>
                <a:gd name="connsiteX43" fmla="*/ 1428810 w 1505711"/>
                <a:gd name="connsiteY43" fmla="*/ 24933 h 208948"/>
                <a:gd name="connsiteX44" fmla="*/ 1391978 w 1505711"/>
                <a:gd name="connsiteY44" fmla="*/ 12466 h 208948"/>
                <a:gd name="connsiteX45" fmla="*/ 1371012 w 1505711"/>
                <a:gd name="connsiteY45" fmla="*/ 7791 h 208948"/>
                <a:gd name="connsiteX46" fmla="*/ 1356279 w 1505711"/>
                <a:gd name="connsiteY46" fmla="*/ 1842 h 208948"/>
                <a:gd name="connsiteX47" fmla="*/ 1240257 w 1505711"/>
                <a:gd name="connsiteY47" fmla="*/ 2125 h 208948"/>
                <a:gd name="connsiteX48" fmla="*/ 1098736 w 1505711"/>
                <a:gd name="connsiteY48" fmla="*/ 4533 h 208948"/>
                <a:gd name="connsiteX49" fmla="*/ 1096186 w 1505711"/>
                <a:gd name="connsiteY49" fmla="*/ 9916 h 208948"/>
                <a:gd name="connsiteX50" fmla="*/ 840485 w 1505711"/>
                <a:gd name="connsiteY50" fmla="*/ 7083 h 208948"/>
                <a:gd name="connsiteX51" fmla="*/ 334182 w 1505711"/>
                <a:gd name="connsiteY51" fmla="*/ 7225 h 208948"/>
                <a:gd name="connsiteX52" fmla="*/ 174387 w 1505711"/>
                <a:gd name="connsiteY52" fmla="*/ 6233 h 208948"/>
                <a:gd name="connsiteX53" fmla="*/ 159937 w 1505711"/>
                <a:gd name="connsiteY53" fmla="*/ 4533 h 20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05711" h="208948">
                  <a:moveTo>
                    <a:pt x="159937" y="4533"/>
                  </a:moveTo>
                  <a:cubicBezTo>
                    <a:pt x="135996" y="5100"/>
                    <a:pt x="112480" y="7791"/>
                    <a:pt x="88681" y="7083"/>
                  </a:cubicBezTo>
                  <a:cubicBezTo>
                    <a:pt x="70123" y="6375"/>
                    <a:pt x="67431" y="708"/>
                    <a:pt x="55957" y="1417"/>
                  </a:cubicBezTo>
                  <a:cubicBezTo>
                    <a:pt x="36124" y="2833"/>
                    <a:pt x="63182" y="4533"/>
                    <a:pt x="45190" y="3683"/>
                  </a:cubicBezTo>
                  <a:cubicBezTo>
                    <a:pt x="33432" y="3258"/>
                    <a:pt x="47315" y="4817"/>
                    <a:pt x="36691" y="0"/>
                  </a:cubicBezTo>
                  <a:lnTo>
                    <a:pt x="35982" y="17283"/>
                  </a:lnTo>
                  <a:cubicBezTo>
                    <a:pt x="21108" y="17283"/>
                    <a:pt x="25358" y="17849"/>
                    <a:pt x="15016" y="14308"/>
                  </a:cubicBezTo>
                  <a:cubicBezTo>
                    <a:pt x="14166" y="24224"/>
                    <a:pt x="13316" y="25641"/>
                    <a:pt x="11758" y="31874"/>
                  </a:cubicBezTo>
                  <a:cubicBezTo>
                    <a:pt x="19266" y="37541"/>
                    <a:pt x="14733" y="35416"/>
                    <a:pt x="28049" y="36549"/>
                  </a:cubicBezTo>
                  <a:cubicBezTo>
                    <a:pt x="27058" y="37399"/>
                    <a:pt x="25924" y="38107"/>
                    <a:pt x="25358" y="38674"/>
                  </a:cubicBezTo>
                  <a:lnTo>
                    <a:pt x="18558" y="45332"/>
                  </a:lnTo>
                  <a:cubicBezTo>
                    <a:pt x="18133" y="46040"/>
                    <a:pt x="17850" y="51424"/>
                    <a:pt x="17566" y="52840"/>
                  </a:cubicBezTo>
                  <a:lnTo>
                    <a:pt x="6375" y="52982"/>
                  </a:lnTo>
                  <a:cubicBezTo>
                    <a:pt x="6375" y="66298"/>
                    <a:pt x="4675" y="69273"/>
                    <a:pt x="0" y="79048"/>
                  </a:cubicBezTo>
                  <a:cubicBezTo>
                    <a:pt x="8925" y="80464"/>
                    <a:pt x="15016" y="90522"/>
                    <a:pt x="21391" y="96331"/>
                  </a:cubicBezTo>
                  <a:cubicBezTo>
                    <a:pt x="-142" y="110355"/>
                    <a:pt x="23799" y="136138"/>
                    <a:pt x="28758" y="145488"/>
                  </a:cubicBezTo>
                  <a:cubicBezTo>
                    <a:pt x="34141" y="155829"/>
                    <a:pt x="28616" y="148887"/>
                    <a:pt x="43915" y="155546"/>
                  </a:cubicBezTo>
                  <a:cubicBezTo>
                    <a:pt x="43490" y="156821"/>
                    <a:pt x="43065" y="157954"/>
                    <a:pt x="42499" y="159087"/>
                  </a:cubicBezTo>
                  <a:cubicBezTo>
                    <a:pt x="43349" y="158946"/>
                    <a:pt x="44340" y="158946"/>
                    <a:pt x="45190" y="159087"/>
                  </a:cubicBezTo>
                  <a:cubicBezTo>
                    <a:pt x="45190" y="159087"/>
                    <a:pt x="53407" y="166737"/>
                    <a:pt x="62190" y="167020"/>
                  </a:cubicBezTo>
                  <a:cubicBezTo>
                    <a:pt x="66298" y="167162"/>
                    <a:pt x="86839" y="176228"/>
                    <a:pt x="89106" y="176228"/>
                  </a:cubicBezTo>
                  <a:cubicBezTo>
                    <a:pt x="100014" y="176370"/>
                    <a:pt x="133163" y="174387"/>
                    <a:pt x="140954" y="182603"/>
                  </a:cubicBezTo>
                  <a:cubicBezTo>
                    <a:pt x="146621" y="188553"/>
                    <a:pt x="209661" y="191953"/>
                    <a:pt x="221277" y="191953"/>
                  </a:cubicBezTo>
                  <a:cubicBezTo>
                    <a:pt x="243235" y="191953"/>
                    <a:pt x="283467" y="202436"/>
                    <a:pt x="308400" y="202153"/>
                  </a:cubicBezTo>
                  <a:cubicBezTo>
                    <a:pt x="333332" y="201869"/>
                    <a:pt x="520611" y="203003"/>
                    <a:pt x="523019" y="203428"/>
                  </a:cubicBezTo>
                  <a:cubicBezTo>
                    <a:pt x="564243" y="211927"/>
                    <a:pt x="763845" y="205553"/>
                    <a:pt x="819236" y="205553"/>
                  </a:cubicBezTo>
                  <a:cubicBezTo>
                    <a:pt x="876326" y="205553"/>
                    <a:pt x="1451618" y="216461"/>
                    <a:pt x="1485900" y="199178"/>
                  </a:cubicBezTo>
                  <a:cubicBezTo>
                    <a:pt x="1489300" y="197478"/>
                    <a:pt x="1496809" y="197761"/>
                    <a:pt x="1505592" y="197478"/>
                  </a:cubicBezTo>
                  <a:cubicBezTo>
                    <a:pt x="1505875" y="189970"/>
                    <a:pt x="1506017" y="181753"/>
                    <a:pt x="1501625" y="177362"/>
                  </a:cubicBezTo>
                  <a:cubicBezTo>
                    <a:pt x="1503325" y="172545"/>
                    <a:pt x="1496384" y="178637"/>
                    <a:pt x="1491284" y="180478"/>
                  </a:cubicBezTo>
                  <a:cubicBezTo>
                    <a:pt x="1482217" y="167445"/>
                    <a:pt x="1477117" y="171695"/>
                    <a:pt x="1460968" y="165604"/>
                  </a:cubicBezTo>
                  <a:cubicBezTo>
                    <a:pt x="1455726" y="163620"/>
                    <a:pt x="1447227" y="161495"/>
                    <a:pt x="1450202" y="150446"/>
                  </a:cubicBezTo>
                  <a:lnTo>
                    <a:pt x="1458276" y="140954"/>
                  </a:lnTo>
                  <a:cubicBezTo>
                    <a:pt x="1453318" y="140671"/>
                    <a:pt x="1451335" y="141521"/>
                    <a:pt x="1446377" y="139538"/>
                  </a:cubicBezTo>
                  <a:cubicBezTo>
                    <a:pt x="1432069" y="133871"/>
                    <a:pt x="1442268" y="137696"/>
                    <a:pt x="1436602" y="131463"/>
                  </a:cubicBezTo>
                  <a:cubicBezTo>
                    <a:pt x="1444677" y="125230"/>
                    <a:pt x="1428102" y="127355"/>
                    <a:pt x="1449635" y="125796"/>
                  </a:cubicBezTo>
                  <a:cubicBezTo>
                    <a:pt x="1463234" y="124805"/>
                    <a:pt x="1457710" y="128913"/>
                    <a:pt x="1458560" y="129196"/>
                  </a:cubicBezTo>
                  <a:lnTo>
                    <a:pt x="1459126" y="115172"/>
                  </a:lnTo>
                  <a:cubicBezTo>
                    <a:pt x="1463376" y="109789"/>
                    <a:pt x="1464368" y="112763"/>
                    <a:pt x="1464793" y="105964"/>
                  </a:cubicBezTo>
                  <a:cubicBezTo>
                    <a:pt x="1443260" y="101855"/>
                    <a:pt x="1453885" y="102705"/>
                    <a:pt x="1439718" y="93922"/>
                  </a:cubicBezTo>
                  <a:cubicBezTo>
                    <a:pt x="1447652" y="85423"/>
                    <a:pt x="1426685" y="84998"/>
                    <a:pt x="1458135" y="85706"/>
                  </a:cubicBezTo>
                  <a:cubicBezTo>
                    <a:pt x="1457851" y="85423"/>
                    <a:pt x="1457568" y="84856"/>
                    <a:pt x="1457568" y="84714"/>
                  </a:cubicBezTo>
                  <a:cubicBezTo>
                    <a:pt x="1453035" y="64740"/>
                    <a:pt x="1448502" y="66156"/>
                    <a:pt x="1440568" y="49865"/>
                  </a:cubicBezTo>
                  <a:cubicBezTo>
                    <a:pt x="1434194" y="36691"/>
                    <a:pt x="1430935" y="41790"/>
                    <a:pt x="1428810" y="24933"/>
                  </a:cubicBezTo>
                  <a:cubicBezTo>
                    <a:pt x="1416344" y="24083"/>
                    <a:pt x="1404586" y="17283"/>
                    <a:pt x="1391978" y="12466"/>
                  </a:cubicBezTo>
                  <a:cubicBezTo>
                    <a:pt x="1385037" y="9775"/>
                    <a:pt x="1379228" y="10341"/>
                    <a:pt x="1371012" y="7791"/>
                  </a:cubicBezTo>
                  <a:cubicBezTo>
                    <a:pt x="1367329" y="6658"/>
                    <a:pt x="1360529" y="4675"/>
                    <a:pt x="1356279" y="1842"/>
                  </a:cubicBezTo>
                  <a:cubicBezTo>
                    <a:pt x="1317464" y="708"/>
                    <a:pt x="1278648" y="2125"/>
                    <a:pt x="1240257" y="2125"/>
                  </a:cubicBezTo>
                  <a:cubicBezTo>
                    <a:pt x="1194217" y="2125"/>
                    <a:pt x="1144918" y="4108"/>
                    <a:pt x="1098736" y="4533"/>
                  </a:cubicBezTo>
                  <a:lnTo>
                    <a:pt x="1096186" y="9916"/>
                  </a:lnTo>
                  <a:cubicBezTo>
                    <a:pt x="1095903" y="9775"/>
                    <a:pt x="865418" y="7366"/>
                    <a:pt x="840485" y="7083"/>
                  </a:cubicBezTo>
                  <a:cubicBezTo>
                    <a:pt x="672473" y="5667"/>
                    <a:pt x="502478" y="7225"/>
                    <a:pt x="334182" y="7225"/>
                  </a:cubicBezTo>
                  <a:cubicBezTo>
                    <a:pt x="289417" y="7225"/>
                    <a:pt x="213769" y="10625"/>
                    <a:pt x="174387" y="6233"/>
                  </a:cubicBezTo>
                  <a:cubicBezTo>
                    <a:pt x="170562" y="6091"/>
                    <a:pt x="165604" y="5525"/>
                    <a:pt x="159937" y="4533"/>
                  </a:cubicBezTo>
                  <a:close/>
                </a:path>
              </a:pathLst>
            </a:custGeom>
            <a:solidFill>
              <a:schemeClr val="accent2">
                <a:alpha val="54000"/>
              </a:schemeClr>
            </a:solidFill>
            <a:ln w="14108"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B60C25A4-0882-4BC9-AD6B-6C106094FA90}"/>
                </a:ext>
              </a:extLst>
            </p:cNvPr>
            <p:cNvSpPr/>
            <p:nvPr/>
          </p:nvSpPr>
          <p:spPr>
            <a:xfrm>
              <a:off x="4348655" y="1063240"/>
              <a:ext cx="51014" cy="144782"/>
            </a:xfrm>
            <a:custGeom>
              <a:avLst/>
              <a:gdLst>
                <a:gd name="connsiteX0" fmla="*/ 11208 w 51014"/>
                <a:gd name="connsiteY0" fmla="*/ 6381 h 144782"/>
                <a:gd name="connsiteX1" fmla="*/ 33307 w 51014"/>
                <a:gd name="connsiteY1" fmla="*/ 28905 h 144782"/>
                <a:gd name="connsiteX2" fmla="*/ 34440 w 51014"/>
                <a:gd name="connsiteY2" fmla="*/ 34572 h 144782"/>
                <a:gd name="connsiteX3" fmla="*/ 28207 w 51014"/>
                <a:gd name="connsiteY3" fmla="*/ 50013 h 144782"/>
                <a:gd name="connsiteX4" fmla="*/ 30332 w 51014"/>
                <a:gd name="connsiteY4" fmla="*/ 73954 h 144782"/>
                <a:gd name="connsiteX5" fmla="*/ 22115 w 51014"/>
                <a:gd name="connsiteY5" fmla="*/ 90245 h 144782"/>
                <a:gd name="connsiteX6" fmla="*/ 26224 w 51014"/>
                <a:gd name="connsiteY6" fmla="*/ 99312 h 144782"/>
                <a:gd name="connsiteX7" fmla="*/ 30615 w 51014"/>
                <a:gd name="connsiteY7" fmla="*/ 110928 h 144782"/>
                <a:gd name="connsiteX8" fmla="*/ 51015 w 51014"/>
                <a:gd name="connsiteY8" fmla="*/ 136286 h 144782"/>
                <a:gd name="connsiteX9" fmla="*/ 30190 w 51014"/>
                <a:gd name="connsiteY9" fmla="*/ 137277 h 144782"/>
                <a:gd name="connsiteX10" fmla="*/ 17866 w 51014"/>
                <a:gd name="connsiteY10" fmla="*/ 106253 h 144782"/>
                <a:gd name="connsiteX11" fmla="*/ 299 w 51014"/>
                <a:gd name="connsiteY11" fmla="*/ 81746 h 144782"/>
                <a:gd name="connsiteX12" fmla="*/ 11774 w 51014"/>
                <a:gd name="connsiteY12" fmla="*/ 45905 h 144782"/>
                <a:gd name="connsiteX13" fmla="*/ 8658 w 51014"/>
                <a:gd name="connsiteY13" fmla="*/ 431 h 144782"/>
                <a:gd name="connsiteX14" fmla="*/ 11208 w 51014"/>
                <a:gd name="connsiteY14" fmla="*/ 6381 h 14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14" h="144782">
                  <a:moveTo>
                    <a:pt x="11208" y="6381"/>
                  </a:moveTo>
                  <a:cubicBezTo>
                    <a:pt x="27215" y="20972"/>
                    <a:pt x="8516" y="23806"/>
                    <a:pt x="33307" y="28905"/>
                  </a:cubicBezTo>
                  <a:cubicBezTo>
                    <a:pt x="33307" y="28905"/>
                    <a:pt x="43932" y="33155"/>
                    <a:pt x="34440" y="34572"/>
                  </a:cubicBezTo>
                  <a:cubicBezTo>
                    <a:pt x="32315" y="34855"/>
                    <a:pt x="21266" y="42080"/>
                    <a:pt x="28207" y="50013"/>
                  </a:cubicBezTo>
                  <a:cubicBezTo>
                    <a:pt x="36282" y="59363"/>
                    <a:pt x="44215" y="66871"/>
                    <a:pt x="30332" y="73954"/>
                  </a:cubicBezTo>
                  <a:cubicBezTo>
                    <a:pt x="29765" y="74237"/>
                    <a:pt x="16307" y="72254"/>
                    <a:pt x="22115" y="90245"/>
                  </a:cubicBezTo>
                  <a:cubicBezTo>
                    <a:pt x="25515" y="100728"/>
                    <a:pt x="28065" y="85995"/>
                    <a:pt x="26224" y="99312"/>
                  </a:cubicBezTo>
                  <a:cubicBezTo>
                    <a:pt x="33024" y="104270"/>
                    <a:pt x="36707" y="99028"/>
                    <a:pt x="30615" y="110928"/>
                  </a:cubicBezTo>
                  <a:cubicBezTo>
                    <a:pt x="28915" y="114328"/>
                    <a:pt x="47473" y="132036"/>
                    <a:pt x="51015" y="136286"/>
                  </a:cubicBezTo>
                  <a:cubicBezTo>
                    <a:pt x="38832" y="141386"/>
                    <a:pt x="54273" y="152010"/>
                    <a:pt x="30190" y="137277"/>
                  </a:cubicBezTo>
                  <a:cubicBezTo>
                    <a:pt x="23815" y="133311"/>
                    <a:pt x="35857" y="115461"/>
                    <a:pt x="17866" y="106253"/>
                  </a:cubicBezTo>
                  <a:cubicBezTo>
                    <a:pt x="12057" y="103278"/>
                    <a:pt x="20274" y="92370"/>
                    <a:pt x="299" y="81746"/>
                  </a:cubicBezTo>
                  <a:cubicBezTo>
                    <a:pt x="-2251" y="80471"/>
                    <a:pt x="12341" y="59221"/>
                    <a:pt x="11774" y="45905"/>
                  </a:cubicBezTo>
                  <a:cubicBezTo>
                    <a:pt x="11491" y="37547"/>
                    <a:pt x="10783" y="6381"/>
                    <a:pt x="8658" y="431"/>
                  </a:cubicBezTo>
                  <a:cubicBezTo>
                    <a:pt x="10783" y="-1835"/>
                    <a:pt x="10216" y="5531"/>
                    <a:pt x="11208" y="6381"/>
                  </a:cubicBezTo>
                  <a:close/>
                </a:path>
              </a:pathLst>
            </a:custGeom>
            <a:solidFill>
              <a:schemeClr val="accent2">
                <a:alpha val="54000"/>
              </a:schemeClr>
            </a:solidFill>
            <a:ln w="14108" cap="flat">
              <a:noFill/>
              <a:prstDash val="solid"/>
              <a:miter/>
            </a:ln>
          </p:spPr>
          <p:txBody>
            <a:bodyPr rtlCol="0" anchor="ctr"/>
            <a:lstStyle/>
            <a:p>
              <a:endParaRPr lang="en-US" sz="2400"/>
            </a:p>
          </p:txBody>
        </p:sp>
      </p:grpSp>
      <p:sp>
        <p:nvSpPr>
          <p:cNvPr id="8" name="Text Placeholder 2">
            <a:extLst>
              <a:ext uri="{FF2B5EF4-FFF2-40B4-BE49-F238E27FC236}">
                <a16:creationId xmlns:a16="http://schemas.microsoft.com/office/drawing/2014/main" id="{FD52C3B7-98BB-459D-90F7-DF101B794D01}"/>
              </a:ext>
            </a:extLst>
          </p:cNvPr>
          <p:cNvSpPr txBox="1">
            <a:spLocks/>
          </p:cNvSpPr>
          <p:nvPr/>
        </p:nvSpPr>
        <p:spPr>
          <a:xfrm>
            <a:off x="480118" y="1703295"/>
            <a:ext cx="5252785" cy="3423076"/>
          </a:xfrm>
          <a:prstGeom prst="rect">
            <a:avLst/>
          </a:prstGeom>
        </p:spPr>
        <p:txBody>
          <a:bodyPr vert="horz" lIns="0" tIns="60960" rIns="0" bIns="60960" rtlCol="0" anchor="t">
            <a:normAutofit/>
          </a:bodyPr>
          <a:lstStyle>
            <a:lvl1pPr marL="0" indent="0" algn="l" defTabSz="685800" rtl="0" eaLnBrk="1" latinLnBrk="0" hangingPunct="1">
              <a:lnSpc>
                <a:spcPct val="100000"/>
              </a:lnSpc>
              <a:spcBef>
                <a:spcPts val="200"/>
              </a:spcBef>
              <a:spcAft>
                <a:spcPts val="100"/>
              </a:spcAft>
              <a:buFontTx/>
              <a:buNone/>
              <a:defRPr sz="1800" kern="1200" baseline="0">
                <a:solidFill>
                  <a:schemeClr val="tx1"/>
                </a:solidFill>
                <a:latin typeface="+mn-lt"/>
                <a:ea typeface="+mn-ea"/>
                <a:cs typeface="Segoe UI" panose="020B0502040204020203" pitchFamily="34" charset="0"/>
              </a:defRPr>
            </a:lvl1pPr>
            <a:lvl2pPr marL="172641" indent="-172641" algn="l" defTabSz="685800" rtl="0" eaLnBrk="1" latinLnBrk="0" hangingPunct="1">
              <a:lnSpc>
                <a:spcPct val="100000"/>
              </a:lnSpc>
              <a:spcBef>
                <a:spcPts val="150"/>
              </a:spcBef>
              <a:spcAft>
                <a:spcPts val="100"/>
              </a:spcAft>
              <a:buClr>
                <a:schemeClr val="bg2"/>
              </a:buClr>
              <a:buFont typeface="Arial" panose="020B0604020202020204" pitchFamily="34" charset="0"/>
              <a:buChar char="•"/>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150"/>
              </a:spcBef>
              <a:spcAft>
                <a:spcPts val="100"/>
              </a:spcAft>
              <a:buClr>
                <a:schemeClr val="accent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150"/>
              </a:spcBef>
              <a:spcAft>
                <a:spcPts val="100"/>
              </a:spcAft>
              <a:buClr>
                <a:schemeClr val="accent2">
                  <a:lumMod val="60000"/>
                  <a:lumOff val="40000"/>
                </a:schemeClr>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US" sz="2133">
                <a:cs typeface="Segoe UI"/>
              </a:rPr>
              <a:t>Open optical networking solutions based on wavelength division multiplexing (WDM) technology to deliver scalable bandwidth for access, metro and long-haul networks </a:t>
            </a:r>
          </a:p>
          <a:p>
            <a:pPr marL="0" lvl="1" indent="0">
              <a:buNone/>
            </a:pPr>
            <a:endParaRPr lang="en-US" sz="2133">
              <a:solidFill>
                <a:schemeClr val="bg1"/>
              </a:solidFill>
              <a:cs typeface="Segoe UI"/>
            </a:endParaRPr>
          </a:p>
          <a:p>
            <a:pPr marL="459729" lvl="2" indent="-229441"/>
            <a:r>
              <a:rPr lang="en-US" sz="2133">
                <a:cs typeface="Segoe UI"/>
              </a:rPr>
              <a:t>Future Proof optical networks</a:t>
            </a:r>
          </a:p>
          <a:p>
            <a:pPr lvl="2"/>
            <a:r>
              <a:rPr lang="en-US" sz="2133">
                <a:cs typeface="Segoe UI"/>
              </a:rPr>
              <a:t>Secure connectivity</a:t>
            </a:r>
          </a:p>
          <a:p>
            <a:pPr lvl="2"/>
            <a:r>
              <a:rPr lang="en-US" sz="2133">
                <a:cs typeface="Segoe UI"/>
              </a:rPr>
              <a:t>Automation and ease of use</a:t>
            </a:r>
          </a:p>
        </p:txBody>
      </p:sp>
    </p:spTree>
    <p:custDataLst>
      <p:tags r:id="rId1"/>
    </p:custDataLst>
    <p:extLst>
      <p:ext uri="{BB962C8B-B14F-4D97-AF65-F5344CB8AC3E}">
        <p14:creationId xmlns:p14="http://schemas.microsoft.com/office/powerpoint/2010/main" val="310942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EA0DD-19E4-A568-8E30-B51F817999EA}"/>
              </a:ext>
            </a:extLst>
          </p:cNvPr>
          <p:cNvSpPr>
            <a:spLocks noGrp="1"/>
          </p:cNvSpPr>
          <p:nvPr>
            <p:ph type="title"/>
          </p:nvPr>
        </p:nvSpPr>
        <p:spPr>
          <a:xfrm>
            <a:off x="713984" y="702156"/>
            <a:ext cx="11478016" cy="1188720"/>
          </a:xfrm>
        </p:spPr>
        <p:txBody>
          <a:bodyPr/>
          <a:lstStyle/>
          <a:p>
            <a:r>
              <a:rPr lang="en-US" b="1" u="sng"/>
              <a:t>   Telephone Switching and TS Fibersource Overview</a:t>
            </a:r>
          </a:p>
        </p:txBody>
      </p:sp>
      <p:sp>
        <p:nvSpPr>
          <p:cNvPr id="3" name="Content Placeholder 2">
            <a:extLst>
              <a:ext uri="{FF2B5EF4-FFF2-40B4-BE49-F238E27FC236}">
                <a16:creationId xmlns:a16="http://schemas.microsoft.com/office/drawing/2014/main" id="{4A8CBD6A-E8CB-6BEC-C528-9AD747C4BA7D}"/>
              </a:ext>
            </a:extLst>
          </p:cNvPr>
          <p:cNvSpPr>
            <a:spLocks noGrp="1"/>
          </p:cNvSpPr>
          <p:nvPr>
            <p:ph idx="1"/>
          </p:nvPr>
        </p:nvSpPr>
        <p:spPr>
          <a:xfrm>
            <a:off x="581192" y="1890876"/>
            <a:ext cx="11029615" cy="4084474"/>
          </a:xfrm>
        </p:spPr>
        <p:txBody>
          <a:bodyPr>
            <a:normAutofit/>
          </a:bodyPr>
          <a:lstStyle/>
          <a:p>
            <a:r>
              <a:rPr lang="en-US" sz="2800" b="1"/>
              <a:t>Telephone Switching International and TS Fibersource have been supporting the Telecom Industry since 1978. We offer a wide variety of products and services with competitive pricing and fast delivery</a:t>
            </a:r>
          </a:p>
          <a:p>
            <a:r>
              <a:rPr lang="en-US" sz="2800" b="1"/>
              <a:t>Based in Milan Tennessee with locations around the country, TSI and TS Fibersource stand ready to support your Telecom product and service needs</a:t>
            </a:r>
          </a:p>
        </p:txBody>
      </p:sp>
    </p:spTree>
    <p:extLst>
      <p:ext uri="{BB962C8B-B14F-4D97-AF65-F5344CB8AC3E}">
        <p14:creationId xmlns:p14="http://schemas.microsoft.com/office/powerpoint/2010/main" val="1241672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110F91-C204-4F8C-A8A3-8EA6383A799E}"/>
              </a:ext>
            </a:extLst>
          </p:cNvPr>
          <p:cNvSpPr/>
          <p:nvPr/>
        </p:nvSpPr>
        <p:spPr>
          <a:xfrm>
            <a:off x="4768647" y="1462121"/>
            <a:ext cx="7104760" cy="2545441"/>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err="1">
              <a:solidFill>
                <a:schemeClr val="tx1"/>
              </a:solidFill>
            </a:endParaRPr>
          </a:p>
        </p:txBody>
      </p:sp>
      <p:sp>
        <p:nvSpPr>
          <p:cNvPr id="4" name="Title 3"/>
          <p:cNvSpPr>
            <a:spLocks noGrp="1"/>
          </p:cNvSpPr>
          <p:nvPr>
            <p:ph type="title"/>
          </p:nvPr>
        </p:nvSpPr>
        <p:spPr/>
        <p:txBody>
          <a:bodyPr>
            <a:normAutofit/>
          </a:bodyPr>
          <a:lstStyle/>
          <a:p>
            <a:r>
              <a:rPr lang="en-US" noProof="0"/>
              <a:t>Flexible deployment</a:t>
            </a:r>
          </a:p>
        </p:txBody>
      </p:sp>
      <p:grpSp>
        <p:nvGrpSpPr>
          <p:cNvPr id="12" name="Group 11"/>
          <p:cNvGrpSpPr>
            <a:grpSpLocks/>
          </p:cNvGrpSpPr>
          <p:nvPr/>
        </p:nvGrpSpPr>
        <p:grpSpPr>
          <a:xfrm>
            <a:off x="4743407" y="1595703"/>
            <a:ext cx="7143131" cy="2129469"/>
            <a:chOff x="3949688" y="1132368"/>
            <a:chExt cx="7733857" cy="2305571"/>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325667" y="1132368"/>
              <a:ext cx="1617183" cy="18724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650609" y="1138977"/>
              <a:ext cx="2182720" cy="8714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11741E-F72A-46D1-9434-201DE1288A9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243820" y="2029223"/>
              <a:ext cx="2182720" cy="437746"/>
            </a:xfrm>
            <a:prstGeom prst="rect">
              <a:avLst/>
            </a:prstGeom>
          </p:spPr>
        </p:pic>
        <p:sp>
          <p:nvSpPr>
            <p:cNvPr id="14" name="TextBox 13"/>
            <p:cNvSpPr txBox="1"/>
            <p:nvPr/>
          </p:nvSpPr>
          <p:spPr>
            <a:xfrm>
              <a:off x="3949688" y="2982388"/>
              <a:ext cx="2315693" cy="455551"/>
            </a:xfrm>
            <a:prstGeom prst="rect">
              <a:avLst/>
            </a:prstGeom>
            <a:noFill/>
          </p:spPr>
          <p:txBody>
            <a:bodyPr wrap="square" rtlCol="0">
              <a:spAutoFit/>
            </a:bodyPr>
            <a:lstStyle/>
            <a:p>
              <a:pPr algn="ctr"/>
              <a:r>
                <a:rPr lang="en-US" sz="1067"/>
                <a:t>12RU ETSI shelf with 20 traffic slots; a</a:t>
              </a:r>
              <a:r>
                <a:rPr lang="en-US" sz="1067">
                  <a:cs typeface="Segoe UI" panose="020B0502040204020203" pitchFamily="34" charset="0"/>
                </a:rPr>
                <a:t>ll front access</a:t>
              </a:r>
              <a:endParaRPr lang="en-US" sz="1067"/>
            </a:p>
          </p:txBody>
        </p:sp>
        <p:sp>
          <p:nvSpPr>
            <p:cNvPr id="15" name="TextBox 14"/>
            <p:cNvSpPr txBox="1"/>
            <p:nvPr/>
          </p:nvSpPr>
          <p:spPr>
            <a:xfrm>
              <a:off x="9040210" y="2449364"/>
              <a:ext cx="2643335" cy="455551"/>
            </a:xfrm>
            <a:prstGeom prst="rect">
              <a:avLst/>
            </a:prstGeom>
            <a:noFill/>
          </p:spPr>
          <p:txBody>
            <a:bodyPr wrap="square" rtlCol="0">
              <a:spAutoFit/>
            </a:bodyPr>
            <a:lstStyle/>
            <a:p>
              <a:pPr algn="ctr"/>
              <a:r>
                <a:rPr lang="en-US" sz="1067"/>
                <a:t>2RU ETSI shelf with 4 traffic slots</a:t>
              </a:r>
              <a:br>
                <a:rPr lang="en-US" sz="1067"/>
              </a:br>
              <a:r>
                <a:rPr lang="en-US" sz="1067"/>
                <a:t>(OLS-optimized shelf)</a:t>
              </a:r>
            </a:p>
          </p:txBody>
        </p:sp>
        <p:sp>
          <p:nvSpPr>
            <p:cNvPr id="16" name="TextBox 15"/>
            <p:cNvSpPr txBox="1"/>
            <p:nvPr/>
          </p:nvSpPr>
          <p:spPr>
            <a:xfrm>
              <a:off x="6583169" y="1949779"/>
              <a:ext cx="2364375" cy="455551"/>
            </a:xfrm>
            <a:prstGeom prst="rect">
              <a:avLst/>
            </a:prstGeom>
            <a:noFill/>
          </p:spPr>
          <p:txBody>
            <a:bodyPr wrap="square" rtlCol="0">
              <a:spAutoFit/>
            </a:bodyPr>
            <a:lstStyle/>
            <a:p>
              <a:pPr algn="ctr"/>
              <a:r>
                <a:rPr lang="en-US" sz="1067"/>
                <a:t>4RU shelf with 7 traffic slots</a:t>
              </a:r>
              <a:br>
                <a:rPr lang="en-US" sz="1067"/>
              </a:br>
              <a:r>
                <a:rPr lang="en-US" sz="1067">
                  <a:latin typeface="Segoe UI" panose="020B0502040204020203" pitchFamily="34" charset="0"/>
                  <a:cs typeface="Segoe UI" panose="020B0502040204020203" pitchFamily="34" charset="0"/>
                </a:rPr>
                <a:t>Rear power access</a:t>
              </a:r>
              <a:endParaRPr lang="en-US" sz="1067"/>
            </a:p>
          </p:txBody>
        </p:sp>
        <p:sp>
          <p:nvSpPr>
            <p:cNvPr id="17" name="TextBox 16"/>
            <p:cNvSpPr txBox="1"/>
            <p:nvPr/>
          </p:nvSpPr>
          <p:spPr>
            <a:xfrm>
              <a:off x="6409069" y="2760410"/>
              <a:ext cx="2631141" cy="455551"/>
            </a:xfrm>
            <a:prstGeom prst="rect">
              <a:avLst/>
            </a:prstGeom>
            <a:noFill/>
          </p:spPr>
          <p:txBody>
            <a:bodyPr wrap="square" rtlCol="0">
              <a:spAutoFit/>
            </a:bodyPr>
            <a:lstStyle/>
            <a:p>
              <a:pPr algn="ctr"/>
              <a:r>
                <a:rPr lang="en-US" sz="1067"/>
                <a:t>1RU shelf with 2 traffic slots. </a:t>
              </a:r>
              <a:br>
                <a:rPr lang="en-US" sz="1067"/>
              </a:br>
              <a:r>
                <a:rPr lang="en-US" sz="1067">
                  <a:latin typeface="Segoe UI" panose="020B0502040204020203" pitchFamily="34" charset="0"/>
                  <a:cs typeface="Segoe UI" panose="020B0502040204020203" pitchFamily="34" charset="0"/>
                </a:rPr>
                <a:t>Rear power and mgmt. access</a:t>
              </a:r>
              <a:endParaRPr lang="en-US" sz="1067"/>
            </a:p>
          </p:txBody>
        </p:sp>
      </p:grpSp>
      <p:sp>
        <p:nvSpPr>
          <p:cNvPr id="19" name="Text Placeholder 5">
            <a:extLst>
              <a:ext uri="{FF2B5EF4-FFF2-40B4-BE49-F238E27FC236}">
                <a16:creationId xmlns:a16="http://schemas.microsoft.com/office/drawing/2014/main" id="{46832DA6-7C7C-4F64-8AF5-CA83E5356242}"/>
              </a:ext>
            </a:extLst>
          </p:cNvPr>
          <p:cNvSpPr>
            <a:spLocks noGrp="1"/>
          </p:cNvSpPr>
          <p:nvPr>
            <p:custDataLst>
              <p:tags r:id="rId2"/>
            </p:custDataLst>
          </p:nvPr>
        </p:nvSpPr>
        <p:spPr>
          <a:xfrm>
            <a:off x="287867" y="1683169"/>
            <a:ext cx="5808133" cy="1904904"/>
          </a:xfrm>
          <a:prstGeom prst="rect">
            <a:avLst/>
          </a:prstGeom>
        </p:spPr>
        <p:txBody>
          <a:bodyPr vert="horz" lIns="0" tIns="48000" rIns="0" bIns="48000" rtlCol="0">
            <a:normAutofit/>
          </a:bodyPr>
          <a:lstStyle>
            <a:lvl1pPr marL="0" indent="0" algn="l" defTabSz="685800" rtl="0" eaLnBrk="1" latinLnBrk="0" hangingPunct="1">
              <a:lnSpc>
                <a:spcPct val="100000"/>
              </a:lnSpc>
              <a:spcBef>
                <a:spcPts val="200"/>
              </a:spcBef>
              <a:spcAft>
                <a:spcPts val="100"/>
              </a:spcAft>
              <a:buFontTx/>
              <a:buNone/>
              <a:defRPr sz="1800" kern="1200" baseline="0">
                <a:solidFill>
                  <a:schemeClr val="tx1"/>
                </a:solidFill>
                <a:latin typeface="+mn-lt"/>
                <a:ea typeface="+mn-ea"/>
                <a:cs typeface="Segoe UI" panose="020B0502040204020203" pitchFamily="34" charset="0"/>
              </a:defRPr>
            </a:lvl1pPr>
            <a:lvl2pPr marL="172641" indent="-172641" algn="l" defTabSz="685800" rtl="0" eaLnBrk="1" latinLnBrk="0" hangingPunct="1">
              <a:lnSpc>
                <a:spcPct val="100000"/>
              </a:lnSpc>
              <a:spcBef>
                <a:spcPts val="150"/>
              </a:spcBef>
              <a:spcAft>
                <a:spcPts val="100"/>
              </a:spcAft>
              <a:buClr>
                <a:schemeClr val="bg2"/>
              </a:buClr>
              <a:buFont typeface="Arial" panose="020B0604020202020204" pitchFamily="34" charset="0"/>
              <a:buChar char="•"/>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150"/>
              </a:spcBef>
              <a:spcAft>
                <a:spcPts val="100"/>
              </a:spcAft>
              <a:buClr>
                <a:schemeClr val="accent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150"/>
              </a:spcBef>
              <a:spcAft>
                <a:spcPts val="100"/>
              </a:spcAft>
              <a:buClr>
                <a:schemeClr val="accent2">
                  <a:lumMod val="60000"/>
                  <a:lumOff val="40000"/>
                </a:schemeClr>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990" indent="-380990">
              <a:buFont typeface="Arial" panose="020B0604020202020204" pitchFamily="34" charset="0"/>
              <a:buChar char="•"/>
            </a:pPr>
            <a:r>
              <a:rPr lang="en-US" sz="1867"/>
              <a:t>Chassis sizes from 1RU to 12RU</a:t>
            </a:r>
          </a:p>
          <a:p>
            <a:pPr marL="380990" indent="-380990">
              <a:buFont typeface="Arial" panose="020B0604020202020204" pitchFamily="34" charset="0"/>
              <a:buChar char="•"/>
            </a:pPr>
            <a:r>
              <a:rPr lang="en-US" sz="1867"/>
              <a:t>Front and rear access variants</a:t>
            </a:r>
          </a:p>
          <a:p>
            <a:pPr marL="380990" indent="-380990">
              <a:buFont typeface="Arial" panose="020B0604020202020204" pitchFamily="34" charset="0"/>
              <a:buChar char="•"/>
            </a:pPr>
            <a:r>
              <a:rPr lang="en-US" sz="1867"/>
              <a:t>ETSI 300mm / 600mm depth options</a:t>
            </a:r>
          </a:p>
          <a:p>
            <a:pPr marL="380990" indent="-380990">
              <a:buFont typeface="Arial" panose="020B0604020202020204" pitchFamily="34" charset="0"/>
              <a:buChar char="•"/>
            </a:pPr>
            <a:r>
              <a:rPr lang="en-US" sz="1867"/>
              <a:t>AC / DC power</a:t>
            </a:r>
          </a:p>
          <a:p>
            <a:pPr marL="380990" indent="-380990">
              <a:buFont typeface="Arial" panose="020B0604020202020204" pitchFamily="34" charset="0"/>
              <a:buChar char="•"/>
            </a:pPr>
            <a:r>
              <a:rPr lang="en-US" sz="1867"/>
              <a:t>Fully redundant configurations</a:t>
            </a:r>
          </a:p>
        </p:txBody>
      </p:sp>
      <p:sp>
        <p:nvSpPr>
          <p:cNvPr id="3" name="TextBox 2">
            <a:extLst>
              <a:ext uri="{FF2B5EF4-FFF2-40B4-BE49-F238E27FC236}">
                <a16:creationId xmlns:a16="http://schemas.microsoft.com/office/drawing/2014/main" id="{0D9E80FF-58B6-45A3-8D97-C74A124171A2}"/>
              </a:ext>
            </a:extLst>
          </p:cNvPr>
          <p:cNvSpPr txBox="1"/>
          <p:nvPr/>
        </p:nvSpPr>
        <p:spPr>
          <a:xfrm>
            <a:off x="7264672" y="3658660"/>
            <a:ext cx="2160771" cy="276999"/>
          </a:xfrm>
          <a:prstGeom prst="rect">
            <a:avLst/>
          </a:prstGeom>
          <a:noFill/>
        </p:spPr>
        <p:txBody>
          <a:bodyPr wrap="square" rtlCol="0">
            <a:spAutoFit/>
          </a:bodyPr>
          <a:lstStyle/>
          <a:p>
            <a:r>
              <a:rPr lang="en-US" sz="1200">
                <a:latin typeface="+mj-lt"/>
              </a:rPr>
              <a:t>Sample of FSP 3000 shelves</a:t>
            </a:r>
          </a:p>
        </p:txBody>
      </p:sp>
      <p:pic>
        <p:nvPicPr>
          <p:cNvPr id="6" name="Picture 5">
            <a:extLst>
              <a:ext uri="{FF2B5EF4-FFF2-40B4-BE49-F238E27FC236}">
                <a16:creationId xmlns:a16="http://schemas.microsoft.com/office/drawing/2014/main" id="{AF276951-BC34-49B3-9F65-871E5AFB72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50156" y="4964273"/>
            <a:ext cx="4267200" cy="424361"/>
          </a:xfrm>
          <a:prstGeom prst="rect">
            <a:avLst/>
          </a:prstGeom>
        </p:spPr>
      </p:pic>
      <p:sp>
        <p:nvSpPr>
          <p:cNvPr id="21" name="TextBox 20">
            <a:extLst>
              <a:ext uri="{FF2B5EF4-FFF2-40B4-BE49-F238E27FC236}">
                <a16:creationId xmlns:a16="http://schemas.microsoft.com/office/drawing/2014/main" id="{8B46D3BE-C76A-4ED9-9244-99377FD71A1A}"/>
              </a:ext>
            </a:extLst>
          </p:cNvPr>
          <p:cNvSpPr txBox="1"/>
          <p:nvPr/>
        </p:nvSpPr>
        <p:spPr>
          <a:xfrm>
            <a:off x="7636661" y="5412281"/>
            <a:ext cx="3612673" cy="276999"/>
          </a:xfrm>
          <a:prstGeom prst="rect">
            <a:avLst/>
          </a:prstGeom>
          <a:noFill/>
        </p:spPr>
        <p:txBody>
          <a:bodyPr wrap="square" rtlCol="0">
            <a:spAutoFit/>
          </a:bodyPr>
          <a:lstStyle/>
          <a:p>
            <a:r>
              <a:rPr lang="en-US" sz="1200" err="1"/>
              <a:t>E+Temp</a:t>
            </a:r>
            <a:r>
              <a:rPr lang="en-US" sz="1200"/>
              <a:t> shelf with 2 traffic slots.</a:t>
            </a:r>
            <a:r>
              <a:rPr lang="en-US" sz="1200">
                <a:cs typeface="Segoe UI" panose="020B0502040204020203" pitchFamily="34" charset="0"/>
              </a:rPr>
              <a:t> All front access</a:t>
            </a:r>
            <a:endParaRPr lang="en-US" sz="1200"/>
          </a:p>
        </p:txBody>
      </p:sp>
      <p:sp>
        <p:nvSpPr>
          <p:cNvPr id="22" name="Text Placeholder 5">
            <a:extLst>
              <a:ext uri="{FF2B5EF4-FFF2-40B4-BE49-F238E27FC236}">
                <a16:creationId xmlns:a16="http://schemas.microsoft.com/office/drawing/2014/main" id="{84221A58-63ED-4CD2-B146-902B7484E1BA}"/>
              </a:ext>
            </a:extLst>
          </p:cNvPr>
          <p:cNvSpPr>
            <a:spLocks noGrp="1"/>
          </p:cNvSpPr>
          <p:nvPr>
            <p:custDataLst>
              <p:tags r:id="rId3"/>
            </p:custDataLst>
          </p:nvPr>
        </p:nvSpPr>
        <p:spPr>
          <a:xfrm>
            <a:off x="287867" y="4239775"/>
            <a:ext cx="11599333" cy="1538032"/>
          </a:xfrm>
          <a:prstGeom prst="rect">
            <a:avLst/>
          </a:prstGeom>
          <a:ln>
            <a:solidFill>
              <a:schemeClr val="accent2">
                <a:lumMod val="50000"/>
              </a:schemeClr>
            </a:solidFill>
          </a:ln>
        </p:spPr>
        <p:txBody>
          <a:bodyPr vert="horz" lIns="96000" tIns="336000" rIns="0" bIns="48000" rtlCol="0">
            <a:normAutofit/>
          </a:bodyPr>
          <a:lstStyle>
            <a:lvl1pPr marL="0" indent="0" algn="l" defTabSz="685800" rtl="0" eaLnBrk="1" latinLnBrk="0" hangingPunct="1">
              <a:lnSpc>
                <a:spcPct val="100000"/>
              </a:lnSpc>
              <a:spcBef>
                <a:spcPts val="200"/>
              </a:spcBef>
              <a:spcAft>
                <a:spcPts val="100"/>
              </a:spcAft>
              <a:buFontTx/>
              <a:buNone/>
              <a:defRPr sz="1800" kern="1200" baseline="0">
                <a:solidFill>
                  <a:schemeClr val="tx1"/>
                </a:solidFill>
                <a:latin typeface="+mn-lt"/>
                <a:ea typeface="+mn-ea"/>
                <a:cs typeface="Segoe UI" panose="020B0502040204020203" pitchFamily="34" charset="0"/>
              </a:defRPr>
            </a:lvl1pPr>
            <a:lvl2pPr marL="172641" indent="-172641" algn="l" defTabSz="685800" rtl="0" eaLnBrk="1" latinLnBrk="0" hangingPunct="1">
              <a:lnSpc>
                <a:spcPct val="100000"/>
              </a:lnSpc>
              <a:spcBef>
                <a:spcPts val="150"/>
              </a:spcBef>
              <a:spcAft>
                <a:spcPts val="100"/>
              </a:spcAft>
              <a:buClr>
                <a:schemeClr val="bg2"/>
              </a:buClr>
              <a:buFont typeface="Arial" panose="020B0604020202020204" pitchFamily="34" charset="0"/>
              <a:buChar char="•"/>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150"/>
              </a:spcBef>
              <a:spcAft>
                <a:spcPts val="100"/>
              </a:spcAft>
              <a:buClr>
                <a:schemeClr val="accent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150"/>
              </a:spcBef>
              <a:spcAft>
                <a:spcPts val="100"/>
              </a:spcAft>
              <a:buClr>
                <a:schemeClr val="accent2">
                  <a:lumMod val="60000"/>
                  <a:lumOff val="40000"/>
                </a:schemeClr>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67"/>
              <a:t>Hardened temperature 1RU shelf (-40°C to 65°C; 5 to 85% rel. humidity)</a:t>
            </a:r>
          </a:p>
          <a:p>
            <a:r>
              <a:rPr lang="en-US" sz="1867"/>
              <a:t>For any type of traffic module (</a:t>
            </a:r>
            <a:r>
              <a:rPr lang="en-US" sz="1867" err="1"/>
              <a:t>muxponders</a:t>
            </a:r>
            <a:r>
              <a:rPr lang="en-US" sz="1867"/>
              <a:t>, amplifiers, etc.)</a:t>
            </a:r>
          </a:p>
          <a:p>
            <a:r>
              <a:rPr lang="en-US" sz="1867"/>
              <a:t>Well suited for metro-access nodes in street cabinets</a:t>
            </a:r>
          </a:p>
          <a:p>
            <a:endParaRPr lang="en-US" sz="1867"/>
          </a:p>
        </p:txBody>
      </p:sp>
      <p:sp>
        <p:nvSpPr>
          <p:cNvPr id="23" name="Rectangle: Rounded Corners 22">
            <a:extLst>
              <a:ext uri="{FF2B5EF4-FFF2-40B4-BE49-F238E27FC236}">
                <a16:creationId xmlns:a16="http://schemas.microsoft.com/office/drawing/2014/main" id="{31F0AE10-392D-4AD3-988F-DA3D075876FD}"/>
              </a:ext>
            </a:extLst>
          </p:cNvPr>
          <p:cNvSpPr/>
          <p:nvPr/>
        </p:nvSpPr>
        <p:spPr>
          <a:xfrm rot="5400000">
            <a:off x="2263478" y="2340575"/>
            <a:ext cx="398473" cy="3822864"/>
          </a:xfrm>
          <a:prstGeom prst="roundRect">
            <a:avLst>
              <a:gd name="adj" fmla="val 48676"/>
            </a:avLst>
          </a:prstGeom>
          <a:solidFill>
            <a:schemeClr val="accent2">
              <a:lumMod val="5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8000" rIns="0" bIns="48000" rtlCol="0" anchor="ctr" anchorCtr="0">
            <a:spAutoFit/>
          </a:bodyPr>
          <a:lstStyle/>
          <a:p>
            <a:pPr algn="ctr"/>
            <a:r>
              <a:rPr lang="en-US" sz="1867" err="1">
                <a:solidFill>
                  <a:schemeClr val="bg1"/>
                </a:solidFill>
              </a:rPr>
              <a:t>E+Temp</a:t>
            </a:r>
            <a:r>
              <a:rPr lang="en-US" sz="1867">
                <a:solidFill>
                  <a:schemeClr val="bg1"/>
                </a:solidFill>
              </a:rPr>
              <a:t> for outdoor deployment</a:t>
            </a:r>
          </a:p>
        </p:txBody>
      </p:sp>
      <p:pic>
        <p:nvPicPr>
          <p:cNvPr id="13" name="Picture 12">
            <a:extLst>
              <a:ext uri="{FF2B5EF4-FFF2-40B4-BE49-F238E27FC236}">
                <a16:creationId xmlns:a16="http://schemas.microsoft.com/office/drawing/2014/main" id="{EB0101AD-493A-4853-9FD5-780D5C30FF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18364" y="2903317"/>
            <a:ext cx="2016000" cy="202852"/>
          </a:xfrm>
          <a:prstGeom prst="rect">
            <a:avLst/>
          </a:prstGeom>
        </p:spPr>
      </p:pic>
    </p:spTree>
    <p:custDataLst>
      <p:tags r:id="rId1"/>
    </p:custDataLst>
    <p:extLst>
      <p:ext uri="{BB962C8B-B14F-4D97-AF65-F5344CB8AC3E}">
        <p14:creationId xmlns:p14="http://schemas.microsoft.com/office/powerpoint/2010/main" val="3470470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en-US"/>
              <a:t>FSP 3000 open optical terminals</a:t>
            </a:r>
          </a:p>
        </p:txBody>
      </p:sp>
      <p:sp>
        <p:nvSpPr>
          <p:cNvPr id="9" name="TextBox 12">
            <a:extLst>
              <a:ext uri="{FF2B5EF4-FFF2-40B4-BE49-F238E27FC236}">
                <a16:creationId xmlns:a16="http://schemas.microsoft.com/office/drawing/2014/main" id="{3A997B97-90E0-464D-8026-FB7D89EB119D}"/>
              </a:ext>
            </a:extLst>
          </p:cNvPr>
          <p:cNvSpPr txBox="1">
            <a:spLocks/>
          </p:cNvSpPr>
          <p:nvPr/>
        </p:nvSpPr>
        <p:spPr>
          <a:xfrm>
            <a:off x="287865" y="1489614"/>
            <a:ext cx="11599335" cy="1359157"/>
          </a:xfrm>
          <a:prstGeom prst="rect">
            <a:avLst/>
          </a:prstGeom>
          <a:ln w="3175">
            <a:solidFill>
              <a:schemeClr val="tx1">
                <a:lumMod val="50000"/>
                <a:lumOff val="50000"/>
              </a:schemeClr>
            </a:solidFill>
          </a:ln>
        </p:spPr>
        <p:txBody>
          <a:bodyPr vert="horz" lIns="48000" tIns="480000" rIns="48000" bIns="48000" rtlCol="0">
            <a:normAutofit lnSpcReduction="10000"/>
          </a:bodyPr>
          <a:lstStyle>
            <a:lvl1pPr lvl="0" indent="0">
              <a:lnSpc>
                <a:spcPct val="100000"/>
              </a:lnSpc>
              <a:spcBef>
                <a:spcPts val="200"/>
              </a:spcBef>
              <a:spcAft>
                <a:spcPts val="100"/>
              </a:spcAft>
              <a:buFontTx/>
              <a:buNone/>
              <a:defRPr sz="1800" baseline="0">
                <a:cs typeface="Segoe UI" panose="020B0502040204020203" pitchFamily="34" charset="0"/>
              </a:defRPr>
            </a:lvl1pPr>
            <a:lvl2pPr marL="172641" lvl="1" indent="-172641">
              <a:lnSpc>
                <a:spcPct val="100000"/>
              </a:lnSpc>
              <a:spcBef>
                <a:spcPts val="150"/>
              </a:spcBef>
              <a:spcAft>
                <a:spcPts val="100"/>
              </a:spcAft>
              <a:buClr>
                <a:schemeClr val="bg2"/>
              </a:buClr>
              <a:buFont typeface="Arial" panose="020B0604020202020204" pitchFamily="34" charset="0"/>
              <a:buChar char="•"/>
              <a:defRPr sz="1600">
                <a:cs typeface="Segoe UI Light" panose="020B0502040204020203" pitchFamily="34" charset="0"/>
              </a:defRPr>
            </a:lvl2pPr>
            <a:lvl3pPr marL="345281" lvl="2" indent="-172641">
              <a:lnSpc>
                <a:spcPct val="100000"/>
              </a:lnSpc>
              <a:spcBef>
                <a:spcPts val="150"/>
              </a:spcBef>
              <a:spcAft>
                <a:spcPts val="100"/>
              </a:spcAft>
              <a:buClr>
                <a:schemeClr val="accent2"/>
              </a:buClr>
              <a:buFont typeface="Arial" panose="020B0604020202020204" pitchFamily="34" charset="0"/>
              <a:buChar char="•"/>
              <a:tabLst>
                <a:tab pos="600075" algn="l"/>
              </a:tabLst>
              <a:defRPr sz="1400">
                <a:cs typeface="Segoe UI Light" panose="020B0502040204020203" pitchFamily="34" charset="0"/>
              </a:defRPr>
            </a:lvl3pPr>
            <a:lvl4pPr marL="513160" lvl="3" indent="-167879">
              <a:lnSpc>
                <a:spcPct val="100000"/>
              </a:lnSpc>
              <a:spcBef>
                <a:spcPts val="150"/>
              </a:spcBef>
              <a:spcAft>
                <a:spcPts val="100"/>
              </a:spcAft>
              <a:buClr>
                <a:schemeClr val="accent2">
                  <a:lumMod val="60000"/>
                  <a:lumOff val="40000"/>
                </a:schemeClr>
              </a:buClr>
              <a:buFont typeface="Arial" panose="020B0604020202020204" pitchFamily="34" charset="0"/>
              <a:buChar char="•"/>
              <a:defRPr sz="1200">
                <a:cs typeface="Segoe UI Light" panose="020B0502040204020203" pitchFamily="34" charset="0"/>
              </a:defRPr>
            </a:lvl4pPr>
            <a:lvl5pPr marL="0" indent="0">
              <a:lnSpc>
                <a:spcPct val="100000"/>
              </a:lnSpc>
              <a:spcBef>
                <a:spcPts val="300"/>
              </a:spcBef>
              <a:spcAft>
                <a:spcPts val="450"/>
              </a:spcAft>
              <a:buFontTx/>
              <a:buNone/>
              <a:defRPr sz="1800">
                <a:cs typeface="Segoe UI" panose="020B0502040204020203" pitchFamily="34" charset="0"/>
              </a:defRPr>
            </a:lvl5pPr>
            <a:lvl6pPr marL="631825" indent="-115888">
              <a:lnSpc>
                <a:spcPct val="90000"/>
              </a:lnSpc>
              <a:spcBef>
                <a:spcPts val="375"/>
              </a:spcBef>
              <a:buClr>
                <a:schemeClr val="accent2"/>
              </a:buClr>
              <a:buFont typeface="Arial" panose="020B0604020202020204" pitchFamily="34" charset="0"/>
              <a:buChar char="•"/>
              <a:defRPr sz="1200"/>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1"/>
            <a:r>
              <a:rPr lang="en-US" sz="1867"/>
              <a:t>Compact cards offering multi-rate, multi-service support, with pluggable optics, and up to </a:t>
            </a:r>
            <a:br>
              <a:rPr lang="en-US" sz="1867"/>
            </a:br>
            <a:r>
              <a:rPr lang="en-US" sz="1867"/>
              <a:t>400Gbit/s transport capacity. </a:t>
            </a:r>
          </a:p>
          <a:p>
            <a:pPr lvl="1"/>
            <a:r>
              <a:rPr lang="en-US" sz="1867"/>
              <a:t>Application-optimized card variants. Card variants with quantum-safe layer 1 encryption</a:t>
            </a:r>
          </a:p>
        </p:txBody>
      </p:sp>
      <p:sp>
        <p:nvSpPr>
          <p:cNvPr id="11" name="TextBox 14">
            <a:extLst>
              <a:ext uri="{FF2B5EF4-FFF2-40B4-BE49-F238E27FC236}">
                <a16:creationId xmlns:a16="http://schemas.microsoft.com/office/drawing/2014/main" id="{85B5FD59-9369-48A0-9153-EEC3983B00C8}"/>
              </a:ext>
            </a:extLst>
          </p:cNvPr>
          <p:cNvSpPr txBox="1">
            <a:spLocks/>
          </p:cNvSpPr>
          <p:nvPr/>
        </p:nvSpPr>
        <p:spPr bwMode="gray">
          <a:xfrm>
            <a:off x="416316" y="1262506"/>
            <a:ext cx="6072165" cy="369332"/>
          </a:xfrm>
          <a:prstGeom prst="rect">
            <a:avLst/>
          </a:prstGeom>
          <a:solidFill>
            <a:schemeClr val="bg1"/>
          </a:solidFill>
          <a:ln w="3175">
            <a:noFill/>
          </a:ln>
        </p:spPr>
        <p:txBody>
          <a:bodyPr vert="horz" wrap="square" lIns="96000" tIns="0" rIns="96000" bIns="0" rtlCol="0" anchor="ctr" anchorCtr="0">
            <a:spAutoFit/>
          </a:bodyPr>
          <a:lstStyle>
            <a:lvl1pPr indent="0">
              <a:lnSpc>
                <a:spcPct val="100000"/>
              </a:lnSpc>
              <a:spcBef>
                <a:spcPts val="200"/>
              </a:spcBef>
              <a:spcAft>
                <a:spcPts val="100"/>
              </a:spcAft>
              <a:buFontTx/>
              <a:buNone/>
              <a:defRPr sz="1800" baseline="0">
                <a:solidFill>
                  <a:schemeClr val="bg1"/>
                </a:solidFill>
                <a:latin typeface="+mj-lt"/>
                <a:cs typeface="Segoe UI" panose="020B0502040204020203" pitchFamily="34" charset="0"/>
              </a:defRPr>
            </a:lvl1pPr>
            <a:lvl2pPr marL="180971" indent="0">
              <a:lnSpc>
                <a:spcPct val="100000"/>
              </a:lnSpc>
              <a:spcBef>
                <a:spcPts val="150"/>
              </a:spcBef>
              <a:spcAft>
                <a:spcPts val="100"/>
              </a:spcAft>
              <a:buClr>
                <a:schemeClr val="bg2"/>
              </a:buClr>
              <a:buFontTx/>
              <a:buNone/>
              <a:defRPr sz="1600">
                <a:cs typeface="Segoe UI Light" panose="020B0502040204020203" pitchFamily="34" charset="0"/>
              </a:defRPr>
            </a:lvl2pPr>
            <a:lvl3pPr marL="357179" indent="0">
              <a:lnSpc>
                <a:spcPct val="100000"/>
              </a:lnSpc>
              <a:spcBef>
                <a:spcPts val="150"/>
              </a:spcBef>
              <a:spcAft>
                <a:spcPts val="100"/>
              </a:spcAft>
              <a:buClr>
                <a:schemeClr val="accent2"/>
              </a:buClr>
              <a:buFontTx/>
              <a:buNone/>
              <a:tabLst>
                <a:tab pos="600075" algn="l"/>
              </a:tabLst>
              <a:defRPr sz="1400">
                <a:cs typeface="Segoe UI Light" panose="020B0502040204020203" pitchFamily="34" charset="0"/>
              </a:defRPr>
            </a:lvl3pPr>
            <a:lvl4pPr marL="538150" indent="0">
              <a:lnSpc>
                <a:spcPct val="100000"/>
              </a:lnSpc>
              <a:spcBef>
                <a:spcPts val="150"/>
              </a:spcBef>
              <a:spcAft>
                <a:spcPts val="100"/>
              </a:spcAft>
              <a:buClr>
                <a:schemeClr val="accent2">
                  <a:lumMod val="60000"/>
                  <a:lumOff val="40000"/>
                </a:schemeClr>
              </a:buClr>
              <a:buFontTx/>
              <a:buNone/>
              <a:defRPr sz="1200">
                <a:cs typeface="Segoe UI Light" panose="020B0502040204020203" pitchFamily="34" charset="0"/>
              </a:defRPr>
            </a:lvl4pPr>
            <a:lvl5pPr marL="0" indent="0">
              <a:lnSpc>
                <a:spcPct val="100000"/>
              </a:lnSpc>
              <a:spcBef>
                <a:spcPts val="300"/>
              </a:spcBef>
              <a:spcAft>
                <a:spcPts val="450"/>
              </a:spcAft>
              <a:buFontTx/>
              <a:buNone/>
              <a:defRPr sz="1800">
                <a:cs typeface="Segoe UI" panose="020B0502040204020203" pitchFamily="34" charset="0"/>
              </a:defRPr>
            </a:lvl5pPr>
            <a:lvl6pPr marL="631825" indent="-115888">
              <a:lnSpc>
                <a:spcPct val="90000"/>
              </a:lnSpc>
              <a:spcBef>
                <a:spcPts val="375"/>
              </a:spcBef>
              <a:buClr>
                <a:schemeClr val="accent2"/>
              </a:buClr>
              <a:buFont typeface="Arial" panose="020B0604020202020204" pitchFamily="34" charset="0"/>
              <a:buChar char="•"/>
              <a:defRPr sz="1200"/>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2400">
                <a:solidFill>
                  <a:schemeClr val="tx1"/>
                </a:solidFill>
              </a:rPr>
              <a:t>Open trans-/</a:t>
            </a:r>
            <a:r>
              <a:rPr lang="en-US" sz="2400" err="1">
                <a:solidFill>
                  <a:schemeClr val="tx1"/>
                </a:solidFill>
              </a:rPr>
              <a:t>muxponders</a:t>
            </a:r>
            <a:r>
              <a:rPr lang="en-US" sz="2400">
                <a:solidFill>
                  <a:schemeClr val="tx1"/>
                </a:solidFill>
              </a:rPr>
              <a:t> cards</a:t>
            </a:r>
          </a:p>
        </p:txBody>
      </p:sp>
      <p:sp>
        <p:nvSpPr>
          <p:cNvPr id="13" name="TextBox 12">
            <a:extLst>
              <a:ext uri="{FF2B5EF4-FFF2-40B4-BE49-F238E27FC236}">
                <a16:creationId xmlns:a16="http://schemas.microsoft.com/office/drawing/2014/main" id="{F7F4D327-1C2D-4DED-8992-6F1CAC0CC395}"/>
              </a:ext>
            </a:extLst>
          </p:cNvPr>
          <p:cNvSpPr txBox="1">
            <a:spLocks/>
          </p:cNvSpPr>
          <p:nvPr/>
        </p:nvSpPr>
        <p:spPr>
          <a:xfrm>
            <a:off x="287867" y="3290210"/>
            <a:ext cx="11599333" cy="1359157"/>
          </a:xfrm>
          <a:prstGeom prst="rect">
            <a:avLst/>
          </a:prstGeom>
          <a:ln w="3175">
            <a:solidFill>
              <a:schemeClr val="tx1">
                <a:lumMod val="50000"/>
                <a:lumOff val="50000"/>
              </a:schemeClr>
            </a:solidFill>
          </a:ln>
        </p:spPr>
        <p:txBody>
          <a:bodyPr vert="horz" lIns="48000" tIns="480000" rIns="48000" bIns="48000" rtlCol="0">
            <a:normAutofit/>
          </a:bodyPr>
          <a:lstStyle>
            <a:lvl1pPr lvl="0" indent="0">
              <a:lnSpc>
                <a:spcPct val="100000"/>
              </a:lnSpc>
              <a:spcBef>
                <a:spcPts val="200"/>
              </a:spcBef>
              <a:spcAft>
                <a:spcPts val="100"/>
              </a:spcAft>
              <a:buFontTx/>
              <a:buNone/>
              <a:defRPr sz="1800" baseline="0">
                <a:cs typeface="Segoe UI" panose="020B0502040204020203" pitchFamily="34" charset="0"/>
              </a:defRPr>
            </a:lvl1pPr>
            <a:lvl2pPr marL="172641" lvl="1" indent="-172641">
              <a:lnSpc>
                <a:spcPct val="100000"/>
              </a:lnSpc>
              <a:spcBef>
                <a:spcPts val="150"/>
              </a:spcBef>
              <a:spcAft>
                <a:spcPts val="100"/>
              </a:spcAft>
              <a:buClr>
                <a:schemeClr val="bg2"/>
              </a:buClr>
              <a:buFont typeface="Arial" panose="020B0604020202020204" pitchFamily="34" charset="0"/>
              <a:buChar char="•"/>
              <a:defRPr sz="1600">
                <a:cs typeface="Segoe UI Light" panose="020B0502040204020203" pitchFamily="34" charset="0"/>
              </a:defRPr>
            </a:lvl2pPr>
            <a:lvl3pPr marL="345281" lvl="2" indent="-172641">
              <a:lnSpc>
                <a:spcPct val="100000"/>
              </a:lnSpc>
              <a:spcBef>
                <a:spcPts val="150"/>
              </a:spcBef>
              <a:spcAft>
                <a:spcPts val="100"/>
              </a:spcAft>
              <a:buClr>
                <a:schemeClr val="accent2"/>
              </a:buClr>
              <a:buFont typeface="Arial" panose="020B0604020202020204" pitchFamily="34" charset="0"/>
              <a:buChar char="•"/>
              <a:tabLst>
                <a:tab pos="600075" algn="l"/>
              </a:tabLst>
              <a:defRPr sz="1400">
                <a:cs typeface="Segoe UI Light" panose="020B0502040204020203" pitchFamily="34" charset="0"/>
              </a:defRPr>
            </a:lvl3pPr>
            <a:lvl4pPr marL="513160" lvl="3" indent="-167879">
              <a:lnSpc>
                <a:spcPct val="100000"/>
              </a:lnSpc>
              <a:spcBef>
                <a:spcPts val="150"/>
              </a:spcBef>
              <a:spcAft>
                <a:spcPts val="100"/>
              </a:spcAft>
              <a:buClr>
                <a:schemeClr val="accent2">
                  <a:lumMod val="60000"/>
                  <a:lumOff val="40000"/>
                </a:schemeClr>
              </a:buClr>
              <a:buFont typeface="Arial" panose="020B0604020202020204" pitchFamily="34" charset="0"/>
              <a:buChar char="•"/>
              <a:defRPr sz="1200">
                <a:cs typeface="Segoe UI Light" panose="020B0502040204020203" pitchFamily="34" charset="0"/>
              </a:defRPr>
            </a:lvl4pPr>
            <a:lvl5pPr marL="0" indent="0">
              <a:lnSpc>
                <a:spcPct val="100000"/>
              </a:lnSpc>
              <a:spcBef>
                <a:spcPts val="300"/>
              </a:spcBef>
              <a:spcAft>
                <a:spcPts val="450"/>
              </a:spcAft>
              <a:buFontTx/>
              <a:buNone/>
              <a:defRPr sz="1800">
                <a:cs typeface="Segoe UI" panose="020B0502040204020203" pitchFamily="34" charset="0"/>
              </a:defRPr>
            </a:lvl5pPr>
            <a:lvl6pPr marL="631825" indent="-115888">
              <a:lnSpc>
                <a:spcPct val="90000"/>
              </a:lnSpc>
              <a:spcBef>
                <a:spcPts val="375"/>
              </a:spcBef>
              <a:buClr>
                <a:schemeClr val="accent2"/>
              </a:buClr>
              <a:buFont typeface="Arial" panose="020B0604020202020204" pitchFamily="34" charset="0"/>
              <a:buChar char="•"/>
              <a:defRPr sz="1200"/>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1"/>
            <a:r>
              <a:rPr lang="en-US" sz="1867"/>
              <a:t>Chassis-based optical terminal offering 7.2Tbit/s capacity in just 1RU, for the </a:t>
            </a:r>
            <a:br>
              <a:rPr lang="en-US" sz="1867"/>
            </a:br>
            <a:r>
              <a:rPr lang="en-US" sz="1867"/>
              <a:t>transport of 10G, 100G and 400G Ethernet services and up to 800Gbit/s line speeds</a:t>
            </a:r>
          </a:p>
        </p:txBody>
      </p:sp>
      <p:sp>
        <p:nvSpPr>
          <p:cNvPr id="14" name="TextBox 14">
            <a:extLst>
              <a:ext uri="{FF2B5EF4-FFF2-40B4-BE49-F238E27FC236}">
                <a16:creationId xmlns:a16="http://schemas.microsoft.com/office/drawing/2014/main" id="{FF0F68FB-2A88-4D6E-8A6A-9771292599CF}"/>
              </a:ext>
            </a:extLst>
          </p:cNvPr>
          <p:cNvSpPr txBox="1">
            <a:spLocks/>
          </p:cNvSpPr>
          <p:nvPr/>
        </p:nvSpPr>
        <p:spPr bwMode="gray">
          <a:xfrm>
            <a:off x="409791" y="3075879"/>
            <a:ext cx="3310333" cy="369332"/>
          </a:xfrm>
          <a:prstGeom prst="rect">
            <a:avLst/>
          </a:prstGeom>
          <a:solidFill>
            <a:schemeClr val="bg1"/>
          </a:solidFill>
          <a:ln w="3175">
            <a:noFill/>
          </a:ln>
        </p:spPr>
        <p:txBody>
          <a:bodyPr vert="horz" wrap="square" lIns="96000" tIns="0" rIns="96000" bIns="0" rtlCol="0" anchor="ctr" anchorCtr="0">
            <a:spAutoFit/>
          </a:bodyPr>
          <a:lstStyle>
            <a:lvl1pPr indent="0">
              <a:lnSpc>
                <a:spcPct val="100000"/>
              </a:lnSpc>
              <a:spcBef>
                <a:spcPts val="200"/>
              </a:spcBef>
              <a:spcAft>
                <a:spcPts val="100"/>
              </a:spcAft>
              <a:buFontTx/>
              <a:buNone/>
              <a:defRPr sz="1800" baseline="0">
                <a:solidFill>
                  <a:schemeClr val="bg1"/>
                </a:solidFill>
                <a:latin typeface="+mj-lt"/>
                <a:cs typeface="Segoe UI" panose="020B0502040204020203" pitchFamily="34" charset="0"/>
              </a:defRPr>
            </a:lvl1pPr>
            <a:lvl2pPr marL="180971" indent="0">
              <a:lnSpc>
                <a:spcPct val="100000"/>
              </a:lnSpc>
              <a:spcBef>
                <a:spcPts val="150"/>
              </a:spcBef>
              <a:spcAft>
                <a:spcPts val="100"/>
              </a:spcAft>
              <a:buClr>
                <a:schemeClr val="bg2"/>
              </a:buClr>
              <a:buFontTx/>
              <a:buNone/>
              <a:defRPr sz="1600">
                <a:cs typeface="Segoe UI Light" panose="020B0502040204020203" pitchFamily="34" charset="0"/>
              </a:defRPr>
            </a:lvl2pPr>
            <a:lvl3pPr marL="357179" indent="0">
              <a:lnSpc>
                <a:spcPct val="100000"/>
              </a:lnSpc>
              <a:spcBef>
                <a:spcPts val="150"/>
              </a:spcBef>
              <a:spcAft>
                <a:spcPts val="100"/>
              </a:spcAft>
              <a:buClr>
                <a:schemeClr val="accent2"/>
              </a:buClr>
              <a:buFontTx/>
              <a:buNone/>
              <a:tabLst>
                <a:tab pos="600075" algn="l"/>
              </a:tabLst>
              <a:defRPr sz="1400">
                <a:cs typeface="Segoe UI Light" panose="020B0502040204020203" pitchFamily="34" charset="0"/>
              </a:defRPr>
            </a:lvl3pPr>
            <a:lvl4pPr marL="538150" indent="0">
              <a:lnSpc>
                <a:spcPct val="100000"/>
              </a:lnSpc>
              <a:spcBef>
                <a:spcPts val="150"/>
              </a:spcBef>
              <a:spcAft>
                <a:spcPts val="100"/>
              </a:spcAft>
              <a:buClr>
                <a:schemeClr val="accent2">
                  <a:lumMod val="60000"/>
                  <a:lumOff val="40000"/>
                </a:schemeClr>
              </a:buClr>
              <a:buFontTx/>
              <a:buNone/>
              <a:defRPr sz="1200">
                <a:cs typeface="Segoe UI Light" panose="020B0502040204020203" pitchFamily="34" charset="0"/>
              </a:defRPr>
            </a:lvl4pPr>
            <a:lvl5pPr marL="0" indent="0">
              <a:lnSpc>
                <a:spcPct val="100000"/>
              </a:lnSpc>
              <a:spcBef>
                <a:spcPts val="300"/>
              </a:spcBef>
              <a:spcAft>
                <a:spcPts val="450"/>
              </a:spcAft>
              <a:buFontTx/>
              <a:buNone/>
              <a:defRPr sz="1800">
                <a:cs typeface="Segoe UI" panose="020B0502040204020203" pitchFamily="34" charset="0"/>
              </a:defRPr>
            </a:lvl5pPr>
            <a:lvl6pPr marL="631825" indent="-115888">
              <a:lnSpc>
                <a:spcPct val="90000"/>
              </a:lnSpc>
              <a:spcBef>
                <a:spcPts val="375"/>
              </a:spcBef>
              <a:buClr>
                <a:schemeClr val="accent2"/>
              </a:buClr>
              <a:buFont typeface="Arial" panose="020B0604020202020204" pitchFamily="34" charset="0"/>
              <a:buChar char="•"/>
              <a:defRPr sz="1200"/>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2400">
                <a:solidFill>
                  <a:schemeClr val="tx1"/>
                </a:solidFill>
              </a:rPr>
              <a:t>FSP 3000 </a:t>
            </a:r>
            <a:r>
              <a:rPr lang="en-US" sz="2400" err="1">
                <a:solidFill>
                  <a:schemeClr val="tx1"/>
                </a:solidFill>
              </a:rPr>
              <a:t>TeraFlex</a:t>
            </a:r>
            <a:r>
              <a:rPr lang="en-US" sz="2400">
                <a:solidFill>
                  <a:schemeClr val="tx1"/>
                </a:solidFill>
              </a:rPr>
              <a:t>™</a:t>
            </a:r>
          </a:p>
        </p:txBody>
      </p:sp>
      <p:sp>
        <p:nvSpPr>
          <p:cNvPr id="2" name="TextBox 1">
            <a:extLst>
              <a:ext uri="{FF2B5EF4-FFF2-40B4-BE49-F238E27FC236}">
                <a16:creationId xmlns:a16="http://schemas.microsoft.com/office/drawing/2014/main" id="{1DAB022B-2DAF-D21C-056E-4FA5C661FB6D}"/>
              </a:ext>
            </a:extLst>
          </p:cNvPr>
          <p:cNvSpPr txBox="1">
            <a:spLocks/>
          </p:cNvSpPr>
          <p:nvPr/>
        </p:nvSpPr>
        <p:spPr>
          <a:xfrm>
            <a:off x="287864" y="5090806"/>
            <a:ext cx="11599333" cy="1359157"/>
          </a:xfrm>
          <a:prstGeom prst="rect">
            <a:avLst/>
          </a:prstGeom>
          <a:ln w="3175">
            <a:solidFill>
              <a:schemeClr val="tx1">
                <a:lumMod val="50000"/>
                <a:lumOff val="50000"/>
              </a:schemeClr>
            </a:solidFill>
          </a:ln>
        </p:spPr>
        <p:txBody>
          <a:bodyPr vert="horz" lIns="48000" tIns="480000" rIns="48000" bIns="48000" rtlCol="0">
            <a:normAutofit/>
          </a:bodyPr>
          <a:lstStyle>
            <a:lvl1pPr lvl="0" indent="0">
              <a:lnSpc>
                <a:spcPct val="100000"/>
              </a:lnSpc>
              <a:spcBef>
                <a:spcPts val="200"/>
              </a:spcBef>
              <a:spcAft>
                <a:spcPts val="100"/>
              </a:spcAft>
              <a:buFontTx/>
              <a:buNone/>
              <a:defRPr sz="1800" baseline="0">
                <a:cs typeface="Segoe UI" panose="020B0502040204020203" pitchFamily="34" charset="0"/>
              </a:defRPr>
            </a:lvl1pPr>
            <a:lvl2pPr marL="172641" lvl="1" indent="-172641">
              <a:lnSpc>
                <a:spcPct val="100000"/>
              </a:lnSpc>
              <a:spcBef>
                <a:spcPts val="150"/>
              </a:spcBef>
              <a:spcAft>
                <a:spcPts val="100"/>
              </a:spcAft>
              <a:buClr>
                <a:schemeClr val="bg2"/>
              </a:buClr>
              <a:buFont typeface="Arial" panose="020B0604020202020204" pitchFamily="34" charset="0"/>
              <a:buChar char="•"/>
              <a:defRPr sz="1600">
                <a:cs typeface="Segoe UI Light" panose="020B0502040204020203" pitchFamily="34" charset="0"/>
              </a:defRPr>
            </a:lvl2pPr>
            <a:lvl3pPr marL="345281" lvl="2" indent="-172641">
              <a:lnSpc>
                <a:spcPct val="100000"/>
              </a:lnSpc>
              <a:spcBef>
                <a:spcPts val="150"/>
              </a:spcBef>
              <a:spcAft>
                <a:spcPts val="100"/>
              </a:spcAft>
              <a:buClr>
                <a:schemeClr val="accent2"/>
              </a:buClr>
              <a:buFont typeface="Arial" panose="020B0604020202020204" pitchFamily="34" charset="0"/>
              <a:buChar char="•"/>
              <a:tabLst>
                <a:tab pos="600075" algn="l"/>
              </a:tabLst>
              <a:defRPr sz="1400">
                <a:cs typeface="Segoe UI Light" panose="020B0502040204020203" pitchFamily="34" charset="0"/>
              </a:defRPr>
            </a:lvl3pPr>
            <a:lvl4pPr marL="513160" lvl="3" indent="-167879">
              <a:lnSpc>
                <a:spcPct val="100000"/>
              </a:lnSpc>
              <a:spcBef>
                <a:spcPts val="150"/>
              </a:spcBef>
              <a:spcAft>
                <a:spcPts val="100"/>
              </a:spcAft>
              <a:buClr>
                <a:schemeClr val="accent2">
                  <a:lumMod val="60000"/>
                  <a:lumOff val="40000"/>
                </a:schemeClr>
              </a:buClr>
              <a:buFont typeface="Arial" panose="020B0604020202020204" pitchFamily="34" charset="0"/>
              <a:buChar char="•"/>
              <a:defRPr sz="1200">
                <a:cs typeface="Segoe UI Light" panose="020B0502040204020203" pitchFamily="34" charset="0"/>
              </a:defRPr>
            </a:lvl4pPr>
            <a:lvl5pPr marL="0" indent="0">
              <a:lnSpc>
                <a:spcPct val="100000"/>
              </a:lnSpc>
              <a:spcBef>
                <a:spcPts val="300"/>
              </a:spcBef>
              <a:spcAft>
                <a:spcPts val="450"/>
              </a:spcAft>
              <a:buFontTx/>
              <a:buNone/>
              <a:defRPr sz="1800">
                <a:cs typeface="Segoe UI" panose="020B0502040204020203" pitchFamily="34" charset="0"/>
              </a:defRPr>
            </a:lvl5pPr>
            <a:lvl6pPr marL="631825" indent="-115888">
              <a:lnSpc>
                <a:spcPct val="90000"/>
              </a:lnSpc>
              <a:spcBef>
                <a:spcPts val="375"/>
              </a:spcBef>
              <a:buClr>
                <a:schemeClr val="accent2"/>
              </a:buClr>
              <a:buFont typeface="Arial" panose="020B0604020202020204" pitchFamily="34" charset="0"/>
              <a:buChar char="•"/>
              <a:defRPr sz="1200"/>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1"/>
            <a:r>
              <a:rPr lang="en-US" sz="1867"/>
              <a:t>Series of </a:t>
            </a:r>
            <a:r>
              <a:rPr lang="en-US" sz="1867" err="1"/>
              <a:t>switchponder</a:t>
            </a:r>
            <a:r>
              <a:rPr lang="en-US" sz="1867"/>
              <a:t> cards integrating an open and flexible OTN fabric for efficient </a:t>
            </a:r>
            <a:br>
              <a:rPr lang="en-US" sz="1867"/>
            </a:br>
            <a:r>
              <a:rPr lang="en-US" sz="1867"/>
              <a:t>OTN traffic grooming</a:t>
            </a:r>
          </a:p>
        </p:txBody>
      </p:sp>
      <p:sp>
        <p:nvSpPr>
          <p:cNvPr id="3" name="TextBox 14">
            <a:extLst>
              <a:ext uri="{FF2B5EF4-FFF2-40B4-BE49-F238E27FC236}">
                <a16:creationId xmlns:a16="http://schemas.microsoft.com/office/drawing/2014/main" id="{1BDF4AE4-6F23-0397-147C-944527C18DF8}"/>
              </a:ext>
            </a:extLst>
          </p:cNvPr>
          <p:cNvSpPr txBox="1">
            <a:spLocks/>
          </p:cNvSpPr>
          <p:nvPr/>
        </p:nvSpPr>
        <p:spPr bwMode="gray">
          <a:xfrm>
            <a:off x="409787" y="4892686"/>
            <a:ext cx="4566100" cy="369332"/>
          </a:xfrm>
          <a:prstGeom prst="rect">
            <a:avLst/>
          </a:prstGeom>
          <a:solidFill>
            <a:schemeClr val="bg1"/>
          </a:solidFill>
          <a:ln w="3175">
            <a:noFill/>
          </a:ln>
        </p:spPr>
        <p:txBody>
          <a:bodyPr vert="horz" wrap="square" lIns="96000" tIns="0" rIns="96000" bIns="0" rtlCol="0" anchor="ctr" anchorCtr="0">
            <a:spAutoFit/>
          </a:bodyPr>
          <a:lstStyle>
            <a:lvl1pPr indent="0">
              <a:lnSpc>
                <a:spcPct val="100000"/>
              </a:lnSpc>
              <a:spcBef>
                <a:spcPts val="200"/>
              </a:spcBef>
              <a:spcAft>
                <a:spcPts val="100"/>
              </a:spcAft>
              <a:buFontTx/>
              <a:buNone/>
              <a:defRPr sz="1800" baseline="0">
                <a:solidFill>
                  <a:schemeClr val="bg1"/>
                </a:solidFill>
                <a:latin typeface="+mj-lt"/>
                <a:cs typeface="Segoe UI" panose="020B0502040204020203" pitchFamily="34" charset="0"/>
              </a:defRPr>
            </a:lvl1pPr>
            <a:lvl2pPr marL="180971" indent="0">
              <a:lnSpc>
                <a:spcPct val="100000"/>
              </a:lnSpc>
              <a:spcBef>
                <a:spcPts val="150"/>
              </a:spcBef>
              <a:spcAft>
                <a:spcPts val="100"/>
              </a:spcAft>
              <a:buClr>
                <a:schemeClr val="bg2"/>
              </a:buClr>
              <a:buFontTx/>
              <a:buNone/>
              <a:defRPr sz="1600">
                <a:cs typeface="Segoe UI Light" panose="020B0502040204020203" pitchFamily="34" charset="0"/>
              </a:defRPr>
            </a:lvl2pPr>
            <a:lvl3pPr marL="357179" indent="0">
              <a:lnSpc>
                <a:spcPct val="100000"/>
              </a:lnSpc>
              <a:spcBef>
                <a:spcPts val="150"/>
              </a:spcBef>
              <a:spcAft>
                <a:spcPts val="100"/>
              </a:spcAft>
              <a:buClr>
                <a:schemeClr val="accent2"/>
              </a:buClr>
              <a:buFontTx/>
              <a:buNone/>
              <a:tabLst>
                <a:tab pos="600075" algn="l"/>
              </a:tabLst>
              <a:defRPr sz="1400">
                <a:cs typeface="Segoe UI Light" panose="020B0502040204020203" pitchFamily="34" charset="0"/>
              </a:defRPr>
            </a:lvl3pPr>
            <a:lvl4pPr marL="538150" indent="0">
              <a:lnSpc>
                <a:spcPct val="100000"/>
              </a:lnSpc>
              <a:spcBef>
                <a:spcPts val="150"/>
              </a:spcBef>
              <a:spcAft>
                <a:spcPts val="100"/>
              </a:spcAft>
              <a:buClr>
                <a:schemeClr val="accent2">
                  <a:lumMod val="60000"/>
                  <a:lumOff val="40000"/>
                </a:schemeClr>
              </a:buClr>
              <a:buFontTx/>
              <a:buNone/>
              <a:defRPr sz="1200">
                <a:cs typeface="Segoe UI Light" panose="020B0502040204020203" pitchFamily="34" charset="0"/>
              </a:defRPr>
            </a:lvl4pPr>
            <a:lvl5pPr marL="0" indent="0">
              <a:lnSpc>
                <a:spcPct val="100000"/>
              </a:lnSpc>
              <a:spcBef>
                <a:spcPts val="300"/>
              </a:spcBef>
              <a:spcAft>
                <a:spcPts val="450"/>
              </a:spcAft>
              <a:buFontTx/>
              <a:buNone/>
              <a:defRPr sz="1800">
                <a:cs typeface="Segoe UI" panose="020B0502040204020203" pitchFamily="34" charset="0"/>
              </a:defRPr>
            </a:lvl5pPr>
            <a:lvl6pPr marL="631825" indent="-115888">
              <a:lnSpc>
                <a:spcPct val="90000"/>
              </a:lnSpc>
              <a:spcBef>
                <a:spcPts val="375"/>
              </a:spcBef>
              <a:buClr>
                <a:schemeClr val="accent2"/>
              </a:buClr>
              <a:buFont typeface="Arial" panose="020B0604020202020204" pitchFamily="34" charset="0"/>
              <a:buChar char="•"/>
              <a:defRPr sz="1200"/>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2400">
                <a:solidFill>
                  <a:schemeClr val="tx1"/>
                </a:solidFill>
              </a:rPr>
              <a:t>FSP 3000 OpenFabric™ Series</a:t>
            </a:r>
          </a:p>
        </p:txBody>
      </p:sp>
      <p:pic>
        <p:nvPicPr>
          <p:cNvPr id="4" name="Picture 3" descr="A picture containing text, computer, electronics, stereo&#10;&#10;Description automatically generated">
            <a:extLst>
              <a:ext uri="{FF2B5EF4-FFF2-40B4-BE49-F238E27FC236}">
                <a16:creationId xmlns:a16="http://schemas.microsoft.com/office/drawing/2014/main" id="{CCD76B44-C32C-1054-1F3E-981E4C17D5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0369" y="3708650"/>
            <a:ext cx="2079625" cy="470503"/>
          </a:xfrm>
          <a:prstGeom prst="rect">
            <a:avLst/>
          </a:prstGeom>
        </p:spPr>
      </p:pic>
      <p:pic>
        <p:nvPicPr>
          <p:cNvPr id="5" name="Picture 4">
            <a:extLst>
              <a:ext uri="{FF2B5EF4-FFF2-40B4-BE49-F238E27FC236}">
                <a16:creationId xmlns:a16="http://schemas.microsoft.com/office/drawing/2014/main" id="{DE325EE3-2BA9-96F8-9DFB-60C266F415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0687" y="1833958"/>
            <a:ext cx="1335004" cy="608055"/>
          </a:xfrm>
          <a:prstGeom prst="rect">
            <a:avLst/>
          </a:prstGeom>
        </p:spPr>
      </p:pic>
      <p:grpSp>
        <p:nvGrpSpPr>
          <p:cNvPr id="6" name="Group 5">
            <a:extLst>
              <a:ext uri="{FF2B5EF4-FFF2-40B4-BE49-F238E27FC236}">
                <a16:creationId xmlns:a16="http://schemas.microsoft.com/office/drawing/2014/main" id="{1B1BC4F3-3784-3279-030A-E4CE4D8441FB}"/>
              </a:ext>
            </a:extLst>
          </p:cNvPr>
          <p:cNvGrpSpPr/>
          <p:nvPr/>
        </p:nvGrpSpPr>
        <p:grpSpPr>
          <a:xfrm>
            <a:off x="10130084" y="5165713"/>
            <a:ext cx="1220189" cy="1230793"/>
            <a:chOff x="6148151" y="1550925"/>
            <a:chExt cx="2162567" cy="2160000"/>
          </a:xfrm>
        </p:grpSpPr>
        <p:pic>
          <p:nvPicPr>
            <p:cNvPr id="7" name="Picture 6" descr="A picture containing text, indoor, shelf, vending machine&#10;&#10;Description automatically generated">
              <a:extLst>
                <a:ext uri="{FF2B5EF4-FFF2-40B4-BE49-F238E27FC236}">
                  <a16:creationId xmlns:a16="http://schemas.microsoft.com/office/drawing/2014/main" id="{C714B40E-82BC-70CB-C2A0-AB45AD46BE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6619" y="1550925"/>
              <a:ext cx="684099" cy="216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0CA7C90-E0FC-BF0B-A32F-C5727E04AF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403" t="5015" r="20138" b="6194"/>
            <a:stretch/>
          </p:blipFill>
          <p:spPr>
            <a:xfrm>
              <a:off x="6148151" y="1550925"/>
              <a:ext cx="731525" cy="2160000"/>
            </a:xfrm>
            <a:prstGeom prst="rect">
              <a:avLst/>
            </a:prstGeom>
          </p:spPr>
        </p:pic>
        <p:pic>
          <p:nvPicPr>
            <p:cNvPr id="12" name="Picture 11" descr="A picture containing indoor, wall, living, computer&#10;&#10;Description automatically generated">
              <a:extLst>
                <a:ext uri="{FF2B5EF4-FFF2-40B4-BE49-F238E27FC236}">
                  <a16:creationId xmlns:a16="http://schemas.microsoft.com/office/drawing/2014/main" id="{77F9F646-9D26-CAF8-2C65-2504CF633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4704" y="1550925"/>
              <a:ext cx="499950" cy="2160000"/>
            </a:xfrm>
            <a:prstGeom prst="rect">
              <a:avLst/>
            </a:prstGeom>
          </p:spPr>
        </p:pic>
      </p:grpSp>
      <p:sp>
        <p:nvSpPr>
          <p:cNvPr id="16" name="Text Placeholder 2">
            <a:extLst>
              <a:ext uri="{FF2B5EF4-FFF2-40B4-BE49-F238E27FC236}">
                <a16:creationId xmlns:a16="http://schemas.microsoft.com/office/drawing/2014/main" id="{EA2ABC8F-1E67-E5CF-A903-04819BBEB561}"/>
              </a:ext>
            </a:extLst>
          </p:cNvPr>
          <p:cNvSpPr txBox="1">
            <a:spLocks/>
          </p:cNvSpPr>
          <p:nvPr/>
        </p:nvSpPr>
        <p:spPr>
          <a:xfrm>
            <a:off x="8412787" y="6136222"/>
            <a:ext cx="1646549" cy="370753"/>
          </a:xfrm>
          <a:prstGeom prst="rect">
            <a:avLst/>
          </a:prstGeom>
        </p:spPr>
        <p:txBody>
          <a:bodyPr vert="horz" lIns="0" tIns="60960" rIns="0" bIns="60960" rtlCol="0">
            <a:noAutofit/>
          </a:bodyPr>
          <a:lstStyle>
            <a:lvl1pPr marL="0" indent="0" algn="l" defTabSz="685800" rtl="0" eaLnBrk="1" latinLnBrk="0" hangingPunct="1">
              <a:lnSpc>
                <a:spcPct val="100000"/>
              </a:lnSpc>
              <a:spcBef>
                <a:spcPts val="200"/>
              </a:spcBef>
              <a:spcAft>
                <a:spcPts val="100"/>
              </a:spcAft>
              <a:buFontTx/>
              <a:buNone/>
              <a:defRPr sz="1800" kern="1200" baseline="0">
                <a:solidFill>
                  <a:schemeClr val="tx1"/>
                </a:solidFill>
                <a:latin typeface="+mn-lt"/>
                <a:ea typeface="+mn-ea"/>
                <a:cs typeface="Segoe UI" panose="020B0502040204020203" pitchFamily="34" charset="0"/>
              </a:defRPr>
            </a:lvl1pPr>
            <a:lvl2pPr marL="172641" indent="-172641" algn="l" defTabSz="685800" rtl="0" eaLnBrk="1" latinLnBrk="0" hangingPunct="1">
              <a:lnSpc>
                <a:spcPct val="100000"/>
              </a:lnSpc>
              <a:spcBef>
                <a:spcPts val="150"/>
              </a:spcBef>
              <a:spcAft>
                <a:spcPts val="100"/>
              </a:spcAft>
              <a:buClr>
                <a:schemeClr val="tx1">
                  <a:lumMod val="85000"/>
                  <a:lumOff val="15000"/>
                </a:schemeClr>
              </a:buClr>
              <a:buFont typeface="Arial" panose="020B0604020202020204" pitchFamily="34" charset="0"/>
              <a:buChar char="•"/>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150"/>
              </a:spcBef>
              <a:spcAft>
                <a:spcPts val="100"/>
              </a:spcAft>
              <a:buClr>
                <a:schemeClr val="bg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150"/>
              </a:spcBef>
              <a:spcAft>
                <a:spcPts val="100"/>
              </a:spcAft>
              <a:buClr>
                <a:schemeClr val="bg2">
                  <a:lumMod val="60000"/>
                  <a:lumOff val="40000"/>
                </a:schemeClr>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33"/>
              <a:t>FSP 3000 OpenFabric™ Series</a:t>
            </a:r>
          </a:p>
        </p:txBody>
      </p:sp>
      <p:sp>
        <p:nvSpPr>
          <p:cNvPr id="18" name="Text Placeholder 2">
            <a:extLst>
              <a:ext uri="{FF2B5EF4-FFF2-40B4-BE49-F238E27FC236}">
                <a16:creationId xmlns:a16="http://schemas.microsoft.com/office/drawing/2014/main" id="{60B3EF4F-A20A-3F5E-ED4C-F7C9133B3F96}"/>
              </a:ext>
            </a:extLst>
          </p:cNvPr>
          <p:cNvSpPr txBox="1">
            <a:spLocks/>
          </p:cNvSpPr>
          <p:nvPr/>
        </p:nvSpPr>
        <p:spPr>
          <a:xfrm>
            <a:off x="10072677" y="4206986"/>
            <a:ext cx="1335003" cy="370753"/>
          </a:xfrm>
          <a:prstGeom prst="rect">
            <a:avLst/>
          </a:prstGeom>
        </p:spPr>
        <p:txBody>
          <a:bodyPr vert="horz" lIns="0" tIns="60960" rIns="0" bIns="60960" rtlCol="0">
            <a:normAutofit/>
          </a:bodyPr>
          <a:lstStyle>
            <a:lvl1pPr marL="0" indent="0" algn="l" defTabSz="685800" rtl="0" eaLnBrk="1" latinLnBrk="0" hangingPunct="1">
              <a:lnSpc>
                <a:spcPct val="100000"/>
              </a:lnSpc>
              <a:spcBef>
                <a:spcPts val="200"/>
              </a:spcBef>
              <a:spcAft>
                <a:spcPts val="100"/>
              </a:spcAft>
              <a:buFontTx/>
              <a:buNone/>
              <a:defRPr sz="1800" kern="1200" baseline="0">
                <a:solidFill>
                  <a:schemeClr val="tx1"/>
                </a:solidFill>
                <a:latin typeface="+mn-lt"/>
                <a:ea typeface="+mn-ea"/>
                <a:cs typeface="Segoe UI" panose="020B0502040204020203" pitchFamily="34" charset="0"/>
              </a:defRPr>
            </a:lvl1pPr>
            <a:lvl2pPr marL="172641" indent="-172641" algn="l" defTabSz="685800" rtl="0" eaLnBrk="1" latinLnBrk="0" hangingPunct="1">
              <a:lnSpc>
                <a:spcPct val="100000"/>
              </a:lnSpc>
              <a:spcBef>
                <a:spcPts val="150"/>
              </a:spcBef>
              <a:spcAft>
                <a:spcPts val="100"/>
              </a:spcAft>
              <a:buClr>
                <a:schemeClr val="tx1">
                  <a:lumMod val="85000"/>
                  <a:lumOff val="15000"/>
                </a:schemeClr>
              </a:buClr>
              <a:buFont typeface="Arial" panose="020B0604020202020204" pitchFamily="34" charset="0"/>
              <a:buChar char="•"/>
              <a:defRPr sz="1600" kern="1200">
                <a:solidFill>
                  <a:schemeClr val="tx1"/>
                </a:solidFill>
                <a:latin typeface="+mn-lt"/>
                <a:ea typeface="+mn-ea"/>
                <a:cs typeface="Segoe UI Light" panose="020B0502040204020203" pitchFamily="34" charset="0"/>
              </a:defRPr>
            </a:lvl2pPr>
            <a:lvl3pPr marL="345281" indent="-172641" algn="l" defTabSz="685800" rtl="0" eaLnBrk="1" latinLnBrk="0" hangingPunct="1">
              <a:lnSpc>
                <a:spcPct val="100000"/>
              </a:lnSpc>
              <a:spcBef>
                <a:spcPts val="150"/>
              </a:spcBef>
              <a:spcAft>
                <a:spcPts val="100"/>
              </a:spcAft>
              <a:buClr>
                <a:schemeClr val="bg2"/>
              </a:buClr>
              <a:buFont typeface="Arial" panose="020B0604020202020204" pitchFamily="34" charset="0"/>
              <a:buChar char="•"/>
              <a:tabLst>
                <a:tab pos="600075" algn="l"/>
              </a:tabLst>
              <a:defRPr sz="1400" kern="1200">
                <a:solidFill>
                  <a:schemeClr val="tx1"/>
                </a:solidFill>
                <a:latin typeface="+mn-lt"/>
                <a:ea typeface="+mn-ea"/>
                <a:cs typeface="Segoe UI Light" panose="020B0502040204020203" pitchFamily="34" charset="0"/>
              </a:defRPr>
            </a:lvl3pPr>
            <a:lvl4pPr marL="513160" indent="-167879" algn="l" defTabSz="685800" rtl="0" eaLnBrk="1" latinLnBrk="0" hangingPunct="1">
              <a:lnSpc>
                <a:spcPct val="100000"/>
              </a:lnSpc>
              <a:spcBef>
                <a:spcPts val="150"/>
              </a:spcBef>
              <a:spcAft>
                <a:spcPts val="100"/>
              </a:spcAft>
              <a:buClr>
                <a:schemeClr val="bg2">
                  <a:lumMod val="60000"/>
                  <a:lumOff val="40000"/>
                </a:schemeClr>
              </a:buClr>
              <a:buFont typeface="Arial" panose="020B0604020202020204" pitchFamily="34" charset="0"/>
              <a:buChar char="•"/>
              <a:defRPr sz="1200" kern="1200">
                <a:solidFill>
                  <a:schemeClr val="tx1"/>
                </a:solidFill>
                <a:latin typeface="+mn-lt"/>
                <a:ea typeface="+mn-ea"/>
                <a:cs typeface="Segoe UI Light" panose="020B0502040204020203" pitchFamily="34" charset="0"/>
              </a:defRPr>
            </a:lvl4pPr>
            <a:lvl5pPr marL="0" indent="0" algn="l" defTabSz="685800" rtl="0" eaLnBrk="1" latinLnBrk="0" hangingPunct="1">
              <a:lnSpc>
                <a:spcPct val="100000"/>
              </a:lnSpc>
              <a:spcBef>
                <a:spcPts val="300"/>
              </a:spcBef>
              <a:spcAft>
                <a:spcPts val="450"/>
              </a:spcAft>
              <a:buFontTx/>
              <a:buNone/>
              <a:defRPr sz="1800" kern="1200">
                <a:solidFill>
                  <a:schemeClr val="tx1"/>
                </a:solidFill>
                <a:latin typeface="+mn-lt"/>
                <a:ea typeface="+mn-ea"/>
                <a:cs typeface="Segoe UI" panose="020B0502040204020203" pitchFamily="34" charset="0"/>
              </a:defRPr>
            </a:lvl5pPr>
            <a:lvl6pPr marL="631825" indent="-115888"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33"/>
              <a:t>FSP 3000 </a:t>
            </a:r>
            <a:r>
              <a:rPr lang="en-US" sz="933" err="1"/>
              <a:t>TeraFlex</a:t>
            </a:r>
            <a:r>
              <a:rPr lang="en-US" sz="933"/>
              <a:t>™ </a:t>
            </a:r>
          </a:p>
        </p:txBody>
      </p:sp>
    </p:spTree>
    <p:extLst>
      <p:ext uri="{BB962C8B-B14F-4D97-AF65-F5344CB8AC3E}">
        <p14:creationId xmlns:p14="http://schemas.microsoft.com/office/powerpoint/2010/main" val="369833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DEC5CB-ACBC-F73D-6F40-DE903C929237}"/>
              </a:ext>
            </a:extLst>
          </p:cNvPr>
          <p:cNvSpPr>
            <a:spLocks noGrp="1"/>
          </p:cNvSpPr>
          <p:nvPr>
            <p:ph type="body" sz="quarter" idx="11"/>
          </p:nvPr>
        </p:nvSpPr>
        <p:spPr>
          <a:xfrm>
            <a:off x="431801" y="371446"/>
            <a:ext cx="11328401" cy="403787"/>
          </a:xfrm>
        </p:spPr>
        <p:txBody>
          <a:bodyPr>
            <a:normAutofit/>
          </a:bodyPr>
          <a:lstStyle/>
          <a:p>
            <a:r>
              <a:rPr lang="en-US"/>
              <a:t>OVERVIEW</a:t>
            </a:r>
          </a:p>
        </p:txBody>
      </p:sp>
      <p:sp>
        <p:nvSpPr>
          <p:cNvPr id="2" name="Title 1">
            <a:extLst>
              <a:ext uri="{FF2B5EF4-FFF2-40B4-BE49-F238E27FC236}">
                <a16:creationId xmlns:a16="http://schemas.microsoft.com/office/drawing/2014/main" id="{0C5E3018-8DE4-18FE-720D-20277ED056AA}"/>
              </a:ext>
            </a:extLst>
          </p:cNvPr>
          <p:cNvSpPr>
            <a:spLocks noGrp="1"/>
          </p:cNvSpPr>
          <p:nvPr>
            <p:ph type="title"/>
          </p:nvPr>
        </p:nvSpPr>
        <p:spPr>
          <a:xfrm>
            <a:off x="431800" y="1025668"/>
            <a:ext cx="11328401" cy="403787"/>
          </a:xfrm>
        </p:spPr>
        <p:txBody>
          <a:bodyPr>
            <a:normAutofit fontScale="90000"/>
          </a:bodyPr>
          <a:lstStyle/>
          <a:p>
            <a:r>
              <a:rPr lang="en-US"/>
              <a:t>Master Clock What is OSA synchronization and timing?</a:t>
            </a:r>
          </a:p>
        </p:txBody>
      </p:sp>
      <p:sp>
        <p:nvSpPr>
          <p:cNvPr id="6" name="Content Placeholder 3">
            <a:extLst>
              <a:ext uri="{FF2B5EF4-FFF2-40B4-BE49-F238E27FC236}">
                <a16:creationId xmlns:a16="http://schemas.microsoft.com/office/drawing/2014/main" id="{EF329FF7-2136-FCD1-D4AA-97548E9AEE10}"/>
              </a:ext>
            </a:extLst>
          </p:cNvPr>
          <p:cNvSpPr>
            <a:spLocks noGrp="1"/>
          </p:cNvSpPr>
          <p:nvPr>
            <p:custDataLst>
              <p:tags r:id="rId2"/>
            </p:custDataLst>
          </p:nvPr>
        </p:nvSpPr>
        <p:spPr bwMode="auto">
          <a:xfrm>
            <a:off x="594831" y="2069252"/>
            <a:ext cx="10866160" cy="350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0960" rIns="0" bIns="60960" numCol="1" anchor="t" anchorCtr="0" compatLnSpc="1">
            <a:prstTxWarp prst="textNoShape">
              <a:avLst/>
            </a:prstTxWarp>
            <a:spAutoFit/>
          </a:bodyPr>
          <a:lstStyle>
            <a:lvl1pPr marL="136525" indent="-136525" algn="l" defTabSz="685800" rtl="0" eaLnBrk="1" fontAlgn="base" hangingPunct="1">
              <a:spcBef>
                <a:spcPct val="0"/>
              </a:spcBef>
              <a:spcAft>
                <a:spcPts val="600"/>
              </a:spcAft>
              <a:buClr>
                <a:schemeClr val="accent1"/>
              </a:buClr>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1pPr>
            <a:lvl2pPr marL="274320" indent="-137160" algn="l" defTabSz="685800" rtl="0" eaLnBrk="1" fontAlgn="base" hangingPunct="1">
              <a:spcBef>
                <a:spcPct val="0"/>
              </a:spcBef>
              <a:spcAft>
                <a:spcPts val="600"/>
              </a:spcAft>
              <a:buClr>
                <a:schemeClr val="accent1"/>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2pPr>
            <a:lvl3pPr marL="411480" indent="-137160" algn="l" defTabSz="685800" rtl="0" eaLnBrk="1" fontAlgn="base" hangingPunct="1">
              <a:spcBef>
                <a:spcPct val="0"/>
              </a:spcBef>
              <a:spcAft>
                <a:spcPts val="600"/>
              </a:spcAft>
              <a:buClr>
                <a:schemeClr val="accent1"/>
              </a:buClr>
              <a:buFont typeface="Arial" panose="020B0604020202020204" pitchFamily="34" charset="0"/>
              <a:buChar char="•"/>
              <a:defRPr sz="1100" kern="1200">
                <a:solidFill>
                  <a:schemeClr val="tx2"/>
                </a:solidFill>
                <a:latin typeface="Arial" panose="020B0604020202020204" pitchFamily="34" charset="0"/>
                <a:ea typeface="+mn-ea"/>
                <a:cs typeface="Arial" panose="020B0604020202020204" pitchFamily="34" charset="0"/>
              </a:defRPr>
            </a:lvl3pPr>
            <a:lvl4pPr marL="548640" indent="-137160" algn="l" defTabSz="685800" rtl="0" eaLnBrk="1" fontAlgn="base" hangingPunct="1">
              <a:spcBef>
                <a:spcPct val="0"/>
              </a:spcBef>
              <a:spcAft>
                <a:spcPts val="600"/>
              </a:spcAft>
              <a:buClr>
                <a:schemeClr val="accent1"/>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4pPr>
            <a:lvl5pPr marL="685800" indent="-137160" algn="l" defTabSz="685800" rtl="0" eaLnBrk="1" fontAlgn="base" hangingPunct="1">
              <a:spcBef>
                <a:spcPct val="0"/>
              </a:spcBef>
              <a:spcAft>
                <a:spcPct val="0"/>
              </a:spcAft>
              <a:buClr>
                <a:schemeClr val="accent1"/>
              </a:buClr>
              <a:buFont typeface="Arial" panose="020B0604020202020204" pitchFamily="34" charset="0"/>
              <a:buChar char="•"/>
              <a:defRPr sz="9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2029" indent="-182029" defTabSz="914377">
              <a:spcAft>
                <a:spcPts val="800"/>
              </a:spcAft>
              <a:buClr>
                <a:srgbClr val="00C8E6"/>
              </a:buClr>
              <a:defRPr/>
            </a:pPr>
            <a:r>
              <a:rPr lang="en-US" sz="1847">
                <a:solidFill>
                  <a:srgbClr val="535353"/>
                </a:solidFill>
                <a:latin typeface="Arial"/>
                <a:cs typeface="Arial"/>
              </a:rPr>
              <a:t>OSA – Oscilloquartz</a:t>
            </a:r>
          </a:p>
          <a:p>
            <a:pPr marL="182029" indent="-182029" defTabSz="914377">
              <a:spcAft>
                <a:spcPts val="800"/>
              </a:spcAft>
              <a:buClr>
                <a:srgbClr val="00C8E6"/>
              </a:buClr>
              <a:defRPr/>
            </a:pPr>
            <a:r>
              <a:rPr lang="en-US" sz="1847">
                <a:solidFill>
                  <a:srgbClr val="535353"/>
                </a:solidFill>
                <a:latin typeface="Arial"/>
                <a:cs typeface="Arial"/>
              </a:rPr>
              <a:t>Secure, accurate timing</a:t>
            </a:r>
            <a:endParaRPr lang="en-US" sz="1827">
              <a:solidFill>
                <a:srgbClr val="535353"/>
              </a:solidFill>
            </a:endParaRPr>
          </a:p>
          <a:p>
            <a:pPr marL="182029" indent="-182029" defTabSz="914377">
              <a:spcAft>
                <a:spcPts val="800"/>
              </a:spcAft>
              <a:buClr>
                <a:srgbClr val="00C8E6"/>
              </a:buClr>
              <a:defRPr/>
            </a:pPr>
            <a:r>
              <a:rPr lang="en-US" sz="1847">
                <a:solidFill>
                  <a:srgbClr val="535353"/>
                </a:solidFill>
              </a:rPr>
              <a:t>More accurate than generic NTP internet timing</a:t>
            </a:r>
          </a:p>
          <a:p>
            <a:pPr marL="182029" indent="-182029" defTabSz="914377">
              <a:spcAft>
                <a:spcPts val="800"/>
              </a:spcAft>
              <a:buClr>
                <a:srgbClr val="00C8E6"/>
              </a:buClr>
              <a:defRPr/>
            </a:pPr>
            <a:r>
              <a:rPr lang="en-US" sz="1847">
                <a:solidFill>
                  <a:srgbClr val="535353"/>
                </a:solidFill>
              </a:rPr>
              <a:t>Redundancy ensures accuracy through layers</a:t>
            </a:r>
          </a:p>
          <a:p>
            <a:pPr marL="182029" indent="-182029" defTabSz="914377">
              <a:spcAft>
                <a:spcPts val="800"/>
              </a:spcAft>
              <a:buClr>
                <a:srgbClr val="00C8E6"/>
              </a:buClr>
              <a:defRPr/>
            </a:pPr>
            <a:r>
              <a:rPr lang="en-US" sz="1847">
                <a:solidFill>
                  <a:srgbClr val="535353"/>
                </a:solidFill>
              </a:rPr>
              <a:t>Resilient against spoofing and jamming</a:t>
            </a:r>
          </a:p>
          <a:p>
            <a:pPr marL="182029" indent="-182029" defTabSz="914377">
              <a:spcAft>
                <a:spcPts val="800"/>
              </a:spcAft>
              <a:buClr>
                <a:srgbClr val="00C8E6"/>
              </a:buClr>
              <a:defRPr/>
            </a:pPr>
            <a:r>
              <a:rPr lang="en-US" sz="1847">
                <a:solidFill>
                  <a:srgbClr val="535353"/>
                </a:solidFill>
                <a:latin typeface="Arial"/>
                <a:cs typeface="Arial"/>
              </a:rPr>
              <a:t>Resilient against signal loss (hold-over timing)</a:t>
            </a:r>
          </a:p>
          <a:p>
            <a:pPr marL="182029" indent="-182029" defTabSz="914377">
              <a:spcAft>
                <a:spcPts val="800"/>
              </a:spcAft>
              <a:buClr>
                <a:srgbClr val="00C8E6"/>
              </a:buClr>
              <a:defRPr/>
            </a:pPr>
            <a:r>
              <a:rPr lang="en-US" sz="1847">
                <a:solidFill>
                  <a:srgbClr val="535353"/>
                </a:solidFill>
              </a:rPr>
              <a:t>More secure than UDP protocol</a:t>
            </a:r>
          </a:p>
          <a:p>
            <a:pPr marL="182029" indent="-182029" defTabSz="914377">
              <a:spcAft>
                <a:spcPts val="800"/>
              </a:spcAft>
              <a:buClr>
                <a:srgbClr val="00C8E6"/>
              </a:buClr>
              <a:defRPr/>
            </a:pPr>
            <a:endParaRPr lang="en-US" sz="1847">
              <a:solidFill>
                <a:srgbClr val="535353"/>
              </a:solidFill>
            </a:endParaRPr>
          </a:p>
          <a:p>
            <a:pPr marL="182029" indent="-182029" defTabSz="914377">
              <a:spcAft>
                <a:spcPts val="800"/>
              </a:spcAft>
              <a:buClr>
                <a:srgbClr val="00C8E6"/>
              </a:buClr>
              <a:defRPr/>
            </a:pPr>
            <a:endParaRPr lang="en-US" sz="1867">
              <a:solidFill>
                <a:srgbClr val="535353"/>
              </a:solidFill>
            </a:endParaRPr>
          </a:p>
        </p:txBody>
      </p:sp>
      <p:pic>
        <p:nvPicPr>
          <p:cNvPr id="3" name="Picture 4" descr="A picture containing text, electronics, projector&#10;&#10;Description automatically generated">
            <a:extLst>
              <a:ext uri="{FF2B5EF4-FFF2-40B4-BE49-F238E27FC236}">
                <a16:creationId xmlns:a16="http://schemas.microsoft.com/office/drawing/2014/main" id="{2B2B34C8-9380-0BE0-4245-78B73A355483}"/>
              </a:ext>
            </a:extLst>
          </p:cNvPr>
          <p:cNvPicPr>
            <a:picLocks noChangeAspect="1"/>
          </p:cNvPicPr>
          <p:nvPr/>
        </p:nvPicPr>
        <p:blipFill>
          <a:blip r:embed="rId5"/>
          <a:stretch>
            <a:fillRect/>
          </a:stretch>
        </p:blipFill>
        <p:spPr>
          <a:xfrm>
            <a:off x="6981825" y="2427976"/>
            <a:ext cx="3657600" cy="1811547"/>
          </a:xfrm>
          <a:prstGeom prst="rect">
            <a:avLst/>
          </a:prstGeom>
        </p:spPr>
      </p:pic>
    </p:spTree>
    <p:custDataLst>
      <p:tags r:id="rId1"/>
    </p:custDataLst>
    <p:extLst>
      <p:ext uri="{BB962C8B-B14F-4D97-AF65-F5344CB8AC3E}">
        <p14:creationId xmlns:p14="http://schemas.microsoft.com/office/powerpoint/2010/main" val="3201006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51EE3F-E7D6-4473-947A-5EDA14B79187}"/>
              </a:ext>
            </a:extLst>
          </p:cNvPr>
          <p:cNvSpPr>
            <a:spLocks noGrp="1"/>
          </p:cNvSpPr>
          <p:nvPr>
            <p:ph type="title"/>
          </p:nvPr>
        </p:nvSpPr>
        <p:spPr/>
        <p:txBody>
          <a:bodyPr/>
          <a:lstStyle/>
          <a:p>
            <a:r>
              <a:rPr lang="en-US">
                <a:latin typeface="+mj-lt"/>
                <a:ea typeface="Source Sans Pro Semibold"/>
                <a:cs typeface="Segoe UI Semibold"/>
              </a:rPr>
              <a:t>Unique benefits</a:t>
            </a:r>
            <a:r>
              <a:rPr lang="en-US">
                <a:ea typeface="Source Sans Pro Semibold"/>
                <a:cs typeface="Segoe UI Semibold"/>
              </a:rPr>
              <a:t> of OSA</a:t>
            </a:r>
            <a:endParaRPr lang="en-US">
              <a:latin typeface="+mj-lt"/>
            </a:endParaRPr>
          </a:p>
        </p:txBody>
      </p:sp>
      <p:pic>
        <p:nvPicPr>
          <p:cNvPr id="13" name="Picture 12">
            <a:extLst>
              <a:ext uri="{FF2B5EF4-FFF2-40B4-BE49-F238E27FC236}">
                <a16:creationId xmlns:a16="http://schemas.microsoft.com/office/drawing/2014/main" id="{5716424A-427F-DFA4-240A-FE7B8576FFD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23548" y="1841954"/>
            <a:ext cx="2427989" cy="891108"/>
          </a:xfrm>
          <a:prstGeom prst="rect">
            <a:avLst/>
          </a:prstGeom>
        </p:spPr>
      </p:pic>
      <p:pic>
        <p:nvPicPr>
          <p:cNvPr id="15" name="Picture 14">
            <a:extLst>
              <a:ext uri="{FF2B5EF4-FFF2-40B4-BE49-F238E27FC236}">
                <a16:creationId xmlns:a16="http://schemas.microsoft.com/office/drawing/2014/main" id="{B6A8B03C-AE25-0DF3-D06C-A71CAF70AA5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30898" y="4460570"/>
            <a:ext cx="2326647" cy="891940"/>
          </a:xfrm>
          <a:prstGeom prst="rect">
            <a:avLst/>
          </a:prstGeom>
        </p:spPr>
      </p:pic>
      <p:pic>
        <p:nvPicPr>
          <p:cNvPr id="16" name="Picture 15">
            <a:extLst>
              <a:ext uri="{FF2B5EF4-FFF2-40B4-BE49-F238E27FC236}">
                <a16:creationId xmlns:a16="http://schemas.microsoft.com/office/drawing/2014/main" id="{285819EC-18E9-C0EA-ADFA-01AE9C3E2AE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12105" y="2677282"/>
            <a:ext cx="1637451" cy="1091636"/>
          </a:xfrm>
          <a:prstGeom prst="rect">
            <a:avLst/>
          </a:prstGeom>
        </p:spPr>
      </p:pic>
      <p:pic>
        <p:nvPicPr>
          <p:cNvPr id="17" name="Picture 16">
            <a:extLst>
              <a:ext uri="{FF2B5EF4-FFF2-40B4-BE49-F238E27FC236}">
                <a16:creationId xmlns:a16="http://schemas.microsoft.com/office/drawing/2014/main" id="{E0AC4AD0-55FF-17C0-1E8B-9138C27F714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38619" y="2642431"/>
            <a:ext cx="1802420" cy="1421628"/>
          </a:xfrm>
          <a:prstGeom prst="rect">
            <a:avLst/>
          </a:prstGeom>
        </p:spPr>
      </p:pic>
      <p:pic>
        <p:nvPicPr>
          <p:cNvPr id="19" name="Picture 18" descr="A picture containing computer, stove&#10;&#10;Description automatically generated">
            <a:extLst>
              <a:ext uri="{FF2B5EF4-FFF2-40B4-BE49-F238E27FC236}">
                <a16:creationId xmlns:a16="http://schemas.microsoft.com/office/drawing/2014/main" id="{1AB467FC-B203-F4F3-97E4-670874044345}"/>
              </a:ext>
            </a:extLst>
          </p:cNvPr>
          <p:cNvPicPr>
            <a:picLocks noChangeAspect="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7581099" y="3846275"/>
            <a:ext cx="2326647" cy="471467"/>
          </a:xfrm>
          <a:prstGeom prst="rect">
            <a:avLst/>
          </a:prstGeom>
        </p:spPr>
      </p:pic>
      <p:sp>
        <p:nvSpPr>
          <p:cNvPr id="11" name="Content Placeholder 4">
            <a:extLst>
              <a:ext uri="{FF2B5EF4-FFF2-40B4-BE49-F238E27FC236}">
                <a16:creationId xmlns:a16="http://schemas.microsoft.com/office/drawing/2014/main" id="{494A4E6C-2B34-FDCF-DFE6-24D1DBE38DF8}"/>
              </a:ext>
            </a:extLst>
          </p:cNvPr>
          <p:cNvSpPr>
            <a:spLocks noGrp="1"/>
          </p:cNvSpPr>
          <p:nvPr>
            <p:custDataLst>
              <p:tags r:id="rId2"/>
            </p:custDataLst>
          </p:nvPr>
        </p:nvSpPr>
        <p:spPr bwMode="auto">
          <a:xfrm>
            <a:off x="440267" y="1841953"/>
            <a:ext cx="6690813" cy="379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0960" rIns="0" bIns="60960" numCol="1" anchor="t" anchorCtr="0" compatLnSpc="1">
            <a:prstTxWarp prst="textNoShape">
              <a:avLst/>
            </a:prstTxWarp>
            <a:spAutoFit/>
          </a:bodyPr>
          <a:lstStyle>
            <a:lvl1pPr marL="136525" indent="-136525" algn="l" defTabSz="685800" rtl="0" eaLnBrk="1" fontAlgn="base" hangingPunct="1">
              <a:spcBef>
                <a:spcPct val="0"/>
              </a:spcBef>
              <a:spcAft>
                <a:spcPts val="600"/>
              </a:spcAft>
              <a:buClr>
                <a:schemeClr val="accent1"/>
              </a:buClr>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1pPr>
            <a:lvl2pPr marL="274320" indent="-137160" algn="l" defTabSz="685800" rtl="0" eaLnBrk="1" fontAlgn="base" hangingPunct="1">
              <a:spcBef>
                <a:spcPct val="0"/>
              </a:spcBef>
              <a:spcAft>
                <a:spcPts val="600"/>
              </a:spcAft>
              <a:buClr>
                <a:schemeClr val="accent1"/>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2pPr>
            <a:lvl3pPr marL="411480" indent="-137160" algn="l" defTabSz="685800" rtl="0" eaLnBrk="1" fontAlgn="base" hangingPunct="1">
              <a:spcBef>
                <a:spcPct val="0"/>
              </a:spcBef>
              <a:spcAft>
                <a:spcPts val="600"/>
              </a:spcAft>
              <a:buClr>
                <a:schemeClr val="accent1"/>
              </a:buClr>
              <a:buFont typeface="Arial" panose="020B0604020202020204" pitchFamily="34" charset="0"/>
              <a:buChar char="•"/>
              <a:defRPr sz="1100" kern="1200">
                <a:solidFill>
                  <a:schemeClr val="tx2"/>
                </a:solidFill>
                <a:latin typeface="Arial" panose="020B0604020202020204" pitchFamily="34" charset="0"/>
                <a:ea typeface="+mn-ea"/>
                <a:cs typeface="Arial" panose="020B0604020202020204" pitchFamily="34" charset="0"/>
              </a:defRPr>
            </a:lvl3pPr>
            <a:lvl4pPr marL="548640" indent="-137160" algn="l" defTabSz="685800" rtl="0" eaLnBrk="1" fontAlgn="base" hangingPunct="1">
              <a:spcBef>
                <a:spcPct val="0"/>
              </a:spcBef>
              <a:spcAft>
                <a:spcPts val="600"/>
              </a:spcAft>
              <a:buClr>
                <a:schemeClr val="accent1"/>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4pPr>
            <a:lvl5pPr marL="685800" indent="-137160" algn="l" defTabSz="685800" rtl="0" eaLnBrk="1" fontAlgn="base" hangingPunct="1">
              <a:spcBef>
                <a:spcPct val="0"/>
              </a:spcBef>
              <a:spcAft>
                <a:spcPct val="0"/>
              </a:spcAft>
              <a:buClr>
                <a:schemeClr val="accent1"/>
              </a:buClr>
              <a:buFont typeface="Arial" panose="020B0604020202020204" pitchFamily="34" charset="0"/>
              <a:buChar char="•"/>
              <a:defRPr sz="9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5751" lvl="1" indent="-182875" defTabSz="914377">
              <a:spcAft>
                <a:spcPts val="800"/>
              </a:spcAft>
              <a:buClr>
                <a:srgbClr val="00C8E6">
                  <a:lumMod val="60000"/>
                  <a:lumOff val="40000"/>
                </a:srgbClr>
              </a:buClr>
              <a:defRPr/>
            </a:pPr>
            <a:r>
              <a:rPr lang="en-US" sz="2133">
                <a:solidFill>
                  <a:srgbClr val="535353"/>
                </a:solidFill>
                <a:latin typeface="Arial"/>
              </a:rPr>
              <a:t>Ensure the strength of your NTP hierarchy</a:t>
            </a:r>
          </a:p>
          <a:p>
            <a:pPr marL="365751" lvl="1" indent="-182875" defTabSz="914377">
              <a:spcAft>
                <a:spcPts val="800"/>
              </a:spcAft>
              <a:buClr>
                <a:srgbClr val="00C8E6">
                  <a:lumMod val="60000"/>
                  <a:lumOff val="40000"/>
                </a:srgbClr>
              </a:buClr>
              <a:defRPr/>
            </a:pPr>
            <a:r>
              <a:rPr lang="en-US" sz="2133">
                <a:solidFill>
                  <a:srgbClr val="535353"/>
                </a:solidFill>
                <a:latin typeface="Arial"/>
              </a:rPr>
              <a:t>Client-server model</a:t>
            </a:r>
          </a:p>
          <a:p>
            <a:pPr marL="365751" lvl="1" indent="-182875" defTabSz="914377">
              <a:spcAft>
                <a:spcPts val="800"/>
              </a:spcAft>
              <a:buClr>
                <a:srgbClr val="00C8E6">
                  <a:lumMod val="60000"/>
                  <a:lumOff val="40000"/>
                </a:srgbClr>
              </a:buClr>
              <a:defRPr/>
            </a:pPr>
            <a:r>
              <a:rPr lang="en-US" sz="2133">
                <a:solidFill>
                  <a:srgbClr val="535353"/>
                </a:solidFill>
                <a:latin typeface="Arial"/>
              </a:rPr>
              <a:t>UDP communication</a:t>
            </a:r>
          </a:p>
          <a:p>
            <a:pPr marL="365751" lvl="1" indent="-182875" defTabSz="914377">
              <a:spcAft>
                <a:spcPts val="800"/>
              </a:spcAft>
              <a:buClr>
                <a:srgbClr val="00C8E6">
                  <a:lumMod val="60000"/>
                  <a:lumOff val="40000"/>
                </a:srgbClr>
              </a:buClr>
              <a:defRPr/>
            </a:pPr>
            <a:r>
              <a:rPr lang="en-US" sz="2133">
                <a:solidFill>
                  <a:srgbClr val="535353"/>
                </a:solidFill>
                <a:latin typeface="Arial"/>
              </a:rPr>
              <a:t>Resilience with redundant servers</a:t>
            </a:r>
          </a:p>
          <a:p>
            <a:pPr marL="365751" lvl="1" indent="-182875" defTabSz="914377">
              <a:spcAft>
                <a:spcPts val="800"/>
              </a:spcAft>
              <a:buClr>
                <a:srgbClr val="00C8E6">
                  <a:lumMod val="60000"/>
                  <a:lumOff val="40000"/>
                </a:srgbClr>
              </a:buClr>
              <a:defRPr/>
            </a:pPr>
            <a:r>
              <a:rPr lang="en-US" sz="2133">
                <a:solidFill>
                  <a:srgbClr val="535353"/>
                </a:solidFill>
                <a:latin typeface="Arial"/>
              </a:rPr>
              <a:t>Prevents accuracy deterioration through layers</a:t>
            </a:r>
          </a:p>
          <a:p>
            <a:pPr marL="365751" lvl="1" indent="-182875" defTabSz="914377">
              <a:spcAft>
                <a:spcPts val="800"/>
              </a:spcAft>
              <a:buClr>
                <a:srgbClr val="00C8E6">
                  <a:lumMod val="60000"/>
                  <a:lumOff val="40000"/>
                </a:srgbClr>
              </a:buClr>
              <a:defRPr/>
            </a:pPr>
            <a:r>
              <a:rPr lang="en-US" sz="2133">
                <a:solidFill>
                  <a:srgbClr val="535353"/>
                </a:solidFill>
                <a:latin typeface="Arial"/>
              </a:rPr>
              <a:t>Integrity is protected by hashing</a:t>
            </a:r>
          </a:p>
          <a:p>
            <a:pPr marL="365751" lvl="1" indent="-182875" defTabSz="914377">
              <a:spcAft>
                <a:spcPts val="800"/>
              </a:spcAft>
              <a:buClr>
                <a:srgbClr val="00C8E6">
                  <a:lumMod val="60000"/>
                  <a:lumOff val="40000"/>
                </a:srgbClr>
              </a:buClr>
              <a:defRPr/>
            </a:pPr>
            <a:r>
              <a:rPr lang="en-US" sz="2133">
                <a:solidFill>
                  <a:srgbClr val="535353"/>
                </a:solidFill>
                <a:latin typeface="Arial"/>
              </a:rPr>
              <a:t>Prevent vulnerability against DoS and man-in-the-middle attacks</a:t>
            </a:r>
          </a:p>
          <a:p>
            <a:pPr marL="182029" indent="-182029" defTabSz="914377">
              <a:spcAft>
                <a:spcPts val="800"/>
              </a:spcAft>
              <a:buClr>
                <a:srgbClr val="00C8E6"/>
              </a:buClr>
              <a:defRPr/>
            </a:pPr>
            <a:endParaRPr lang="en-US" sz="2133">
              <a:solidFill>
                <a:srgbClr val="535353"/>
              </a:solidFill>
            </a:endParaRPr>
          </a:p>
        </p:txBody>
      </p:sp>
    </p:spTree>
    <p:custDataLst>
      <p:tags r:id="rId1"/>
    </p:custDataLst>
    <p:extLst>
      <p:ext uri="{BB962C8B-B14F-4D97-AF65-F5344CB8AC3E}">
        <p14:creationId xmlns:p14="http://schemas.microsoft.com/office/powerpoint/2010/main" val="1939039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evice&#10;&#10;Description automatically generated">
            <a:extLst>
              <a:ext uri="{FF2B5EF4-FFF2-40B4-BE49-F238E27FC236}">
                <a16:creationId xmlns:a16="http://schemas.microsoft.com/office/drawing/2014/main" id="{7A234402-FC6D-CAAC-203A-8F8F2B33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57" y="-5701"/>
            <a:ext cx="13073716" cy="6863701"/>
          </a:xfrm>
          <a:prstGeom prst="rect">
            <a:avLst/>
          </a:prstGeom>
        </p:spPr>
      </p:pic>
      <p:sp>
        <p:nvSpPr>
          <p:cNvPr id="3" name="Title 2">
            <a:extLst>
              <a:ext uri="{FF2B5EF4-FFF2-40B4-BE49-F238E27FC236}">
                <a16:creationId xmlns:a16="http://schemas.microsoft.com/office/drawing/2014/main" id="{BDB17AAE-2525-2431-FD77-D06EA4B7B6DF}"/>
              </a:ext>
            </a:extLst>
          </p:cNvPr>
          <p:cNvSpPr>
            <a:spLocks noGrp="1"/>
          </p:cNvSpPr>
          <p:nvPr>
            <p:ph type="title"/>
          </p:nvPr>
        </p:nvSpPr>
        <p:spPr/>
        <p:txBody>
          <a:bodyPr>
            <a:noAutofit/>
          </a:bodyPr>
          <a:lstStyle/>
          <a:p>
            <a:r>
              <a:rPr lang="en-US" sz="3733">
                <a:solidFill>
                  <a:schemeClr val="bg1"/>
                </a:solidFill>
              </a:rPr>
              <a:t>Meet the Adtran SDX 6324</a:t>
            </a:r>
          </a:p>
        </p:txBody>
      </p:sp>
      <p:sp>
        <p:nvSpPr>
          <p:cNvPr id="5" name="Text Placeholder 4">
            <a:extLst>
              <a:ext uri="{FF2B5EF4-FFF2-40B4-BE49-F238E27FC236}">
                <a16:creationId xmlns:a16="http://schemas.microsoft.com/office/drawing/2014/main" id="{57AE8760-5F84-51F4-1A03-BEBD171B84E8}"/>
              </a:ext>
            </a:extLst>
          </p:cNvPr>
          <p:cNvSpPr txBox="1">
            <a:spLocks/>
          </p:cNvSpPr>
          <p:nvPr/>
        </p:nvSpPr>
        <p:spPr>
          <a:xfrm>
            <a:off x="319052" y="729658"/>
            <a:ext cx="10986725" cy="683051"/>
          </a:xfrm>
          <a:prstGeom prst="rect">
            <a:avLst/>
          </a:prstGeom>
        </p:spPr>
        <p:txBody>
          <a:bodyPr/>
          <a:lstStyle>
            <a:lvl1pPr marL="136525" indent="-136525" algn="l" defTabSz="685800" rtl="0" eaLnBrk="1" fontAlgn="base" hangingPunct="1">
              <a:spcBef>
                <a:spcPct val="0"/>
              </a:spcBef>
              <a:spcAft>
                <a:spcPts val="600"/>
              </a:spcAft>
              <a:buClr>
                <a:schemeClr val="accent1"/>
              </a:buClr>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1pPr>
            <a:lvl2pPr marL="274320" indent="-137160" algn="l" defTabSz="685800" rtl="0" eaLnBrk="1" fontAlgn="base" hangingPunct="1">
              <a:spcBef>
                <a:spcPct val="0"/>
              </a:spcBef>
              <a:spcAft>
                <a:spcPts val="600"/>
              </a:spcAft>
              <a:buClr>
                <a:schemeClr val="accent1"/>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2pPr>
            <a:lvl3pPr marL="411480" indent="-137160" algn="l" defTabSz="685800" rtl="0" eaLnBrk="1" fontAlgn="base" hangingPunct="1">
              <a:spcBef>
                <a:spcPct val="0"/>
              </a:spcBef>
              <a:spcAft>
                <a:spcPts val="600"/>
              </a:spcAft>
              <a:buClr>
                <a:schemeClr val="accent1"/>
              </a:buClr>
              <a:buFont typeface="Arial" panose="020B0604020202020204" pitchFamily="34" charset="0"/>
              <a:buChar char="•"/>
              <a:defRPr sz="1100" kern="1200">
                <a:solidFill>
                  <a:schemeClr val="tx2"/>
                </a:solidFill>
                <a:latin typeface="Arial" panose="020B0604020202020204" pitchFamily="34" charset="0"/>
                <a:ea typeface="+mn-ea"/>
                <a:cs typeface="Arial" panose="020B0604020202020204" pitchFamily="34" charset="0"/>
              </a:defRPr>
            </a:lvl3pPr>
            <a:lvl4pPr marL="548640" indent="-137160" algn="l" defTabSz="685800" rtl="0" eaLnBrk="1" fontAlgn="base" hangingPunct="1">
              <a:spcBef>
                <a:spcPct val="0"/>
              </a:spcBef>
              <a:spcAft>
                <a:spcPts val="600"/>
              </a:spcAft>
              <a:buClr>
                <a:schemeClr val="accent1"/>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4pPr>
            <a:lvl5pPr marL="685800" indent="-137160" algn="l" defTabSz="685800" rtl="0" eaLnBrk="1" fontAlgn="base" hangingPunct="1">
              <a:spcBef>
                <a:spcPct val="0"/>
              </a:spcBef>
              <a:spcAft>
                <a:spcPct val="0"/>
              </a:spcAft>
              <a:buClr>
                <a:schemeClr val="accent1"/>
              </a:buClr>
              <a:buFont typeface="Arial" panose="020B0604020202020204" pitchFamily="34" charset="0"/>
              <a:buChar char="•"/>
              <a:defRPr sz="9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67" b="1">
                <a:solidFill>
                  <a:schemeClr val="bg1"/>
                </a:solidFill>
              </a:rPr>
              <a:t>   The small OLT that delivers big things</a:t>
            </a:r>
          </a:p>
          <a:p>
            <a:endParaRPr lang="en-US" sz="1867" b="1">
              <a:solidFill>
                <a:schemeClr val="bg1"/>
              </a:solidFill>
            </a:endParaRPr>
          </a:p>
        </p:txBody>
      </p:sp>
      <p:sp>
        <p:nvSpPr>
          <p:cNvPr id="6" name="TextBox 5">
            <a:extLst>
              <a:ext uri="{FF2B5EF4-FFF2-40B4-BE49-F238E27FC236}">
                <a16:creationId xmlns:a16="http://schemas.microsoft.com/office/drawing/2014/main" id="{9A5079E8-B45C-5F61-C729-AAF77622A0C9}"/>
              </a:ext>
            </a:extLst>
          </p:cNvPr>
          <p:cNvSpPr txBox="1"/>
          <p:nvPr/>
        </p:nvSpPr>
        <p:spPr>
          <a:xfrm>
            <a:off x="-694267" y="8500533"/>
            <a:ext cx="0" cy="0"/>
          </a:xfrm>
          <a:prstGeom prst="rect">
            <a:avLst/>
          </a:prstGeom>
          <a:noFill/>
        </p:spPr>
        <p:txBody>
          <a:bodyPr wrap="none" lIns="120000" tIns="62400" rIns="120000" bIns="62400" rtlCol="0">
            <a:normAutofit fontScale="25000" lnSpcReduction="20000"/>
          </a:bodyPr>
          <a:lstStyle/>
          <a:p>
            <a:pPr algn="l"/>
            <a:endParaRPr lang="en-US" sz="1733" err="1"/>
          </a:p>
        </p:txBody>
      </p:sp>
    </p:spTree>
    <p:extLst>
      <p:ext uri="{BB962C8B-B14F-4D97-AF65-F5344CB8AC3E}">
        <p14:creationId xmlns:p14="http://schemas.microsoft.com/office/powerpoint/2010/main" val="2387454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C148AC3E-FF1A-12B6-EB3E-C239178A37BA}"/>
              </a:ext>
            </a:extLst>
          </p:cNvPr>
          <p:cNvSpPr txBox="1">
            <a:spLocks/>
          </p:cNvSpPr>
          <p:nvPr/>
        </p:nvSpPr>
        <p:spPr>
          <a:xfrm>
            <a:off x="5496681" y="1452031"/>
            <a:ext cx="6431047" cy="4942419"/>
          </a:xfrm>
          <a:prstGeom prst="rect">
            <a:avLst/>
          </a:prstGeom>
        </p:spPr>
        <p:txBody>
          <a:bodyPr/>
          <a:lstStyle>
            <a:lvl1pPr marL="0" indent="0" algn="l" defTabSz="685800" rtl="0" eaLnBrk="1" latinLnBrk="0" hangingPunct="1">
              <a:lnSpc>
                <a:spcPct val="100000"/>
              </a:lnSpc>
              <a:spcBef>
                <a:spcPts val="200"/>
              </a:spcBef>
              <a:spcAft>
                <a:spcPts val="100"/>
              </a:spcAft>
              <a:buFontTx/>
              <a:buNone/>
              <a:defRPr sz="1800" kern="1200" baseline="0">
                <a:solidFill>
                  <a:schemeClr val="tx2"/>
                </a:solidFill>
                <a:latin typeface="+mn-lt"/>
                <a:ea typeface="+mn-ea"/>
                <a:cs typeface="Segoe UI" panose="020B0502040204020203" pitchFamily="34" charset="0"/>
              </a:defRPr>
            </a:lvl1pPr>
            <a:lvl2pPr marL="172800" indent="-172800" algn="l" defTabSz="685800" rtl="0" eaLnBrk="1" latinLnBrk="0" hangingPunct="1">
              <a:lnSpc>
                <a:spcPct val="100000"/>
              </a:lnSpc>
              <a:spcBef>
                <a:spcPts val="150"/>
              </a:spcBef>
              <a:spcAft>
                <a:spcPts val="100"/>
              </a:spcAft>
              <a:buClr>
                <a:schemeClr val="accent1"/>
              </a:buClr>
              <a:buFont typeface="Arial" panose="020B0604020202020204" pitchFamily="34" charset="0"/>
              <a:buChar char="•"/>
              <a:defRPr sz="1600" kern="1200">
                <a:solidFill>
                  <a:schemeClr val="tx2"/>
                </a:solidFill>
                <a:latin typeface="+mn-lt"/>
                <a:ea typeface="+mn-ea"/>
                <a:cs typeface="Arial" panose="020B0604020202020204" pitchFamily="34" charset="0"/>
              </a:defRPr>
            </a:lvl2pPr>
            <a:lvl3pPr marL="345600" indent="-172800" algn="l" defTabSz="685800" rtl="0" eaLnBrk="1" latinLnBrk="0" hangingPunct="1">
              <a:lnSpc>
                <a:spcPct val="100000"/>
              </a:lnSpc>
              <a:spcBef>
                <a:spcPts val="150"/>
              </a:spcBef>
              <a:spcAft>
                <a:spcPts val="100"/>
              </a:spcAft>
              <a:buClr>
                <a:schemeClr val="accent1"/>
              </a:buClr>
              <a:buFont typeface="Arial" panose="020B0604020202020204" pitchFamily="34" charset="0"/>
              <a:buChar char="•"/>
              <a:tabLst>
                <a:tab pos="600075" algn="l"/>
              </a:tabLst>
              <a:defRPr sz="1400" kern="1200">
                <a:solidFill>
                  <a:schemeClr val="tx2"/>
                </a:solidFill>
                <a:latin typeface="+mn-lt"/>
                <a:ea typeface="+mn-ea"/>
                <a:cs typeface="Arial" panose="020B0604020202020204" pitchFamily="34" charset="0"/>
              </a:defRPr>
            </a:lvl3pPr>
            <a:lvl4pPr marL="514800" indent="-169200" algn="l" defTabSz="685800" rtl="0" eaLnBrk="1" latinLnBrk="0" hangingPunct="1">
              <a:lnSpc>
                <a:spcPct val="100000"/>
              </a:lnSpc>
              <a:spcBef>
                <a:spcPts val="150"/>
              </a:spcBef>
              <a:spcAft>
                <a:spcPts val="100"/>
              </a:spcAft>
              <a:buClr>
                <a:schemeClr val="accent1"/>
              </a:buClr>
              <a:buFont typeface="Arial" panose="020B0604020202020204" pitchFamily="34" charset="0"/>
              <a:buChar char="•"/>
              <a:defRPr sz="1200" kern="1200">
                <a:solidFill>
                  <a:schemeClr val="tx2"/>
                </a:solidFill>
                <a:latin typeface="+mn-lt"/>
                <a:ea typeface="+mn-ea"/>
                <a:cs typeface="Arial" panose="020B0604020202020204" pitchFamily="34" charset="0"/>
              </a:defRPr>
            </a:lvl4pPr>
            <a:lvl5pPr marL="0" indent="0" algn="l" defTabSz="685800" rtl="0" eaLnBrk="1" latinLnBrk="0" hangingPunct="1">
              <a:lnSpc>
                <a:spcPct val="100000"/>
              </a:lnSpc>
              <a:spcBef>
                <a:spcPts val="200"/>
              </a:spcBef>
              <a:spcAft>
                <a:spcPts val="100"/>
              </a:spcAft>
              <a:buClr>
                <a:schemeClr val="accent1"/>
              </a:buClr>
              <a:buFontTx/>
              <a:buNone/>
              <a:defRPr sz="1800" kern="1200">
                <a:solidFill>
                  <a:schemeClr val="tx2"/>
                </a:solidFill>
                <a:latin typeface="+mn-lt"/>
                <a:ea typeface="+mn-ea"/>
                <a:cs typeface="Segoe UI" panose="020B0502040204020203" pitchFamily="34" charset="0"/>
              </a:defRPr>
            </a:lvl5pPr>
            <a:lvl6pPr marL="172800" indent="-172800" algn="l" defTabSz="685800" rtl="0" eaLnBrk="1" latinLnBrk="0" hangingPunct="1">
              <a:lnSpc>
                <a:spcPct val="100000"/>
              </a:lnSpc>
              <a:spcBef>
                <a:spcPts val="150"/>
              </a:spcBef>
              <a:spcAft>
                <a:spcPts val="100"/>
              </a:spcAft>
              <a:buClr>
                <a:schemeClr val="accent1"/>
              </a:buClr>
              <a:buFont typeface="Arial" panose="020B0604020202020204" pitchFamily="34" charset="0"/>
              <a:buChar char="•"/>
              <a:defRPr sz="1600" kern="1200">
                <a:solidFill>
                  <a:schemeClr val="tx2"/>
                </a:solidFill>
                <a:latin typeface="+mn-lt"/>
                <a:ea typeface="+mn-ea"/>
                <a:cs typeface="+mn-cs"/>
              </a:defRPr>
            </a:lvl6pPr>
            <a:lvl7pPr marL="345600" indent="-172800" algn="l" defTabSz="685800" rtl="0" eaLnBrk="1" latinLnBrk="0" hangingPunct="1">
              <a:lnSpc>
                <a:spcPct val="100000"/>
              </a:lnSpc>
              <a:spcBef>
                <a:spcPts val="150"/>
              </a:spcBef>
              <a:spcAft>
                <a:spcPts val="100"/>
              </a:spcAft>
              <a:buClr>
                <a:schemeClr val="accent1"/>
              </a:buClr>
              <a:buFont typeface="Arial" panose="020B0604020202020204" pitchFamily="34" charset="0"/>
              <a:buChar char="•"/>
              <a:defRPr sz="1400" kern="1200">
                <a:solidFill>
                  <a:schemeClr val="tx2"/>
                </a:solidFill>
                <a:latin typeface="+mn-lt"/>
                <a:ea typeface="+mn-ea"/>
                <a:cs typeface="+mn-cs"/>
              </a:defRPr>
            </a:lvl7pPr>
            <a:lvl8pPr marL="514800" indent="-169200" algn="l" defTabSz="685800" rtl="0" eaLnBrk="1" latinLnBrk="0" hangingPunct="1">
              <a:lnSpc>
                <a:spcPct val="100000"/>
              </a:lnSpc>
              <a:spcBef>
                <a:spcPts val="150"/>
              </a:spcBef>
              <a:spcAft>
                <a:spcPts val="100"/>
              </a:spcAft>
              <a:buClr>
                <a:schemeClr val="accent1"/>
              </a:buClr>
              <a:buFont typeface="Arial" panose="020B0604020202020204" pitchFamily="34" charset="0"/>
              <a:buChar char="•"/>
              <a:defRPr sz="1200" kern="1200">
                <a:solidFill>
                  <a:schemeClr val="tx2"/>
                </a:solidFill>
                <a:latin typeface="+mn-lt"/>
                <a:ea typeface="+mn-ea"/>
                <a:cs typeface="+mn-cs"/>
              </a:defRPr>
            </a:lvl8pPr>
            <a:lvl9pPr marL="514800" indent="-169200" algn="l" defTabSz="685800" rtl="0" eaLnBrk="1" latinLnBrk="0" hangingPunct="1">
              <a:lnSpc>
                <a:spcPct val="100000"/>
              </a:lnSpc>
              <a:spcBef>
                <a:spcPts val="150"/>
              </a:spcBef>
              <a:spcAft>
                <a:spcPts val="100"/>
              </a:spcAft>
              <a:buClr>
                <a:schemeClr val="accent1"/>
              </a:buClr>
              <a:buFont typeface="Arial" panose="020B0604020202020204" pitchFamily="34" charset="0"/>
              <a:buChar char="•"/>
              <a:defRPr sz="1200" kern="1200">
                <a:solidFill>
                  <a:schemeClr val="tx2"/>
                </a:solidFill>
                <a:latin typeface="+mn-lt"/>
                <a:ea typeface="+mn-ea"/>
                <a:cs typeface="+mn-cs"/>
              </a:defRPr>
            </a:lvl9pPr>
          </a:lstStyle>
          <a:p>
            <a:r>
              <a:rPr lang="en-US" sz="2400"/>
              <a:t>Compact and power-efficient, our SDX 6324 addresses the key challenges of established, emerging and migrating service providers. It’s the ideal solution for low-density FTTH deployments.</a:t>
            </a:r>
          </a:p>
        </p:txBody>
      </p:sp>
      <p:sp>
        <p:nvSpPr>
          <p:cNvPr id="5" name="Text Placeholder 4">
            <a:extLst>
              <a:ext uri="{FF2B5EF4-FFF2-40B4-BE49-F238E27FC236}">
                <a16:creationId xmlns:a16="http://schemas.microsoft.com/office/drawing/2014/main" id="{E695EFD7-4C64-5050-1D00-789150F26E06}"/>
              </a:ext>
            </a:extLst>
          </p:cNvPr>
          <p:cNvSpPr>
            <a:spLocks noGrp="1"/>
          </p:cNvSpPr>
          <p:nvPr>
            <p:ph type="body" sz="quarter" idx="11"/>
          </p:nvPr>
        </p:nvSpPr>
        <p:spPr>
          <a:xfrm>
            <a:off x="431801" y="263140"/>
            <a:ext cx="11328401" cy="613682"/>
          </a:xfrm>
        </p:spPr>
        <p:txBody>
          <a:bodyPr>
            <a:normAutofit/>
          </a:bodyPr>
          <a:lstStyle/>
          <a:p>
            <a:r>
              <a:rPr lang="en-US"/>
              <a:t>The small olt that delivers big things</a:t>
            </a:r>
          </a:p>
        </p:txBody>
      </p:sp>
      <p:sp>
        <p:nvSpPr>
          <p:cNvPr id="4" name="Title 3">
            <a:extLst>
              <a:ext uri="{FF2B5EF4-FFF2-40B4-BE49-F238E27FC236}">
                <a16:creationId xmlns:a16="http://schemas.microsoft.com/office/drawing/2014/main" id="{62212292-E351-46E4-1A35-5A59818551A5}"/>
              </a:ext>
            </a:extLst>
          </p:cNvPr>
          <p:cNvSpPr>
            <a:spLocks noGrp="1"/>
          </p:cNvSpPr>
          <p:nvPr>
            <p:ph type="title"/>
          </p:nvPr>
        </p:nvSpPr>
        <p:spPr>
          <a:xfrm>
            <a:off x="581192" y="705124"/>
            <a:ext cx="11029616" cy="613682"/>
          </a:xfrm>
        </p:spPr>
        <p:txBody>
          <a:bodyPr/>
          <a:lstStyle/>
          <a:p>
            <a:r>
              <a:rPr lang="en-US"/>
              <a:t>Introducing the industry’s smallest Combo PON OLT</a:t>
            </a:r>
          </a:p>
        </p:txBody>
      </p:sp>
      <p:sp>
        <p:nvSpPr>
          <p:cNvPr id="28" name="TextBox 27">
            <a:extLst>
              <a:ext uri="{FF2B5EF4-FFF2-40B4-BE49-F238E27FC236}">
                <a16:creationId xmlns:a16="http://schemas.microsoft.com/office/drawing/2014/main" id="{34AF3144-C76D-25EF-4ACC-F1922E77AF0D}"/>
              </a:ext>
            </a:extLst>
          </p:cNvPr>
          <p:cNvSpPr txBox="1"/>
          <p:nvPr/>
        </p:nvSpPr>
        <p:spPr>
          <a:xfrm>
            <a:off x="7800897" y="6284332"/>
            <a:ext cx="0" cy="0"/>
          </a:xfrm>
          <a:prstGeom prst="rect">
            <a:avLst/>
          </a:prstGeom>
          <a:noFill/>
        </p:spPr>
        <p:txBody>
          <a:bodyPr wrap="none" lIns="120000" tIns="62400" rIns="120000" bIns="62400" rtlCol="0">
            <a:normAutofit fontScale="25000" lnSpcReduction="20000"/>
          </a:bodyPr>
          <a:lstStyle/>
          <a:p>
            <a:pPr algn="l"/>
            <a:endParaRPr lang="en-US" sz="1733" err="1"/>
          </a:p>
        </p:txBody>
      </p:sp>
      <p:sp>
        <p:nvSpPr>
          <p:cNvPr id="2" name="Rectangle 1">
            <a:extLst>
              <a:ext uri="{FF2B5EF4-FFF2-40B4-BE49-F238E27FC236}">
                <a16:creationId xmlns:a16="http://schemas.microsoft.com/office/drawing/2014/main" id="{89EA1F37-184E-6A4C-D3DF-E70825D826B9}"/>
              </a:ext>
            </a:extLst>
          </p:cNvPr>
          <p:cNvSpPr/>
          <p:nvPr/>
        </p:nvSpPr>
        <p:spPr>
          <a:xfrm>
            <a:off x="5471641" y="6486555"/>
            <a:ext cx="1279115" cy="371445"/>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67" b="1">
              <a:solidFill>
                <a:schemeClr val="bg1"/>
              </a:solidFill>
            </a:endParaRPr>
          </a:p>
        </p:txBody>
      </p:sp>
      <p:graphicFrame>
        <p:nvGraphicFramePr>
          <p:cNvPr id="3" name="Table 2">
            <a:extLst>
              <a:ext uri="{FF2B5EF4-FFF2-40B4-BE49-F238E27FC236}">
                <a16:creationId xmlns:a16="http://schemas.microsoft.com/office/drawing/2014/main" id="{2D6D3FED-CF7F-AF68-3B87-C40AC09B7FF5}"/>
              </a:ext>
            </a:extLst>
          </p:cNvPr>
          <p:cNvGraphicFramePr>
            <a:graphicFrameLocks noGrp="1"/>
          </p:cNvGraphicFramePr>
          <p:nvPr>
            <p:extLst>
              <p:ext uri="{D42A27DB-BD31-4B8C-83A1-F6EECF244321}">
                <p14:modId xmlns:p14="http://schemas.microsoft.com/office/powerpoint/2010/main" val="1876579901"/>
              </p:ext>
            </p:extLst>
          </p:nvPr>
        </p:nvGraphicFramePr>
        <p:xfrm>
          <a:off x="431801" y="1452029"/>
          <a:ext cx="4965766" cy="4942418"/>
        </p:xfrm>
        <a:graphic>
          <a:graphicData uri="http://schemas.openxmlformats.org/drawingml/2006/table">
            <a:tbl>
              <a:tblPr firstRow="1" bandRow="1">
                <a:tableStyleId>{00A15C55-8517-42AA-B614-E9B94910E393}</a:tableStyleId>
              </a:tblPr>
              <a:tblGrid>
                <a:gridCol w="1491893">
                  <a:extLst>
                    <a:ext uri="{9D8B030D-6E8A-4147-A177-3AD203B41FA5}">
                      <a16:colId xmlns:a16="http://schemas.microsoft.com/office/drawing/2014/main" val="3758349570"/>
                    </a:ext>
                  </a:extLst>
                </a:gridCol>
                <a:gridCol w="3473873">
                  <a:extLst>
                    <a:ext uri="{9D8B030D-6E8A-4147-A177-3AD203B41FA5}">
                      <a16:colId xmlns:a16="http://schemas.microsoft.com/office/drawing/2014/main" val="4160094751"/>
                    </a:ext>
                  </a:extLst>
                </a:gridCol>
              </a:tblGrid>
              <a:tr h="833300">
                <a:tc gridSpan="2">
                  <a:txBody>
                    <a:bodyPr/>
                    <a:lstStyle/>
                    <a:p>
                      <a:r>
                        <a:rPr lang="en-US" sz="1500"/>
                        <a:t>Technical specifications</a:t>
                      </a:r>
                    </a:p>
                  </a:txBody>
                  <a:tcPr marL="121920" marR="121920" marT="60960" marB="60960" anchor="ctr"/>
                </a:tc>
                <a:tc hMerge="1">
                  <a:txBody>
                    <a:bodyPr/>
                    <a:lstStyle/>
                    <a:p>
                      <a:r>
                        <a:rPr lang="en-US" sz="1100"/>
                        <a:t>Uplinks</a:t>
                      </a:r>
                      <a:endParaRPr lang="en-US"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64649879"/>
                  </a:ext>
                </a:extLst>
              </a:tr>
              <a:tr h="408481">
                <a:tc>
                  <a:txBody>
                    <a:bodyPr/>
                    <a:lstStyle/>
                    <a:p>
                      <a:pPr lvl="0">
                        <a:buNone/>
                      </a:pPr>
                      <a:r>
                        <a:rPr lang="en-US" sz="1500"/>
                        <a:t>PON ports</a:t>
                      </a:r>
                      <a:endParaRPr lang="en-US" sz="1500">
                        <a:latin typeface="Arial" panose="020B0604020202020204" pitchFamily="34" charset="0"/>
                        <a:cs typeface="Arial" panose="020B0604020202020204" pitchFamily="34" charset="0"/>
                      </a:endParaRPr>
                    </a:p>
                  </a:txBody>
                  <a:tcPr marL="121920" marR="121920" marT="60960" marB="60960" anchor="ctr"/>
                </a:tc>
                <a:tc>
                  <a:txBody>
                    <a:bodyPr/>
                    <a:lstStyle/>
                    <a:p>
                      <a:pPr lvl="0">
                        <a:buNone/>
                      </a:pPr>
                      <a:r>
                        <a:rPr lang="en-US" sz="1500"/>
                        <a:t>Four Combo PON (GPON+XGS-PON)</a:t>
                      </a:r>
                      <a:endParaRPr lang="en-US" sz="15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418511830"/>
                  </a:ext>
                </a:extLst>
              </a:tr>
              <a:tr h="408481">
                <a:tc>
                  <a:txBody>
                    <a:bodyPr/>
                    <a:lstStyle/>
                    <a:p>
                      <a:r>
                        <a:rPr lang="en-US" sz="1500"/>
                        <a:t>Uplinks</a:t>
                      </a:r>
                      <a:endParaRPr lang="en-US" sz="1500">
                        <a:latin typeface="Arial" panose="020B0604020202020204" pitchFamily="34" charset="0"/>
                        <a:cs typeface="Arial" panose="020B0604020202020204" pitchFamily="34" charset="0"/>
                      </a:endParaRPr>
                    </a:p>
                  </a:txBody>
                  <a:tcPr marL="121920" marR="121920" marT="60960" marB="60960" anchor="ctr"/>
                </a:tc>
                <a:tc>
                  <a:txBody>
                    <a:bodyPr/>
                    <a:lstStyle/>
                    <a:p>
                      <a:r>
                        <a:rPr lang="en-US" sz="1500"/>
                        <a:t>4x 10GbE SFP+</a:t>
                      </a:r>
                      <a:endParaRPr lang="en-US" sz="15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048510238"/>
                  </a:ext>
                </a:extLst>
              </a:tr>
              <a:tr h="408481">
                <a:tc>
                  <a:txBody>
                    <a:bodyPr/>
                    <a:lstStyle/>
                    <a:p>
                      <a:r>
                        <a:rPr lang="en-US" sz="1500">
                          <a:latin typeface="Arial" panose="020B0604020202020204" pitchFamily="34" charset="0"/>
                          <a:cs typeface="Arial" panose="020B0604020202020204" pitchFamily="34" charset="0"/>
                        </a:rPr>
                        <a:t>Subscribers</a:t>
                      </a:r>
                    </a:p>
                  </a:txBody>
                  <a:tcPr marL="121920" marR="121920" marT="60960" marB="60960" anchor="ctr"/>
                </a:tc>
                <a:tc>
                  <a:txBody>
                    <a:bodyPr/>
                    <a:lstStyle/>
                    <a:p>
                      <a:r>
                        <a:rPr lang="en-US" sz="1500"/>
                        <a:t>~500 (up to 1:128 split)</a:t>
                      </a:r>
                    </a:p>
                  </a:txBody>
                  <a:tcPr marL="121920" marR="121920" marT="60960" marB="60960" anchor="ctr"/>
                </a:tc>
                <a:extLst>
                  <a:ext uri="{0D108BD9-81ED-4DB2-BD59-A6C34878D82A}">
                    <a16:rowId xmlns:a16="http://schemas.microsoft.com/office/drawing/2014/main" val="1917513695"/>
                  </a:ext>
                </a:extLst>
              </a:tr>
              <a:tr h="408481">
                <a:tc>
                  <a:txBody>
                    <a:bodyPr/>
                    <a:lstStyle/>
                    <a:p>
                      <a:r>
                        <a:rPr lang="en-US" sz="1500"/>
                        <a:t>Dimensions</a:t>
                      </a:r>
                      <a:endParaRPr lang="en-US" sz="1500">
                        <a:latin typeface="Arial" panose="020B0604020202020204" pitchFamily="34" charset="0"/>
                        <a:cs typeface="Arial" panose="020B0604020202020204" pitchFamily="34" charset="0"/>
                      </a:endParaRPr>
                    </a:p>
                  </a:txBody>
                  <a:tcPr marL="121920" marR="121920" marT="60960" marB="60960" anchor="ctr"/>
                </a:tc>
                <a:tc>
                  <a:txBody>
                    <a:bodyPr/>
                    <a:lstStyle/>
                    <a:p>
                      <a:r>
                        <a:rPr lang="en-US" sz="1500"/>
                        <a:t>235 x 381 x 44mm (1RU) (D x W x H)</a:t>
                      </a:r>
                    </a:p>
                  </a:txBody>
                  <a:tcPr marL="121920" marR="121920" marT="60960" marB="60960" anchor="ctr"/>
                </a:tc>
                <a:extLst>
                  <a:ext uri="{0D108BD9-81ED-4DB2-BD59-A6C34878D82A}">
                    <a16:rowId xmlns:a16="http://schemas.microsoft.com/office/drawing/2014/main" val="117944727"/>
                  </a:ext>
                </a:extLst>
              </a:tr>
              <a:tr h="424820">
                <a:tc>
                  <a:txBody>
                    <a:bodyPr/>
                    <a:lstStyle/>
                    <a:p>
                      <a:r>
                        <a:rPr lang="en-US" sz="1500"/>
                        <a:t>Airflow</a:t>
                      </a:r>
                      <a:endParaRPr lang="en-US" sz="1500">
                        <a:latin typeface="Arial" panose="020B0604020202020204" pitchFamily="34" charset="0"/>
                        <a:cs typeface="Arial" panose="020B0604020202020204" pitchFamily="34" charset="0"/>
                      </a:endParaRPr>
                    </a:p>
                  </a:txBody>
                  <a:tcPr marL="121920" marR="121920" marT="60960" marB="6096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a:t>Front / side (left) to side (right)</a:t>
                      </a:r>
                      <a:endParaRPr lang="en-US" sz="15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471224086"/>
                  </a:ext>
                </a:extLst>
              </a:tr>
              <a:tr h="400310">
                <a:tc>
                  <a:txBody>
                    <a:bodyPr/>
                    <a:lstStyle/>
                    <a:p>
                      <a:r>
                        <a:rPr lang="en-US" sz="1500">
                          <a:latin typeface="Arial" panose="020B0604020202020204" pitchFamily="34" charset="0"/>
                          <a:cs typeface="Arial" panose="020B0604020202020204" pitchFamily="34" charset="0"/>
                        </a:rPr>
                        <a:t>Weight</a:t>
                      </a:r>
                    </a:p>
                  </a:txBody>
                  <a:tcPr marL="121920" marR="121920" marT="60960" marB="60960" anchor="ctr"/>
                </a:tc>
                <a:tc>
                  <a:txBody>
                    <a:bodyPr/>
                    <a:lstStyle/>
                    <a:p>
                      <a:r>
                        <a:rPr lang="en-US" sz="1500">
                          <a:latin typeface="Arial" panose="020B0604020202020204" pitchFamily="34" charset="0"/>
                          <a:cs typeface="Arial" panose="020B0604020202020204" pitchFamily="34" charset="0"/>
                        </a:rPr>
                        <a:t>8.8lbs / 4kg</a:t>
                      </a:r>
                    </a:p>
                  </a:txBody>
                  <a:tcPr marL="121920" marR="121920" marT="60960" marB="60960" anchor="ctr"/>
                </a:tc>
                <a:extLst>
                  <a:ext uri="{0D108BD9-81ED-4DB2-BD59-A6C34878D82A}">
                    <a16:rowId xmlns:a16="http://schemas.microsoft.com/office/drawing/2014/main" val="2116255458"/>
                  </a:ext>
                </a:extLst>
              </a:tr>
              <a:tr h="624877">
                <a:tc>
                  <a:txBody>
                    <a:bodyPr/>
                    <a:lstStyle/>
                    <a:p>
                      <a:r>
                        <a:rPr lang="en-US" sz="1500">
                          <a:latin typeface="Arial" panose="020B0604020202020204" pitchFamily="34" charset="0"/>
                          <a:cs typeface="Arial" panose="020B0604020202020204" pitchFamily="34" charset="0"/>
                        </a:rPr>
                        <a:t>Temperature range</a:t>
                      </a:r>
                    </a:p>
                  </a:txBody>
                  <a:tcPr marL="121920" marR="121920" marT="60960" marB="60960" anchor="ctr"/>
                </a:tc>
                <a:tc>
                  <a:txBody>
                    <a:bodyPr/>
                    <a:lstStyle/>
                    <a:p>
                      <a:r>
                        <a:rPr lang="en-US" sz="1500">
                          <a:latin typeface="Arial" panose="020B0604020202020204" pitchFamily="34" charset="0"/>
                          <a:cs typeface="Arial" panose="020B0604020202020204" pitchFamily="34" charset="0"/>
                        </a:rPr>
                        <a:t>-40°C to 65°C (temp-hardened)</a:t>
                      </a:r>
                    </a:p>
                  </a:txBody>
                  <a:tcPr marL="121920" marR="121920" marT="60960" marB="60960" anchor="ctr"/>
                </a:tc>
                <a:extLst>
                  <a:ext uri="{0D108BD9-81ED-4DB2-BD59-A6C34878D82A}">
                    <a16:rowId xmlns:a16="http://schemas.microsoft.com/office/drawing/2014/main" val="2966519196"/>
                  </a:ext>
                </a:extLst>
              </a:tr>
              <a:tr h="400310">
                <a:tc>
                  <a:txBody>
                    <a:bodyPr/>
                    <a:lstStyle/>
                    <a:p>
                      <a:r>
                        <a:rPr lang="en-US" sz="1500"/>
                        <a:t>Powering</a:t>
                      </a:r>
                      <a:endParaRPr lang="en-US" sz="1500">
                        <a:latin typeface="Arial" panose="020B0604020202020204" pitchFamily="34" charset="0"/>
                        <a:cs typeface="Arial" panose="020B0604020202020204" pitchFamily="34" charset="0"/>
                      </a:endParaRPr>
                    </a:p>
                  </a:txBody>
                  <a:tcPr marL="121920" marR="121920" marT="60960" marB="60960" anchor="ctr"/>
                </a:tc>
                <a:tc>
                  <a:txBody>
                    <a:bodyPr/>
                    <a:lstStyle/>
                    <a:p>
                      <a:r>
                        <a:rPr lang="en-US" sz="1500"/>
                        <a:t>-48VDC redundant feed</a:t>
                      </a:r>
                      <a:endParaRPr lang="en-US" sz="15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843470704"/>
                  </a:ext>
                </a:extLst>
              </a:tr>
              <a:tr h="624877">
                <a:tc>
                  <a:txBody>
                    <a:bodyPr/>
                    <a:lstStyle/>
                    <a:p>
                      <a:r>
                        <a:rPr lang="en-US" sz="1500"/>
                        <a:t>Typical power consumption</a:t>
                      </a:r>
                      <a:endParaRPr lang="en-US" sz="1500">
                        <a:latin typeface="Arial" panose="020B0604020202020204" pitchFamily="34" charset="0"/>
                        <a:cs typeface="Arial" panose="020B0604020202020204" pitchFamily="34" charset="0"/>
                      </a:endParaRPr>
                    </a:p>
                  </a:txBody>
                  <a:tcPr marL="121920" marR="121920" marT="60960" marB="60960" anchor="ctr"/>
                </a:tc>
                <a:tc>
                  <a:txBody>
                    <a:bodyPr/>
                    <a:lstStyle/>
                    <a:p>
                      <a:r>
                        <a:rPr lang="en-US" sz="1500"/>
                        <a:t>95W (-48VDC at 25°C w/o optics)</a:t>
                      </a:r>
                      <a:endParaRPr lang="en-US" sz="150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780731138"/>
                  </a:ext>
                </a:extLst>
              </a:tr>
            </a:tbl>
          </a:graphicData>
        </a:graphic>
      </p:graphicFrame>
      <p:grpSp>
        <p:nvGrpSpPr>
          <p:cNvPr id="59" name="Group 58">
            <a:extLst>
              <a:ext uri="{FF2B5EF4-FFF2-40B4-BE49-F238E27FC236}">
                <a16:creationId xmlns:a16="http://schemas.microsoft.com/office/drawing/2014/main" id="{4B6692E1-BB74-9554-8D51-F9FC71A6A90B}"/>
              </a:ext>
            </a:extLst>
          </p:cNvPr>
          <p:cNvGrpSpPr/>
          <p:nvPr/>
        </p:nvGrpSpPr>
        <p:grpSpPr>
          <a:xfrm>
            <a:off x="5496681" y="3429000"/>
            <a:ext cx="6431047" cy="2244424"/>
            <a:chOff x="4122511" y="1924093"/>
            <a:chExt cx="4823285" cy="1683318"/>
          </a:xfrm>
        </p:grpSpPr>
        <p:pic>
          <p:nvPicPr>
            <p:cNvPr id="39" name="Picture 38" descr="A back of a grey device&#10;&#10;Description automatically generated">
              <a:extLst>
                <a:ext uri="{FF2B5EF4-FFF2-40B4-BE49-F238E27FC236}">
                  <a16:creationId xmlns:a16="http://schemas.microsoft.com/office/drawing/2014/main" id="{06CE894D-0290-4C9D-8C5A-CCD89D0720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22511" y="2262669"/>
              <a:ext cx="4823285" cy="993842"/>
            </a:xfrm>
            <a:prstGeom prst="rect">
              <a:avLst/>
            </a:prstGeom>
          </p:spPr>
        </p:pic>
        <p:sp>
          <p:nvSpPr>
            <p:cNvPr id="40" name="TextBox 39">
              <a:extLst>
                <a:ext uri="{FF2B5EF4-FFF2-40B4-BE49-F238E27FC236}">
                  <a16:creationId xmlns:a16="http://schemas.microsoft.com/office/drawing/2014/main" id="{1764C4BE-4469-14CC-8152-CEFFFDE5DD05}"/>
                </a:ext>
              </a:extLst>
            </p:cNvPr>
            <p:cNvSpPr txBox="1"/>
            <p:nvPr/>
          </p:nvSpPr>
          <p:spPr>
            <a:xfrm>
              <a:off x="4241850" y="3388120"/>
              <a:ext cx="2213440" cy="219291"/>
            </a:xfrm>
            <a:prstGeom prst="rect">
              <a:avLst/>
            </a:prstGeom>
            <a:noFill/>
          </p:spPr>
          <p:txBody>
            <a:bodyPr wrap="square" rtlCol="0">
              <a:spAutoFit/>
            </a:bodyPr>
            <a:lstStyle/>
            <a:p>
              <a:pPr algn="ctr"/>
              <a:r>
                <a:rPr lang="en-US" sz="1300" b="1"/>
                <a:t>Power, alarm, USB, management</a:t>
              </a:r>
            </a:p>
          </p:txBody>
        </p:sp>
        <p:sp>
          <p:nvSpPr>
            <p:cNvPr id="41" name="TextBox 40">
              <a:extLst>
                <a:ext uri="{FF2B5EF4-FFF2-40B4-BE49-F238E27FC236}">
                  <a16:creationId xmlns:a16="http://schemas.microsoft.com/office/drawing/2014/main" id="{329D89F3-C7FA-B569-8E3F-B7EDE8559498}"/>
                </a:ext>
              </a:extLst>
            </p:cNvPr>
            <p:cNvSpPr txBox="1"/>
            <p:nvPr/>
          </p:nvSpPr>
          <p:spPr>
            <a:xfrm>
              <a:off x="7106771" y="3388120"/>
              <a:ext cx="1249007" cy="219291"/>
            </a:xfrm>
            <a:prstGeom prst="rect">
              <a:avLst/>
            </a:prstGeom>
            <a:noFill/>
          </p:spPr>
          <p:txBody>
            <a:bodyPr wrap="square" rtlCol="0">
              <a:spAutoFit/>
            </a:bodyPr>
            <a:lstStyle/>
            <a:p>
              <a:pPr algn="ctr"/>
              <a:r>
                <a:rPr lang="en-US" sz="1300" b="1"/>
                <a:t>4x 10GbE</a:t>
              </a:r>
            </a:p>
          </p:txBody>
        </p:sp>
        <p:sp>
          <p:nvSpPr>
            <p:cNvPr id="42" name="TextBox 41">
              <a:extLst>
                <a:ext uri="{FF2B5EF4-FFF2-40B4-BE49-F238E27FC236}">
                  <a16:creationId xmlns:a16="http://schemas.microsoft.com/office/drawing/2014/main" id="{1A9E6AD5-749C-D1D1-032A-1ED0C1FBBB22}"/>
                </a:ext>
              </a:extLst>
            </p:cNvPr>
            <p:cNvSpPr txBox="1"/>
            <p:nvPr/>
          </p:nvSpPr>
          <p:spPr>
            <a:xfrm>
              <a:off x="5948490" y="1924093"/>
              <a:ext cx="1650219" cy="219291"/>
            </a:xfrm>
            <a:prstGeom prst="rect">
              <a:avLst/>
            </a:prstGeom>
            <a:noFill/>
          </p:spPr>
          <p:txBody>
            <a:bodyPr wrap="square" rtlCol="0">
              <a:spAutoFit/>
            </a:bodyPr>
            <a:lstStyle/>
            <a:p>
              <a:pPr algn="ctr"/>
              <a:r>
                <a:rPr lang="en-US" sz="1300" b="1"/>
                <a:t>1-4 combo PON SFPs</a:t>
              </a:r>
            </a:p>
          </p:txBody>
        </p:sp>
        <p:cxnSp>
          <p:nvCxnSpPr>
            <p:cNvPr id="43" name="Straight Connector 42">
              <a:extLst>
                <a:ext uri="{FF2B5EF4-FFF2-40B4-BE49-F238E27FC236}">
                  <a16:creationId xmlns:a16="http://schemas.microsoft.com/office/drawing/2014/main" id="{921E233F-B47E-10B8-B212-2290301DDCC5}"/>
                </a:ext>
              </a:extLst>
            </p:cNvPr>
            <p:cNvCxnSpPr>
              <a:cxnSpLocks/>
            </p:cNvCxnSpPr>
            <p:nvPr/>
          </p:nvCxnSpPr>
          <p:spPr>
            <a:xfrm>
              <a:off x="7499549" y="3382909"/>
              <a:ext cx="46345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ADFF26B-CD4C-3343-01CF-D853F0DFC42E}"/>
                </a:ext>
              </a:extLst>
            </p:cNvPr>
            <p:cNvCxnSpPr>
              <a:cxnSpLocks/>
            </p:cNvCxnSpPr>
            <p:nvPr/>
          </p:nvCxnSpPr>
          <p:spPr>
            <a:xfrm flipV="1">
              <a:off x="7499549" y="3224945"/>
              <a:ext cx="4" cy="1579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5C20D66-A941-8B1D-C4FD-83DFDAB6DAED}"/>
                </a:ext>
              </a:extLst>
            </p:cNvPr>
            <p:cNvCxnSpPr>
              <a:cxnSpLocks/>
            </p:cNvCxnSpPr>
            <p:nvPr/>
          </p:nvCxnSpPr>
          <p:spPr>
            <a:xfrm flipV="1">
              <a:off x="7963002" y="3224945"/>
              <a:ext cx="4" cy="1579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96E6925-4187-6066-3DD3-95C122878C1E}"/>
                </a:ext>
              </a:extLst>
            </p:cNvPr>
            <p:cNvCxnSpPr>
              <a:cxnSpLocks/>
            </p:cNvCxnSpPr>
            <p:nvPr/>
          </p:nvCxnSpPr>
          <p:spPr>
            <a:xfrm flipV="1">
              <a:off x="6203268" y="2176889"/>
              <a:ext cx="0" cy="44156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A9BFFBE-4A9B-DA8B-86C8-B5AA830D3AB1}"/>
                </a:ext>
              </a:extLst>
            </p:cNvPr>
            <p:cNvCxnSpPr>
              <a:cxnSpLocks/>
            </p:cNvCxnSpPr>
            <p:nvPr/>
          </p:nvCxnSpPr>
          <p:spPr>
            <a:xfrm flipH="1" flipV="1">
              <a:off x="7343932" y="2176889"/>
              <a:ext cx="1" cy="4202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E091A3C-EC4E-B24C-CB06-AC957792ECE9}"/>
                </a:ext>
              </a:extLst>
            </p:cNvPr>
            <p:cNvCxnSpPr>
              <a:cxnSpLocks/>
            </p:cNvCxnSpPr>
            <p:nvPr/>
          </p:nvCxnSpPr>
          <p:spPr>
            <a:xfrm>
              <a:off x="6203268" y="2176889"/>
              <a:ext cx="114066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64AD00A-8736-4208-61D7-EF141FDAA48D}"/>
                </a:ext>
              </a:extLst>
            </p:cNvPr>
            <p:cNvCxnSpPr>
              <a:cxnSpLocks/>
            </p:cNvCxnSpPr>
            <p:nvPr/>
          </p:nvCxnSpPr>
          <p:spPr>
            <a:xfrm>
              <a:off x="4530221" y="3382909"/>
              <a:ext cx="16366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E71D202-2B25-85E6-14E3-0A56A3B239CA}"/>
                </a:ext>
              </a:extLst>
            </p:cNvPr>
            <p:cNvCxnSpPr>
              <a:cxnSpLocks/>
            </p:cNvCxnSpPr>
            <p:nvPr/>
          </p:nvCxnSpPr>
          <p:spPr>
            <a:xfrm flipV="1">
              <a:off x="4530221" y="3224945"/>
              <a:ext cx="4" cy="1579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8424D07-6A01-0774-B10D-8C1D8021C95B}"/>
                </a:ext>
              </a:extLst>
            </p:cNvPr>
            <p:cNvCxnSpPr>
              <a:cxnSpLocks/>
            </p:cNvCxnSpPr>
            <p:nvPr/>
          </p:nvCxnSpPr>
          <p:spPr>
            <a:xfrm flipV="1">
              <a:off x="6166919" y="3224945"/>
              <a:ext cx="4" cy="1579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1931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98F9A-4B05-33AC-DBD1-F14E8C56EC5E}"/>
              </a:ext>
            </a:extLst>
          </p:cNvPr>
          <p:cNvSpPr>
            <a:spLocks noGrp="1"/>
          </p:cNvSpPr>
          <p:nvPr>
            <p:ph type="body" sz="quarter" idx="10"/>
          </p:nvPr>
        </p:nvSpPr>
        <p:spPr/>
        <p:txBody>
          <a:bodyPr>
            <a:normAutofit/>
          </a:bodyPr>
          <a:lstStyle/>
          <a:p>
            <a:r>
              <a:rPr lang="en-US" sz="2133" b="1"/>
              <a:t>Simple installation – Simple inventory management – Simple replacement and upgrade</a:t>
            </a:r>
          </a:p>
        </p:txBody>
      </p:sp>
      <p:sp>
        <p:nvSpPr>
          <p:cNvPr id="4" name="Title 3">
            <a:extLst>
              <a:ext uri="{FF2B5EF4-FFF2-40B4-BE49-F238E27FC236}">
                <a16:creationId xmlns:a16="http://schemas.microsoft.com/office/drawing/2014/main" id="{65F89EC7-2ECE-9009-6FB9-4057BA69102A}"/>
              </a:ext>
            </a:extLst>
          </p:cNvPr>
          <p:cNvSpPr>
            <a:spLocks noGrp="1"/>
          </p:cNvSpPr>
          <p:nvPr>
            <p:ph type="title"/>
          </p:nvPr>
        </p:nvSpPr>
        <p:spPr/>
        <p:txBody>
          <a:bodyPr/>
          <a:lstStyle/>
          <a:p>
            <a:r>
              <a:rPr lang="en-US"/>
              <a:t>Simplicity in a box</a:t>
            </a:r>
          </a:p>
        </p:txBody>
      </p:sp>
      <p:sp>
        <p:nvSpPr>
          <p:cNvPr id="5" name="Text Placeholder 4">
            <a:extLst>
              <a:ext uri="{FF2B5EF4-FFF2-40B4-BE49-F238E27FC236}">
                <a16:creationId xmlns:a16="http://schemas.microsoft.com/office/drawing/2014/main" id="{4C3368C0-4AC7-5A82-F585-27955B6875A7}"/>
              </a:ext>
            </a:extLst>
          </p:cNvPr>
          <p:cNvSpPr>
            <a:spLocks noGrp="1"/>
          </p:cNvSpPr>
          <p:nvPr>
            <p:ph type="body" sz="quarter" idx="11"/>
          </p:nvPr>
        </p:nvSpPr>
        <p:spPr>
          <a:xfrm>
            <a:off x="431801" y="196036"/>
            <a:ext cx="11328400" cy="601361"/>
          </a:xfrm>
        </p:spPr>
        <p:txBody>
          <a:bodyPr>
            <a:normAutofit/>
          </a:bodyPr>
          <a:lstStyle/>
          <a:p>
            <a:r>
              <a:rPr lang="en-US"/>
              <a:t>Open, disaggregated </a:t>
            </a:r>
            <a:r>
              <a:rPr lang="en-US" err="1"/>
              <a:t>olt</a:t>
            </a:r>
            <a:endParaRPr lang="en-US"/>
          </a:p>
        </p:txBody>
      </p:sp>
      <p:grpSp>
        <p:nvGrpSpPr>
          <p:cNvPr id="16" name="Group 15">
            <a:extLst>
              <a:ext uri="{FF2B5EF4-FFF2-40B4-BE49-F238E27FC236}">
                <a16:creationId xmlns:a16="http://schemas.microsoft.com/office/drawing/2014/main" id="{4E85E47F-5A1D-40E2-EE12-A2108D180216}"/>
              </a:ext>
            </a:extLst>
          </p:cNvPr>
          <p:cNvGrpSpPr/>
          <p:nvPr/>
        </p:nvGrpSpPr>
        <p:grpSpPr>
          <a:xfrm>
            <a:off x="6504332" y="880090"/>
            <a:ext cx="4905648" cy="4477271"/>
            <a:chOff x="5238734" y="897459"/>
            <a:chExt cx="3679236" cy="3357953"/>
          </a:xfrm>
        </p:grpSpPr>
        <p:pic>
          <p:nvPicPr>
            <p:cNvPr id="6" name="Picture 5">
              <a:extLst>
                <a:ext uri="{FF2B5EF4-FFF2-40B4-BE49-F238E27FC236}">
                  <a16:creationId xmlns:a16="http://schemas.microsoft.com/office/drawing/2014/main" id="{F9C56204-1EAB-E26E-3D87-FC20D63DFD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2719" y="1284952"/>
              <a:ext cx="3451267" cy="1163348"/>
            </a:xfrm>
            <a:prstGeom prst="rect">
              <a:avLst/>
            </a:prstGeom>
          </p:spPr>
        </p:pic>
        <p:pic>
          <p:nvPicPr>
            <p:cNvPr id="7" name="Picture 6" descr="A back of a grey device&#10;&#10;Description automatically generated">
              <a:extLst>
                <a:ext uri="{FF2B5EF4-FFF2-40B4-BE49-F238E27FC236}">
                  <a16:creationId xmlns:a16="http://schemas.microsoft.com/office/drawing/2014/main" id="{4891F9C7-3029-C145-9438-497E7C4F94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08233" y="3525943"/>
              <a:ext cx="3540239" cy="729469"/>
            </a:xfrm>
            <a:prstGeom prst="rect">
              <a:avLst/>
            </a:prstGeom>
          </p:spPr>
        </p:pic>
        <p:pic>
          <p:nvPicPr>
            <p:cNvPr id="8" name="Picture 7">
              <a:extLst>
                <a:ext uri="{FF2B5EF4-FFF2-40B4-BE49-F238E27FC236}">
                  <a16:creationId xmlns:a16="http://schemas.microsoft.com/office/drawing/2014/main" id="{0D8B82AD-86DA-E9A7-FF0C-DE04A7C37733}"/>
                </a:ext>
              </a:extLst>
            </p:cNvPr>
            <p:cNvPicPr>
              <a:picLocks noChangeAspect="1"/>
            </p:cNvPicPr>
            <p:nvPr/>
          </p:nvPicPr>
          <p:blipFill>
            <a:blip r:embed="rId5"/>
            <a:stretch>
              <a:fillRect/>
            </a:stretch>
          </p:blipFill>
          <p:spPr>
            <a:xfrm>
              <a:off x="5238734" y="2510320"/>
              <a:ext cx="3679236" cy="1023938"/>
            </a:xfrm>
            <a:prstGeom prst="rect">
              <a:avLst/>
            </a:prstGeom>
          </p:spPr>
        </p:pic>
        <p:grpSp>
          <p:nvGrpSpPr>
            <p:cNvPr id="9" name="Group 8">
              <a:extLst>
                <a:ext uri="{FF2B5EF4-FFF2-40B4-BE49-F238E27FC236}">
                  <a16:creationId xmlns:a16="http://schemas.microsoft.com/office/drawing/2014/main" id="{66A7E7CE-BC46-B501-9B70-0AA1C6EDC1DF}"/>
                </a:ext>
              </a:extLst>
            </p:cNvPr>
            <p:cNvGrpSpPr/>
            <p:nvPr/>
          </p:nvGrpSpPr>
          <p:grpSpPr>
            <a:xfrm>
              <a:off x="5399346" y="897459"/>
              <a:ext cx="3358013" cy="283464"/>
              <a:chOff x="5326626" y="897459"/>
              <a:chExt cx="3358013" cy="283464"/>
            </a:xfrm>
          </p:grpSpPr>
          <p:sp>
            <p:nvSpPr>
              <p:cNvPr id="10" name="Rectangle 9">
                <a:extLst>
                  <a:ext uri="{FF2B5EF4-FFF2-40B4-BE49-F238E27FC236}">
                    <a16:creationId xmlns:a16="http://schemas.microsoft.com/office/drawing/2014/main" id="{3833488B-1528-B008-787F-76336FF4B181}"/>
                  </a:ext>
                </a:extLst>
              </p:cNvPr>
              <p:cNvSpPr/>
              <p:nvPr/>
            </p:nvSpPr>
            <p:spPr>
              <a:xfrm>
                <a:off x="5326626" y="897459"/>
                <a:ext cx="427788" cy="283464"/>
              </a:xfrm>
              <a:prstGeom prst="rect">
                <a:avLst/>
              </a:prstGeom>
              <a:solidFill>
                <a:schemeClr val="bg1"/>
              </a:solidFill>
              <a:ln w="19050">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1467" b="1" err="1">
                    <a:latin typeface="Arial" panose="020B0604020202020204" pitchFamily="34" charset="0"/>
                    <a:cs typeface="Arial" panose="020B0604020202020204" pitchFamily="34" charset="0"/>
                  </a:rPr>
                  <a:t>Ctrl</a:t>
                </a:r>
                <a:endParaRPr lang="it-IT" sz="1467"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06588AE-4C46-E54D-0A8B-145D7F6490E5}"/>
                  </a:ext>
                </a:extLst>
              </p:cNvPr>
              <p:cNvSpPr/>
              <p:nvPr/>
            </p:nvSpPr>
            <p:spPr>
              <a:xfrm>
                <a:off x="5754413" y="897459"/>
                <a:ext cx="571355" cy="283464"/>
              </a:xfrm>
              <a:prstGeom prst="rect">
                <a:avLst/>
              </a:prstGeom>
              <a:ln w="19050">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it-IT" sz="1600" b="1">
                    <a:latin typeface="Arial" panose="020B0604020202020204" pitchFamily="34" charset="0"/>
                    <a:cs typeface="Arial" panose="020B0604020202020204" pitchFamily="34" charset="0"/>
                  </a:rPr>
                  <a:t>Agg</a:t>
                </a:r>
              </a:p>
            </p:txBody>
          </p:sp>
          <p:sp>
            <p:nvSpPr>
              <p:cNvPr id="12" name="Rectangle 11">
                <a:extLst>
                  <a:ext uri="{FF2B5EF4-FFF2-40B4-BE49-F238E27FC236}">
                    <a16:creationId xmlns:a16="http://schemas.microsoft.com/office/drawing/2014/main" id="{791BCF4A-E368-723F-6C22-8235F06B9D1F}"/>
                  </a:ext>
                </a:extLst>
              </p:cNvPr>
              <p:cNvSpPr/>
              <p:nvPr/>
            </p:nvSpPr>
            <p:spPr>
              <a:xfrm>
                <a:off x="6325769" y="897459"/>
                <a:ext cx="2358870" cy="28346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1600" b="1">
                    <a:latin typeface="Arial" panose="020B0604020202020204" pitchFamily="34" charset="0"/>
                    <a:cs typeface="Arial" panose="020B0604020202020204" pitchFamily="34" charset="0"/>
                  </a:rPr>
                  <a:t>Line card</a:t>
                </a:r>
              </a:p>
            </p:txBody>
          </p:sp>
        </p:grpSp>
      </p:grpSp>
      <p:sp>
        <p:nvSpPr>
          <p:cNvPr id="15" name="Content Placeholder 6">
            <a:extLst>
              <a:ext uri="{FF2B5EF4-FFF2-40B4-BE49-F238E27FC236}">
                <a16:creationId xmlns:a16="http://schemas.microsoft.com/office/drawing/2014/main" id="{38BB7DEC-D8CE-B18B-0065-91D40C0630C5}"/>
              </a:ext>
            </a:extLst>
          </p:cNvPr>
          <p:cNvSpPr>
            <a:spLocks noGrp="1"/>
          </p:cNvSpPr>
          <p:nvPr>
            <p:ph sz="quarter" idx="12"/>
          </p:nvPr>
        </p:nvSpPr>
        <p:spPr>
          <a:xfrm>
            <a:off x="431801" y="1452030"/>
            <a:ext cx="6320692" cy="4221852"/>
          </a:xfrm>
        </p:spPr>
        <p:txBody>
          <a:bodyPr>
            <a:normAutofit/>
          </a:bodyPr>
          <a:lstStyle/>
          <a:p>
            <a:pPr marL="0" lvl="1" indent="0">
              <a:buNone/>
            </a:pPr>
            <a:r>
              <a:rPr lang="en-US" b="1"/>
              <a:t>Self-contained compact OLT appliance</a:t>
            </a:r>
          </a:p>
          <a:p>
            <a:pPr marL="0" lvl="1" indent="0">
              <a:buNone/>
            </a:pPr>
            <a:r>
              <a:rPr lang="en-US"/>
              <a:t>100 to 6,000 customers per appliance </a:t>
            </a:r>
          </a:p>
          <a:p>
            <a:pPr marL="0" lvl="1" indent="0">
              <a:buNone/>
            </a:pPr>
            <a:endParaRPr lang="en-US"/>
          </a:p>
          <a:p>
            <a:pPr marL="0" lvl="1" indent="0">
              <a:buNone/>
            </a:pPr>
            <a:r>
              <a:rPr lang="en-US" b="1"/>
              <a:t>Deploy as stand-alone or part of a system</a:t>
            </a:r>
          </a:p>
          <a:p>
            <a:pPr marL="0" lvl="1" indent="0">
              <a:buNone/>
            </a:pPr>
            <a:r>
              <a:rPr lang="en-US"/>
              <a:t>Scales as a system with current deployments</a:t>
            </a:r>
          </a:p>
          <a:p>
            <a:pPr marL="0" lvl="1" indent="0">
              <a:buNone/>
            </a:pPr>
            <a:r>
              <a:rPr lang="en-US"/>
              <a:t>Capable of serving 100,000 subs in a single OLT</a:t>
            </a:r>
          </a:p>
          <a:p>
            <a:pPr marL="0" lvl="1" indent="0">
              <a:buNone/>
            </a:pPr>
            <a:endParaRPr lang="en-US"/>
          </a:p>
          <a:p>
            <a:pPr marL="0" lvl="1" indent="0">
              <a:buNone/>
            </a:pPr>
            <a:r>
              <a:rPr lang="en-US" b="1"/>
              <a:t>Plug-and-play deployment and replacement</a:t>
            </a:r>
          </a:p>
          <a:p>
            <a:pPr marL="0" lvl="1" indent="0">
              <a:buNone/>
            </a:pPr>
            <a:r>
              <a:rPr lang="en-US"/>
              <a:t>Very basic skills needed to deploy</a:t>
            </a:r>
          </a:p>
        </p:txBody>
      </p:sp>
    </p:spTree>
    <p:extLst>
      <p:ext uri="{BB962C8B-B14F-4D97-AF65-F5344CB8AC3E}">
        <p14:creationId xmlns:p14="http://schemas.microsoft.com/office/powerpoint/2010/main" val="4278541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B3D1D-5907-EDB1-BF9D-B57E1BA0F700}"/>
            </a:ext>
          </a:extLst>
        </p:cNvPr>
        <p:cNvGrpSpPr/>
        <p:nvPr/>
      </p:nvGrpSpPr>
      <p:grpSpPr>
        <a:xfrm>
          <a:off x="0" y="0"/>
          <a:ext cx="0" cy="0"/>
          <a:chOff x="0" y="0"/>
          <a:chExt cx="0" cy="0"/>
        </a:xfrm>
      </p:grpSpPr>
      <p:pic>
        <p:nvPicPr>
          <p:cNvPr id="5" name="Content Placeholder 4" descr="A close-up of a company logo&#10;&#10;Description automatically generated">
            <a:extLst>
              <a:ext uri="{FF2B5EF4-FFF2-40B4-BE49-F238E27FC236}">
                <a16:creationId xmlns:a16="http://schemas.microsoft.com/office/drawing/2014/main" id="{0D397C31-76BD-CF2B-ACA7-8AE7BF5F1B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5249" y="735013"/>
            <a:ext cx="4641501" cy="6122987"/>
          </a:xfrm>
        </p:spPr>
      </p:pic>
    </p:spTree>
    <p:extLst>
      <p:ext uri="{BB962C8B-B14F-4D97-AF65-F5344CB8AC3E}">
        <p14:creationId xmlns:p14="http://schemas.microsoft.com/office/powerpoint/2010/main" val="3817506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1F4FF-4E25-BDF8-1DDF-6A3B22B00E8D}"/>
            </a:ext>
          </a:extLst>
        </p:cNvPr>
        <p:cNvGrpSpPr/>
        <p:nvPr/>
      </p:nvGrpSpPr>
      <p:grpSpPr>
        <a:xfrm>
          <a:off x="0" y="0"/>
          <a:ext cx="0" cy="0"/>
          <a:chOff x="0" y="0"/>
          <a:chExt cx="0" cy="0"/>
        </a:xfrm>
      </p:grpSpPr>
      <p:pic>
        <p:nvPicPr>
          <p:cNvPr id="5" name="Content Placeholder 4" descr="A poster of fiber optic cables and wires&#10;&#10;Description automatically generated with medium confidence">
            <a:extLst>
              <a:ext uri="{FF2B5EF4-FFF2-40B4-BE49-F238E27FC236}">
                <a16:creationId xmlns:a16="http://schemas.microsoft.com/office/drawing/2014/main" id="{3FB1CA90-44D0-8FFA-395F-CCCA43E9A2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7421" y="719138"/>
            <a:ext cx="4577158" cy="6138862"/>
          </a:xfrm>
        </p:spPr>
      </p:pic>
    </p:spTree>
    <p:extLst>
      <p:ext uri="{BB962C8B-B14F-4D97-AF65-F5344CB8AC3E}">
        <p14:creationId xmlns:p14="http://schemas.microsoft.com/office/powerpoint/2010/main" val="476048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71764-4C1F-DE4D-8783-5865D5C34FD9}"/>
            </a:ext>
          </a:extLst>
        </p:cNvPr>
        <p:cNvGrpSpPr/>
        <p:nvPr/>
      </p:nvGrpSpPr>
      <p:grpSpPr>
        <a:xfrm>
          <a:off x="0" y="0"/>
          <a:ext cx="0" cy="0"/>
          <a:chOff x="0" y="0"/>
          <a:chExt cx="0" cy="0"/>
        </a:xfrm>
      </p:grpSpPr>
      <p:pic>
        <p:nvPicPr>
          <p:cNvPr id="5" name="Content Placeholder 4" descr="A brochure of a telephone switch&#10;&#10;Description automatically generated">
            <a:extLst>
              <a:ext uri="{FF2B5EF4-FFF2-40B4-BE49-F238E27FC236}">
                <a16:creationId xmlns:a16="http://schemas.microsoft.com/office/drawing/2014/main" id="{FA573DE4-F274-DC01-6298-2448180ABF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2636" y="676275"/>
            <a:ext cx="4926728" cy="6181725"/>
          </a:xfrm>
        </p:spPr>
      </p:pic>
    </p:spTree>
    <p:extLst>
      <p:ext uri="{BB962C8B-B14F-4D97-AF65-F5344CB8AC3E}">
        <p14:creationId xmlns:p14="http://schemas.microsoft.com/office/powerpoint/2010/main" val="4001227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8EA7A-926F-0790-B2D4-718AA55063C0}"/>
            </a:ext>
          </a:extLst>
        </p:cNvPr>
        <p:cNvGrpSpPr/>
        <p:nvPr/>
      </p:nvGrpSpPr>
      <p:grpSpPr>
        <a:xfrm>
          <a:off x="0" y="0"/>
          <a:ext cx="0" cy="0"/>
          <a:chOff x="0" y="0"/>
          <a:chExt cx="0" cy="0"/>
        </a:xfrm>
      </p:grpSpPr>
      <p:pic>
        <p:nvPicPr>
          <p:cNvPr id="1026" name="442A01E6-F917-432B-B65A-8BA5E7420064" descr="IMG_4903.jpg">
            <a:extLst>
              <a:ext uri="{FF2B5EF4-FFF2-40B4-BE49-F238E27FC236}">
                <a16:creationId xmlns:a16="http://schemas.microsoft.com/office/drawing/2014/main" id="{562AC4EA-397A-D36C-153E-DC37C41CE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43" y="869428"/>
            <a:ext cx="2923082" cy="346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275CDFFC-65D4-4DBF-884B-E7EE305865AA" descr="IMG_4905.jpg">
            <a:extLst>
              <a:ext uri="{FF2B5EF4-FFF2-40B4-BE49-F238E27FC236}">
                <a16:creationId xmlns:a16="http://schemas.microsoft.com/office/drawing/2014/main" id="{AEA2DF91-CB31-25D3-EB2A-526814D86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9206" y="869428"/>
            <a:ext cx="3122951" cy="346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rochure of a telephone switch&#10;&#10;Description automatically generated">
            <a:extLst>
              <a:ext uri="{FF2B5EF4-FFF2-40B4-BE49-F238E27FC236}">
                <a16:creationId xmlns:a16="http://schemas.microsoft.com/office/drawing/2014/main" id="{216312A2-0300-27B0-B74C-7F5950DE3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2795" y="584617"/>
            <a:ext cx="5211579" cy="6273384"/>
          </a:xfrm>
          <a:prstGeom prst="rect">
            <a:avLst/>
          </a:prstGeom>
        </p:spPr>
      </p:pic>
    </p:spTree>
    <p:extLst>
      <p:ext uri="{BB962C8B-B14F-4D97-AF65-F5344CB8AC3E}">
        <p14:creationId xmlns:p14="http://schemas.microsoft.com/office/powerpoint/2010/main" val="219811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DB3B-1BC8-576D-50F0-2A028972B871}"/>
            </a:ext>
          </a:extLst>
        </p:cNvPr>
        <p:cNvGrpSpPr/>
        <p:nvPr/>
      </p:nvGrpSpPr>
      <p:grpSpPr>
        <a:xfrm>
          <a:off x="0" y="0"/>
          <a:ext cx="0" cy="0"/>
          <a:chOff x="0" y="0"/>
          <a:chExt cx="0" cy="0"/>
        </a:xfrm>
      </p:grpSpPr>
      <p:pic>
        <p:nvPicPr>
          <p:cNvPr id="6" name="Content Placeholder 5" descr="A close-up of a computer&#10;&#10;Description automatically generated">
            <a:extLst>
              <a:ext uri="{FF2B5EF4-FFF2-40B4-BE49-F238E27FC236}">
                <a16:creationId xmlns:a16="http://schemas.microsoft.com/office/drawing/2014/main" id="{9BA8DFED-7FE2-1908-A7DE-B8A9E3483E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20987" y="1731719"/>
            <a:ext cx="3229816" cy="3394558"/>
          </a:xfrm>
        </p:spPr>
      </p:pic>
      <p:pic>
        <p:nvPicPr>
          <p:cNvPr id="9" name="Picture 8" descr="A machine with many batteries&#10;&#10;Description automatically generated with medium confidence">
            <a:extLst>
              <a:ext uri="{FF2B5EF4-FFF2-40B4-BE49-F238E27FC236}">
                <a16:creationId xmlns:a16="http://schemas.microsoft.com/office/drawing/2014/main" id="{F07A9442-0CEB-728F-93A9-A06F5F76D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058" y="1814091"/>
            <a:ext cx="3394558" cy="3229817"/>
          </a:xfrm>
          <a:prstGeom prst="rect">
            <a:avLst/>
          </a:prstGeom>
        </p:spPr>
      </p:pic>
      <p:pic>
        <p:nvPicPr>
          <p:cNvPr id="12" name="Picture 11" descr="A room with several yellow shelves&#10;&#10;Description automatically generated with medium confidence">
            <a:extLst>
              <a:ext uri="{FF2B5EF4-FFF2-40B4-BE49-F238E27FC236}">
                <a16:creationId xmlns:a16="http://schemas.microsoft.com/office/drawing/2014/main" id="{0C44F41F-6D62-70FE-D1A3-7A537EC30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9500" y="1814090"/>
            <a:ext cx="3319392" cy="3229818"/>
          </a:xfrm>
          <a:prstGeom prst="rect">
            <a:avLst/>
          </a:prstGeom>
        </p:spPr>
      </p:pic>
      <p:sp>
        <p:nvSpPr>
          <p:cNvPr id="3" name="TextBox 2">
            <a:extLst>
              <a:ext uri="{FF2B5EF4-FFF2-40B4-BE49-F238E27FC236}">
                <a16:creationId xmlns:a16="http://schemas.microsoft.com/office/drawing/2014/main" id="{B9395ABE-BE6E-9E68-978A-6AD77886EC20}"/>
              </a:ext>
            </a:extLst>
          </p:cNvPr>
          <p:cNvSpPr txBox="1"/>
          <p:nvPr/>
        </p:nvSpPr>
        <p:spPr>
          <a:xfrm>
            <a:off x="538616" y="826718"/>
            <a:ext cx="3394558" cy="523220"/>
          </a:xfrm>
          <a:prstGeom prst="rect">
            <a:avLst/>
          </a:prstGeom>
          <a:noFill/>
        </p:spPr>
        <p:txBody>
          <a:bodyPr wrap="square" rtlCol="0">
            <a:spAutoFit/>
          </a:bodyPr>
          <a:lstStyle/>
          <a:p>
            <a:r>
              <a:rPr lang="en-US" sz="2800" b="1" u="sng"/>
              <a:t>Recent Installations</a:t>
            </a:r>
          </a:p>
        </p:txBody>
      </p:sp>
    </p:spTree>
    <p:extLst>
      <p:ext uri="{BB962C8B-B14F-4D97-AF65-F5344CB8AC3E}">
        <p14:creationId xmlns:p14="http://schemas.microsoft.com/office/powerpoint/2010/main" val="3903882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283BC-3156-EBDA-8F03-FC101B8986B3}"/>
            </a:ext>
          </a:extLst>
        </p:cNvPr>
        <p:cNvGrpSpPr/>
        <p:nvPr/>
      </p:nvGrpSpPr>
      <p:grpSpPr>
        <a:xfrm>
          <a:off x="0" y="0"/>
          <a:ext cx="0" cy="0"/>
          <a:chOff x="0" y="0"/>
          <a:chExt cx="0" cy="0"/>
        </a:xfrm>
      </p:grpSpPr>
      <p:pic>
        <p:nvPicPr>
          <p:cNvPr id="4" name="Content Placeholder 3" descr="A poster with different types of electrical components&#10;&#10;Description automatically generated">
            <a:extLst>
              <a:ext uri="{FF2B5EF4-FFF2-40B4-BE49-F238E27FC236}">
                <a16:creationId xmlns:a16="http://schemas.microsoft.com/office/drawing/2014/main" id="{226C59A9-1E94-67F0-F7AE-41EC52F12C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4100" y="780256"/>
            <a:ext cx="7543800" cy="5829300"/>
          </a:xfrm>
        </p:spPr>
      </p:pic>
    </p:spTree>
    <p:extLst>
      <p:ext uri="{BB962C8B-B14F-4D97-AF65-F5344CB8AC3E}">
        <p14:creationId xmlns:p14="http://schemas.microsoft.com/office/powerpoint/2010/main" val="4179036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AD3CD-683E-554F-717C-B02AAF9812A6}"/>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0EFC2B2-D870-1502-6DC7-6173A954F874}"/>
              </a:ext>
            </a:extLst>
          </p:cNvPr>
          <p:cNvGrpSpPr/>
          <p:nvPr/>
        </p:nvGrpSpPr>
        <p:grpSpPr>
          <a:xfrm>
            <a:off x="3446318" y="6659638"/>
            <a:ext cx="5299364" cy="198726"/>
            <a:chOff x="0" y="9767468"/>
            <a:chExt cx="7772400" cy="291465"/>
          </a:xfrm>
        </p:grpSpPr>
        <p:sp>
          <p:nvSpPr>
            <p:cNvPr id="3" name="object 3">
              <a:extLst>
                <a:ext uri="{FF2B5EF4-FFF2-40B4-BE49-F238E27FC236}">
                  <a16:creationId xmlns:a16="http://schemas.microsoft.com/office/drawing/2014/main" id="{F3F53322-2828-16AE-4A35-97DD337A94FE}"/>
                </a:ext>
              </a:extLst>
            </p:cNvPr>
            <p:cNvSpPr/>
            <p:nvPr/>
          </p:nvSpPr>
          <p:spPr>
            <a:xfrm>
              <a:off x="0" y="9767468"/>
              <a:ext cx="7772400" cy="291465"/>
            </a:xfrm>
            <a:custGeom>
              <a:avLst/>
              <a:gdLst/>
              <a:ahLst/>
              <a:cxnLst/>
              <a:rect l="l" t="t" r="r" b="b"/>
              <a:pathLst>
                <a:path w="7772400" h="291465">
                  <a:moveTo>
                    <a:pt x="7772400" y="0"/>
                  </a:moveTo>
                  <a:lnTo>
                    <a:pt x="0" y="0"/>
                  </a:lnTo>
                  <a:lnTo>
                    <a:pt x="0" y="290931"/>
                  </a:lnTo>
                  <a:lnTo>
                    <a:pt x="7772400" y="290931"/>
                  </a:lnTo>
                  <a:lnTo>
                    <a:pt x="7772400" y="0"/>
                  </a:lnTo>
                  <a:close/>
                </a:path>
              </a:pathLst>
            </a:custGeom>
            <a:solidFill>
              <a:srgbClr val="005EB8"/>
            </a:solidFill>
          </p:spPr>
          <p:txBody>
            <a:bodyPr wrap="square" lIns="0" tIns="0" rIns="0" bIns="0" rtlCol="0"/>
            <a:lstStyle/>
            <a:p>
              <a:endParaRPr sz="1227"/>
            </a:p>
          </p:txBody>
        </p:sp>
        <p:pic>
          <p:nvPicPr>
            <p:cNvPr id="4" name="object 4">
              <a:extLst>
                <a:ext uri="{FF2B5EF4-FFF2-40B4-BE49-F238E27FC236}">
                  <a16:creationId xmlns:a16="http://schemas.microsoft.com/office/drawing/2014/main" id="{3DD6DE88-42E3-982D-BA9A-094CDEB1873F}"/>
                </a:ext>
              </a:extLst>
            </p:cNvPr>
            <p:cNvPicPr/>
            <p:nvPr/>
          </p:nvPicPr>
          <p:blipFill>
            <a:blip r:embed="rId2" cstate="print"/>
            <a:stretch>
              <a:fillRect/>
            </a:stretch>
          </p:blipFill>
          <p:spPr>
            <a:xfrm>
              <a:off x="6285144" y="9815003"/>
              <a:ext cx="1123259" cy="211420"/>
            </a:xfrm>
            <a:prstGeom prst="rect">
              <a:avLst/>
            </a:prstGeom>
          </p:spPr>
        </p:pic>
      </p:grpSp>
      <p:grpSp>
        <p:nvGrpSpPr>
          <p:cNvPr id="7" name="object 7">
            <a:extLst>
              <a:ext uri="{FF2B5EF4-FFF2-40B4-BE49-F238E27FC236}">
                <a16:creationId xmlns:a16="http://schemas.microsoft.com/office/drawing/2014/main" id="{AE548327-8318-CD3D-9FFC-18451809D75F}"/>
              </a:ext>
            </a:extLst>
          </p:cNvPr>
          <p:cNvGrpSpPr/>
          <p:nvPr/>
        </p:nvGrpSpPr>
        <p:grpSpPr>
          <a:xfrm>
            <a:off x="3446318" y="632402"/>
            <a:ext cx="5299704" cy="5752889"/>
            <a:chOff x="0" y="0"/>
            <a:chExt cx="7772900" cy="9365106"/>
          </a:xfrm>
        </p:grpSpPr>
        <p:sp>
          <p:nvSpPr>
            <p:cNvPr id="8" name="object 8">
              <a:extLst>
                <a:ext uri="{FF2B5EF4-FFF2-40B4-BE49-F238E27FC236}">
                  <a16:creationId xmlns:a16="http://schemas.microsoft.com/office/drawing/2014/main" id="{76B45C5B-DF58-312E-C76E-651FCC04B818}"/>
                </a:ext>
              </a:extLst>
            </p:cNvPr>
            <p:cNvSpPr/>
            <p:nvPr/>
          </p:nvSpPr>
          <p:spPr>
            <a:xfrm>
              <a:off x="0" y="1545336"/>
              <a:ext cx="7772400" cy="4457065"/>
            </a:xfrm>
            <a:custGeom>
              <a:avLst/>
              <a:gdLst/>
              <a:ahLst/>
              <a:cxnLst/>
              <a:rect l="l" t="t" r="r" b="b"/>
              <a:pathLst>
                <a:path w="7772400" h="4457065">
                  <a:moveTo>
                    <a:pt x="0" y="4456810"/>
                  </a:moveTo>
                  <a:lnTo>
                    <a:pt x="7772400" y="4456810"/>
                  </a:lnTo>
                  <a:lnTo>
                    <a:pt x="7772400" y="0"/>
                  </a:lnTo>
                  <a:lnTo>
                    <a:pt x="0" y="0"/>
                  </a:lnTo>
                  <a:lnTo>
                    <a:pt x="0" y="4456810"/>
                  </a:lnTo>
                  <a:close/>
                </a:path>
              </a:pathLst>
            </a:custGeom>
            <a:solidFill>
              <a:srgbClr val="E8ECF0"/>
            </a:solidFill>
          </p:spPr>
          <p:txBody>
            <a:bodyPr wrap="square" lIns="0" tIns="0" rIns="0" bIns="0" rtlCol="0"/>
            <a:lstStyle/>
            <a:p>
              <a:endParaRPr sz="1227"/>
            </a:p>
          </p:txBody>
        </p:sp>
        <p:sp>
          <p:nvSpPr>
            <p:cNvPr id="9" name="object 9">
              <a:extLst>
                <a:ext uri="{FF2B5EF4-FFF2-40B4-BE49-F238E27FC236}">
                  <a16:creationId xmlns:a16="http://schemas.microsoft.com/office/drawing/2014/main" id="{071C0802-B480-17EA-DE10-4A094618194B}"/>
                </a:ext>
              </a:extLst>
            </p:cNvPr>
            <p:cNvSpPr/>
            <p:nvPr/>
          </p:nvSpPr>
          <p:spPr>
            <a:xfrm>
              <a:off x="0" y="0"/>
              <a:ext cx="7772400" cy="1510030"/>
            </a:xfrm>
            <a:custGeom>
              <a:avLst/>
              <a:gdLst/>
              <a:ahLst/>
              <a:cxnLst/>
              <a:rect l="l" t="t" r="r" b="b"/>
              <a:pathLst>
                <a:path w="7772400" h="1510030">
                  <a:moveTo>
                    <a:pt x="7772400" y="0"/>
                  </a:moveTo>
                  <a:lnTo>
                    <a:pt x="0" y="0"/>
                  </a:lnTo>
                  <a:lnTo>
                    <a:pt x="0" y="1509534"/>
                  </a:lnTo>
                  <a:lnTo>
                    <a:pt x="7772400" y="1509534"/>
                  </a:lnTo>
                  <a:lnTo>
                    <a:pt x="7772400" y="0"/>
                  </a:lnTo>
                  <a:close/>
                </a:path>
              </a:pathLst>
            </a:custGeom>
            <a:solidFill>
              <a:srgbClr val="D4E3F4"/>
            </a:solidFill>
          </p:spPr>
          <p:txBody>
            <a:bodyPr wrap="square" lIns="0" tIns="0" rIns="0" bIns="0" rtlCol="0"/>
            <a:lstStyle/>
            <a:p>
              <a:endParaRPr sz="1227"/>
            </a:p>
          </p:txBody>
        </p:sp>
        <p:sp>
          <p:nvSpPr>
            <p:cNvPr id="10" name="object 10">
              <a:extLst>
                <a:ext uri="{FF2B5EF4-FFF2-40B4-BE49-F238E27FC236}">
                  <a16:creationId xmlns:a16="http://schemas.microsoft.com/office/drawing/2014/main" id="{1046E18A-522F-9E88-C396-5B957327FCE3}"/>
                </a:ext>
              </a:extLst>
            </p:cNvPr>
            <p:cNvSpPr/>
            <p:nvPr/>
          </p:nvSpPr>
          <p:spPr>
            <a:xfrm>
              <a:off x="0" y="6002146"/>
              <a:ext cx="7772400" cy="3362960"/>
            </a:xfrm>
            <a:custGeom>
              <a:avLst/>
              <a:gdLst/>
              <a:ahLst/>
              <a:cxnLst/>
              <a:rect l="l" t="t" r="r" b="b"/>
              <a:pathLst>
                <a:path w="7772400" h="3362959">
                  <a:moveTo>
                    <a:pt x="7772400" y="0"/>
                  </a:moveTo>
                  <a:lnTo>
                    <a:pt x="0" y="0"/>
                  </a:lnTo>
                  <a:lnTo>
                    <a:pt x="0" y="3362756"/>
                  </a:lnTo>
                  <a:lnTo>
                    <a:pt x="7772400" y="3362756"/>
                  </a:lnTo>
                  <a:lnTo>
                    <a:pt x="7772400" y="0"/>
                  </a:lnTo>
                  <a:close/>
                </a:path>
              </a:pathLst>
            </a:custGeom>
            <a:solidFill>
              <a:srgbClr val="005EB8"/>
            </a:solidFill>
          </p:spPr>
          <p:txBody>
            <a:bodyPr wrap="square" lIns="0" tIns="0" rIns="0" bIns="0" rtlCol="0"/>
            <a:lstStyle/>
            <a:p>
              <a:endParaRPr sz="1227"/>
            </a:p>
          </p:txBody>
        </p:sp>
        <p:sp>
          <p:nvSpPr>
            <p:cNvPr id="11" name="object 11">
              <a:extLst>
                <a:ext uri="{FF2B5EF4-FFF2-40B4-BE49-F238E27FC236}">
                  <a16:creationId xmlns:a16="http://schemas.microsoft.com/office/drawing/2014/main" id="{53C32619-1E82-BDC9-D4DD-E0798DC64418}"/>
                </a:ext>
              </a:extLst>
            </p:cNvPr>
            <p:cNvSpPr/>
            <p:nvPr/>
          </p:nvSpPr>
          <p:spPr>
            <a:xfrm>
              <a:off x="0" y="1481717"/>
              <a:ext cx="5786120" cy="55880"/>
            </a:xfrm>
            <a:custGeom>
              <a:avLst/>
              <a:gdLst/>
              <a:ahLst/>
              <a:cxnLst/>
              <a:rect l="l" t="t" r="r" b="b"/>
              <a:pathLst>
                <a:path w="5786120" h="55880">
                  <a:moveTo>
                    <a:pt x="5757838" y="0"/>
                  </a:moveTo>
                  <a:lnTo>
                    <a:pt x="0" y="0"/>
                  </a:lnTo>
                  <a:lnTo>
                    <a:pt x="0" y="55638"/>
                  </a:lnTo>
                  <a:lnTo>
                    <a:pt x="5785664" y="55638"/>
                  </a:lnTo>
                  <a:lnTo>
                    <a:pt x="5785664" y="27825"/>
                  </a:lnTo>
                  <a:lnTo>
                    <a:pt x="5783477" y="16994"/>
                  </a:lnTo>
                  <a:lnTo>
                    <a:pt x="5777513" y="8150"/>
                  </a:lnTo>
                  <a:lnTo>
                    <a:pt x="5768669" y="2186"/>
                  </a:lnTo>
                  <a:lnTo>
                    <a:pt x="5757838" y="0"/>
                  </a:lnTo>
                  <a:close/>
                </a:path>
              </a:pathLst>
            </a:custGeom>
            <a:solidFill>
              <a:srgbClr val="FE8F15"/>
            </a:solidFill>
          </p:spPr>
          <p:txBody>
            <a:bodyPr wrap="square" lIns="0" tIns="0" rIns="0" bIns="0" rtlCol="0"/>
            <a:lstStyle/>
            <a:p>
              <a:endParaRPr sz="1227"/>
            </a:p>
          </p:txBody>
        </p:sp>
        <p:sp>
          <p:nvSpPr>
            <p:cNvPr id="12" name="object 12">
              <a:extLst>
                <a:ext uri="{FF2B5EF4-FFF2-40B4-BE49-F238E27FC236}">
                  <a16:creationId xmlns:a16="http://schemas.microsoft.com/office/drawing/2014/main" id="{6AEF0069-8D98-C075-549C-47CB878A610D}"/>
                </a:ext>
              </a:extLst>
            </p:cNvPr>
            <p:cNvSpPr/>
            <p:nvPr/>
          </p:nvSpPr>
          <p:spPr>
            <a:xfrm>
              <a:off x="0" y="1448942"/>
              <a:ext cx="5803265" cy="33020"/>
            </a:xfrm>
            <a:custGeom>
              <a:avLst/>
              <a:gdLst/>
              <a:ahLst/>
              <a:cxnLst/>
              <a:rect l="l" t="t" r="r" b="b"/>
              <a:pathLst>
                <a:path w="5803265" h="33019">
                  <a:moveTo>
                    <a:pt x="5802960" y="0"/>
                  </a:moveTo>
                  <a:lnTo>
                    <a:pt x="0" y="0"/>
                  </a:lnTo>
                  <a:lnTo>
                    <a:pt x="0" y="32778"/>
                  </a:lnTo>
                  <a:lnTo>
                    <a:pt x="5802960" y="32778"/>
                  </a:lnTo>
                  <a:lnTo>
                    <a:pt x="5802960" y="0"/>
                  </a:lnTo>
                  <a:close/>
                </a:path>
              </a:pathLst>
            </a:custGeom>
            <a:solidFill>
              <a:srgbClr val="005EB8"/>
            </a:solidFill>
          </p:spPr>
          <p:txBody>
            <a:bodyPr wrap="square" lIns="0" tIns="0" rIns="0" bIns="0" rtlCol="0"/>
            <a:lstStyle/>
            <a:p>
              <a:endParaRPr sz="1227"/>
            </a:p>
          </p:txBody>
        </p:sp>
        <p:sp>
          <p:nvSpPr>
            <p:cNvPr id="13" name="object 13">
              <a:extLst>
                <a:ext uri="{FF2B5EF4-FFF2-40B4-BE49-F238E27FC236}">
                  <a16:creationId xmlns:a16="http://schemas.microsoft.com/office/drawing/2014/main" id="{49025514-F295-C0AA-C204-27A07DDE0076}"/>
                </a:ext>
              </a:extLst>
            </p:cNvPr>
            <p:cNvSpPr/>
            <p:nvPr/>
          </p:nvSpPr>
          <p:spPr>
            <a:xfrm>
              <a:off x="6547101" y="1481717"/>
              <a:ext cx="1225550" cy="55880"/>
            </a:xfrm>
            <a:custGeom>
              <a:avLst/>
              <a:gdLst/>
              <a:ahLst/>
              <a:cxnLst/>
              <a:rect l="l" t="t" r="r" b="b"/>
              <a:pathLst>
                <a:path w="1225550" h="55880">
                  <a:moveTo>
                    <a:pt x="1225298" y="0"/>
                  </a:moveTo>
                  <a:lnTo>
                    <a:pt x="27825" y="0"/>
                  </a:lnTo>
                  <a:lnTo>
                    <a:pt x="16994" y="2186"/>
                  </a:lnTo>
                  <a:lnTo>
                    <a:pt x="8150" y="8150"/>
                  </a:lnTo>
                  <a:lnTo>
                    <a:pt x="2186" y="16994"/>
                  </a:lnTo>
                  <a:lnTo>
                    <a:pt x="0" y="27825"/>
                  </a:lnTo>
                  <a:lnTo>
                    <a:pt x="2186" y="38649"/>
                  </a:lnTo>
                  <a:lnTo>
                    <a:pt x="8150" y="47490"/>
                  </a:lnTo>
                  <a:lnTo>
                    <a:pt x="16994" y="53452"/>
                  </a:lnTo>
                  <a:lnTo>
                    <a:pt x="27825" y="55638"/>
                  </a:lnTo>
                  <a:lnTo>
                    <a:pt x="1225298" y="55638"/>
                  </a:lnTo>
                  <a:lnTo>
                    <a:pt x="1225298" y="0"/>
                  </a:lnTo>
                  <a:close/>
                </a:path>
              </a:pathLst>
            </a:custGeom>
            <a:solidFill>
              <a:srgbClr val="FE8F15"/>
            </a:solidFill>
          </p:spPr>
          <p:txBody>
            <a:bodyPr wrap="square" lIns="0" tIns="0" rIns="0" bIns="0" rtlCol="0"/>
            <a:lstStyle/>
            <a:p>
              <a:endParaRPr sz="1227"/>
            </a:p>
          </p:txBody>
        </p:sp>
        <p:sp>
          <p:nvSpPr>
            <p:cNvPr id="14" name="object 14">
              <a:extLst>
                <a:ext uri="{FF2B5EF4-FFF2-40B4-BE49-F238E27FC236}">
                  <a16:creationId xmlns:a16="http://schemas.microsoft.com/office/drawing/2014/main" id="{7BB3E7F2-A262-5CEE-F20C-A0B6266785E3}"/>
                </a:ext>
              </a:extLst>
            </p:cNvPr>
            <p:cNvSpPr/>
            <p:nvPr/>
          </p:nvSpPr>
          <p:spPr>
            <a:xfrm>
              <a:off x="6564401" y="1448942"/>
              <a:ext cx="1208405" cy="33020"/>
            </a:xfrm>
            <a:custGeom>
              <a:avLst/>
              <a:gdLst/>
              <a:ahLst/>
              <a:cxnLst/>
              <a:rect l="l" t="t" r="r" b="b"/>
              <a:pathLst>
                <a:path w="1208404" h="33019">
                  <a:moveTo>
                    <a:pt x="1207998" y="0"/>
                  </a:moveTo>
                  <a:lnTo>
                    <a:pt x="0" y="0"/>
                  </a:lnTo>
                  <a:lnTo>
                    <a:pt x="0" y="32778"/>
                  </a:lnTo>
                  <a:lnTo>
                    <a:pt x="1207998" y="32778"/>
                  </a:lnTo>
                  <a:lnTo>
                    <a:pt x="1207998" y="0"/>
                  </a:lnTo>
                  <a:close/>
                </a:path>
              </a:pathLst>
            </a:custGeom>
            <a:solidFill>
              <a:srgbClr val="005EB8"/>
            </a:solidFill>
          </p:spPr>
          <p:txBody>
            <a:bodyPr wrap="square" lIns="0" tIns="0" rIns="0" bIns="0" rtlCol="0"/>
            <a:lstStyle/>
            <a:p>
              <a:endParaRPr sz="1227"/>
            </a:p>
          </p:txBody>
        </p:sp>
        <p:sp>
          <p:nvSpPr>
            <p:cNvPr id="15" name="object 15">
              <a:extLst>
                <a:ext uri="{FF2B5EF4-FFF2-40B4-BE49-F238E27FC236}">
                  <a16:creationId xmlns:a16="http://schemas.microsoft.com/office/drawing/2014/main" id="{2FB54BE5-F725-AE50-0919-9B889001E2C9}"/>
                </a:ext>
              </a:extLst>
            </p:cNvPr>
            <p:cNvSpPr/>
            <p:nvPr/>
          </p:nvSpPr>
          <p:spPr>
            <a:xfrm>
              <a:off x="2736621" y="251738"/>
              <a:ext cx="2068195" cy="640080"/>
            </a:xfrm>
            <a:custGeom>
              <a:avLst/>
              <a:gdLst/>
              <a:ahLst/>
              <a:cxnLst/>
              <a:rect l="l" t="t" r="r" b="b"/>
              <a:pathLst>
                <a:path w="2068195" h="640080">
                  <a:moveTo>
                    <a:pt x="154559" y="12"/>
                  </a:moveTo>
                  <a:lnTo>
                    <a:pt x="0" y="12"/>
                  </a:lnTo>
                  <a:lnTo>
                    <a:pt x="889" y="83502"/>
                  </a:lnTo>
                  <a:lnTo>
                    <a:pt x="889" y="360680"/>
                  </a:lnTo>
                  <a:lnTo>
                    <a:pt x="82296" y="358876"/>
                  </a:lnTo>
                  <a:lnTo>
                    <a:pt x="153670" y="357886"/>
                  </a:lnTo>
                  <a:lnTo>
                    <a:pt x="153670" y="83502"/>
                  </a:lnTo>
                  <a:lnTo>
                    <a:pt x="154559" y="12"/>
                  </a:lnTo>
                  <a:close/>
                </a:path>
                <a:path w="2068195" h="640080">
                  <a:moveTo>
                    <a:pt x="439674" y="525551"/>
                  </a:moveTo>
                  <a:lnTo>
                    <a:pt x="153670" y="525551"/>
                  </a:lnTo>
                  <a:lnTo>
                    <a:pt x="153670" y="390931"/>
                  </a:lnTo>
                  <a:lnTo>
                    <a:pt x="41630" y="390931"/>
                  </a:lnTo>
                  <a:lnTo>
                    <a:pt x="41630" y="388391"/>
                  </a:lnTo>
                  <a:lnTo>
                    <a:pt x="889" y="388391"/>
                  </a:lnTo>
                  <a:lnTo>
                    <a:pt x="889" y="390931"/>
                  </a:lnTo>
                  <a:lnTo>
                    <a:pt x="889" y="525551"/>
                  </a:lnTo>
                  <a:lnTo>
                    <a:pt x="889" y="556031"/>
                  </a:lnTo>
                  <a:lnTo>
                    <a:pt x="444" y="556031"/>
                  </a:lnTo>
                  <a:lnTo>
                    <a:pt x="444" y="639851"/>
                  </a:lnTo>
                  <a:lnTo>
                    <a:pt x="439674" y="639851"/>
                  </a:lnTo>
                  <a:lnTo>
                    <a:pt x="439674" y="556031"/>
                  </a:lnTo>
                  <a:lnTo>
                    <a:pt x="439674" y="525551"/>
                  </a:lnTo>
                  <a:close/>
                </a:path>
                <a:path w="2068195" h="640080">
                  <a:moveTo>
                    <a:pt x="651535" y="556031"/>
                  </a:moveTo>
                  <a:lnTo>
                    <a:pt x="651078" y="556031"/>
                  </a:lnTo>
                  <a:lnTo>
                    <a:pt x="651078" y="392201"/>
                  </a:lnTo>
                  <a:lnTo>
                    <a:pt x="499186" y="392201"/>
                  </a:lnTo>
                  <a:lnTo>
                    <a:pt x="499186" y="556031"/>
                  </a:lnTo>
                  <a:lnTo>
                    <a:pt x="498741" y="556031"/>
                  </a:lnTo>
                  <a:lnTo>
                    <a:pt x="498741" y="639851"/>
                  </a:lnTo>
                  <a:lnTo>
                    <a:pt x="651535" y="639851"/>
                  </a:lnTo>
                  <a:lnTo>
                    <a:pt x="651535" y="556031"/>
                  </a:lnTo>
                  <a:close/>
                </a:path>
                <a:path w="2068195" h="640080">
                  <a:moveTo>
                    <a:pt x="869581" y="0"/>
                  </a:moveTo>
                  <a:lnTo>
                    <a:pt x="721245" y="0"/>
                  </a:lnTo>
                  <a:lnTo>
                    <a:pt x="585343" y="250482"/>
                  </a:lnTo>
                  <a:lnTo>
                    <a:pt x="583565" y="250482"/>
                  </a:lnTo>
                  <a:lnTo>
                    <a:pt x="446786" y="0"/>
                  </a:lnTo>
                  <a:lnTo>
                    <a:pt x="271805" y="0"/>
                  </a:lnTo>
                  <a:lnTo>
                    <a:pt x="271805" y="1778"/>
                  </a:lnTo>
                  <a:lnTo>
                    <a:pt x="489572" y="357352"/>
                  </a:lnTo>
                  <a:lnTo>
                    <a:pt x="660819" y="357352"/>
                  </a:lnTo>
                  <a:lnTo>
                    <a:pt x="869581" y="1778"/>
                  </a:lnTo>
                  <a:lnTo>
                    <a:pt x="869581" y="0"/>
                  </a:lnTo>
                  <a:close/>
                </a:path>
                <a:path w="2068195" h="640080">
                  <a:moveTo>
                    <a:pt x="1053007" y="556031"/>
                  </a:moveTo>
                  <a:lnTo>
                    <a:pt x="1052563" y="556031"/>
                  </a:lnTo>
                  <a:lnTo>
                    <a:pt x="1052563" y="392201"/>
                  </a:lnTo>
                  <a:lnTo>
                    <a:pt x="919327" y="392201"/>
                  </a:lnTo>
                  <a:lnTo>
                    <a:pt x="919327" y="556031"/>
                  </a:lnTo>
                  <a:lnTo>
                    <a:pt x="918883" y="556031"/>
                  </a:lnTo>
                  <a:lnTo>
                    <a:pt x="918883" y="639851"/>
                  </a:lnTo>
                  <a:lnTo>
                    <a:pt x="1053007" y="639851"/>
                  </a:lnTo>
                  <a:lnTo>
                    <a:pt x="1053007" y="556031"/>
                  </a:lnTo>
                  <a:close/>
                </a:path>
                <a:path w="2068195" h="640080">
                  <a:moveTo>
                    <a:pt x="1320469" y="357352"/>
                  </a:moveTo>
                  <a:lnTo>
                    <a:pt x="1055230" y="0"/>
                  </a:lnTo>
                  <a:lnTo>
                    <a:pt x="918438" y="0"/>
                  </a:lnTo>
                  <a:lnTo>
                    <a:pt x="919327" y="83489"/>
                  </a:lnTo>
                  <a:lnTo>
                    <a:pt x="919327" y="357352"/>
                  </a:lnTo>
                  <a:lnTo>
                    <a:pt x="1052563" y="357352"/>
                  </a:lnTo>
                  <a:lnTo>
                    <a:pt x="1052563" y="292227"/>
                  </a:lnTo>
                  <a:lnTo>
                    <a:pt x="1050785" y="236270"/>
                  </a:lnTo>
                  <a:lnTo>
                    <a:pt x="1052563" y="236270"/>
                  </a:lnTo>
                  <a:lnTo>
                    <a:pt x="1142085" y="357352"/>
                  </a:lnTo>
                  <a:lnTo>
                    <a:pt x="1320469" y="357352"/>
                  </a:lnTo>
                  <a:close/>
                </a:path>
                <a:path w="2068195" h="640080">
                  <a:moveTo>
                    <a:pt x="1465592" y="639533"/>
                  </a:moveTo>
                  <a:lnTo>
                    <a:pt x="1464703" y="556044"/>
                  </a:lnTo>
                  <a:lnTo>
                    <a:pt x="1464703" y="392074"/>
                  </a:lnTo>
                  <a:lnTo>
                    <a:pt x="1164488" y="392074"/>
                  </a:lnTo>
                  <a:lnTo>
                    <a:pt x="1347457" y="639533"/>
                  </a:lnTo>
                  <a:lnTo>
                    <a:pt x="1465592" y="639533"/>
                  </a:lnTo>
                  <a:close/>
                </a:path>
                <a:path w="2068195" h="640080">
                  <a:moveTo>
                    <a:pt x="1465592" y="12"/>
                  </a:moveTo>
                  <a:lnTo>
                    <a:pt x="1330579" y="12"/>
                  </a:lnTo>
                  <a:lnTo>
                    <a:pt x="1331468" y="83502"/>
                  </a:lnTo>
                  <a:lnTo>
                    <a:pt x="1331468" y="316217"/>
                  </a:lnTo>
                  <a:lnTo>
                    <a:pt x="1332776" y="357365"/>
                  </a:lnTo>
                  <a:lnTo>
                    <a:pt x="1464703" y="357365"/>
                  </a:lnTo>
                  <a:lnTo>
                    <a:pt x="1464703" y="83502"/>
                  </a:lnTo>
                  <a:lnTo>
                    <a:pt x="1465592" y="12"/>
                  </a:lnTo>
                  <a:close/>
                </a:path>
                <a:path w="2068195" h="640080">
                  <a:moveTo>
                    <a:pt x="1655216" y="556031"/>
                  </a:moveTo>
                  <a:lnTo>
                    <a:pt x="1654771" y="556031"/>
                  </a:lnTo>
                  <a:lnTo>
                    <a:pt x="1654771" y="392201"/>
                  </a:lnTo>
                  <a:lnTo>
                    <a:pt x="1521536" y="392201"/>
                  </a:lnTo>
                  <a:lnTo>
                    <a:pt x="1521536" y="556031"/>
                  </a:lnTo>
                  <a:lnTo>
                    <a:pt x="1521091" y="556031"/>
                  </a:lnTo>
                  <a:lnTo>
                    <a:pt x="1521091" y="639851"/>
                  </a:lnTo>
                  <a:lnTo>
                    <a:pt x="1655216" y="639851"/>
                  </a:lnTo>
                  <a:lnTo>
                    <a:pt x="1655216" y="556031"/>
                  </a:lnTo>
                  <a:close/>
                </a:path>
                <a:path w="2068195" h="640080">
                  <a:moveTo>
                    <a:pt x="1922678" y="357352"/>
                  </a:moveTo>
                  <a:lnTo>
                    <a:pt x="1657438" y="0"/>
                  </a:lnTo>
                  <a:lnTo>
                    <a:pt x="1520647" y="0"/>
                  </a:lnTo>
                  <a:lnTo>
                    <a:pt x="1521536" y="83489"/>
                  </a:lnTo>
                  <a:lnTo>
                    <a:pt x="1521536" y="357352"/>
                  </a:lnTo>
                  <a:lnTo>
                    <a:pt x="1654771" y="357352"/>
                  </a:lnTo>
                  <a:lnTo>
                    <a:pt x="1654771" y="292227"/>
                  </a:lnTo>
                  <a:lnTo>
                    <a:pt x="1652993" y="236270"/>
                  </a:lnTo>
                  <a:lnTo>
                    <a:pt x="1654771" y="236270"/>
                  </a:lnTo>
                  <a:lnTo>
                    <a:pt x="1744306" y="357352"/>
                  </a:lnTo>
                  <a:lnTo>
                    <a:pt x="1922678" y="357352"/>
                  </a:lnTo>
                  <a:close/>
                </a:path>
                <a:path w="2068195" h="640080">
                  <a:moveTo>
                    <a:pt x="2067801" y="639533"/>
                  </a:moveTo>
                  <a:lnTo>
                    <a:pt x="2066912" y="556044"/>
                  </a:lnTo>
                  <a:lnTo>
                    <a:pt x="2066912" y="392074"/>
                  </a:lnTo>
                  <a:lnTo>
                    <a:pt x="1766697" y="392074"/>
                  </a:lnTo>
                  <a:lnTo>
                    <a:pt x="1949665" y="639533"/>
                  </a:lnTo>
                  <a:lnTo>
                    <a:pt x="2067801" y="639533"/>
                  </a:lnTo>
                  <a:close/>
                </a:path>
                <a:path w="2068195" h="640080">
                  <a:moveTo>
                    <a:pt x="2067801" y="12"/>
                  </a:moveTo>
                  <a:lnTo>
                    <a:pt x="1932787" y="12"/>
                  </a:lnTo>
                  <a:lnTo>
                    <a:pt x="1933676" y="83502"/>
                  </a:lnTo>
                  <a:lnTo>
                    <a:pt x="1933676" y="316217"/>
                  </a:lnTo>
                  <a:lnTo>
                    <a:pt x="1934984" y="357365"/>
                  </a:lnTo>
                  <a:lnTo>
                    <a:pt x="2066912" y="357365"/>
                  </a:lnTo>
                  <a:lnTo>
                    <a:pt x="2066912" y="83502"/>
                  </a:lnTo>
                  <a:lnTo>
                    <a:pt x="2067801" y="12"/>
                  </a:lnTo>
                  <a:close/>
                </a:path>
              </a:pathLst>
            </a:custGeom>
            <a:solidFill>
              <a:srgbClr val="0F549E"/>
            </a:solidFill>
          </p:spPr>
          <p:txBody>
            <a:bodyPr wrap="square" lIns="0" tIns="0" rIns="0" bIns="0" rtlCol="0"/>
            <a:lstStyle/>
            <a:p>
              <a:endParaRPr sz="1227"/>
            </a:p>
          </p:txBody>
        </p:sp>
        <p:sp>
          <p:nvSpPr>
            <p:cNvPr id="16" name="object 16">
              <a:extLst>
                <a:ext uri="{FF2B5EF4-FFF2-40B4-BE49-F238E27FC236}">
                  <a16:creationId xmlns:a16="http://schemas.microsoft.com/office/drawing/2014/main" id="{7FCD752A-B5CB-734A-5801-95A6EAAE68AC}"/>
                </a:ext>
              </a:extLst>
            </p:cNvPr>
            <p:cNvSpPr/>
            <p:nvPr/>
          </p:nvSpPr>
          <p:spPr>
            <a:xfrm>
              <a:off x="2498721" y="365831"/>
              <a:ext cx="2785110" cy="393700"/>
            </a:xfrm>
            <a:custGeom>
              <a:avLst/>
              <a:gdLst/>
              <a:ahLst/>
              <a:cxnLst/>
              <a:rect l="l" t="t" r="r" b="b"/>
              <a:pathLst>
                <a:path w="2785110" h="393700">
                  <a:moveTo>
                    <a:pt x="2621927" y="0"/>
                  </a:moveTo>
                  <a:lnTo>
                    <a:pt x="2617482" y="0"/>
                  </a:lnTo>
                  <a:lnTo>
                    <a:pt x="2615297" y="45987"/>
                  </a:lnTo>
                  <a:lnTo>
                    <a:pt x="2607380" y="94079"/>
                  </a:lnTo>
                  <a:lnTo>
                    <a:pt x="2591691" y="140714"/>
                  </a:lnTo>
                  <a:lnTo>
                    <a:pt x="2566190" y="182326"/>
                  </a:lnTo>
                  <a:lnTo>
                    <a:pt x="2528836" y="215353"/>
                  </a:lnTo>
                  <a:lnTo>
                    <a:pt x="2487283" y="223753"/>
                  </a:lnTo>
                  <a:lnTo>
                    <a:pt x="2467352" y="216702"/>
                  </a:lnTo>
                  <a:lnTo>
                    <a:pt x="2437041" y="180906"/>
                  </a:lnTo>
                  <a:lnTo>
                    <a:pt x="2421234" y="124004"/>
                  </a:lnTo>
                  <a:lnTo>
                    <a:pt x="2419248" y="89014"/>
                  </a:lnTo>
                  <a:lnTo>
                    <a:pt x="2414803" y="89014"/>
                  </a:lnTo>
                  <a:lnTo>
                    <a:pt x="2409817" y="142397"/>
                  </a:lnTo>
                  <a:lnTo>
                    <a:pt x="2394953" y="184873"/>
                  </a:lnTo>
                  <a:lnTo>
                    <a:pt x="2368118" y="212671"/>
                  </a:lnTo>
                  <a:lnTo>
                    <a:pt x="2330234" y="222884"/>
                  </a:lnTo>
                  <a:lnTo>
                    <a:pt x="464066" y="222911"/>
                  </a:lnTo>
                  <a:lnTo>
                    <a:pt x="387101" y="223485"/>
                  </a:lnTo>
                  <a:lnTo>
                    <a:pt x="330086" y="224273"/>
                  </a:lnTo>
                  <a:lnTo>
                    <a:pt x="266070" y="225556"/>
                  </a:lnTo>
                  <a:lnTo>
                    <a:pt x="199071" y="227453"/>
                  </a:lnTo>
                  <a:lnTo>
                    <a:pt x="133104" y="230085"/>
                  </a:lnTo>
                  <a:lnTo>
                    <a:pt x="72186" y="233572"/>
                  </a:lnTo>
                  <a:lnTo>
                    <a:pt x="20332" y="238036"/>
                  </a:lnTo>
                  <a:lnTo>
                    <a:pt x="0" y="240245"/>
                  </a:lnTo>
                  <a:lnTo>
                    <a:pt x="20332" y="242455"/>
                  </a:lnTo>
                  <a:lnTo>
                    <a:pt x="72186" y="246918"/>
                  </a:lnTo>
                  <a:lnTo>
                    <a:pt x="133104" y="250406"/>
                  </a:lnTo>
                  <a:lnTo>
                    <a:pt x="199071" y="253038"/>
                  </a:lnTo>
                  <a:lnTo>
                    <a:pt x="266070" y="254935"/>
                  </a:lnTo>
                  <a:lnTo>
                    <a:pt x="330086" y="256218"/>
                  </a:lnTo>
                  <a:lnTo>
                    <a:pt x="433099" y="257420"/>
                  </a:lnTo>
                  <a:lnTo>
                    <a:pt x="475983" y="257606"/>
                  </a:lnTo>
                  <a:lnTo>
                    <a:pt x="2338755" y="257606"/>
                  </a:lnTo>
                  <a:lnTo>
                    <a:pt x="2359837" y="260597"/>
                  </a:lnTo>
                  <a:lnTo>
                    <a:pt x="2394389" y="282408"/>
                  </a:lnTo>
                  <a:lnTo>
                    <a:pt x="2413528" y="325616"/>
                  </a:lnTo>
                  <a:lnTo>
                    <a:pt x="2414803" y="336867"/>
                  </a:lnTo>
                  <a:lnTo>
                    <a:pt x="2419248" y="336867"/>
                  </a:lnTo>
                  <a:lnTo>
                    <a:pt x="2438761" y="282210"/>
                  </a:lnTo>
                  <a:lnTo>
                    <a:pt x="2475870" y="253437"/>
                  </a:lnTo>
                  <a:lnTo>
                    <a:pt x="2488390" y="250778"/>
                  </a:lnTo>
                  <a:lnTo>
                    <a:pt x="2501276" y="250870"/>
                  </a:lnTo>
                  <a:lnTo>
                    <a:pt x="2572721" y="290322"/>
                  </a:lnTo>
                  <a:lnTo>
                    <a:pt x="2603571" y="336489"/>
                  </a:lnTo>
                  <a:lnTo>
                    <a:pt x="2615497" y="376250"/>
                  </a:lnTo>
                  <a:lnTo>
                    <a:pt x="2617482" y="393585"/>
                  </a:lnTo>
                  <a:lnTo>
                    <a:pt x="2621927" y="393585"/>
                  </a:lnTo>
                  <a:lnTo>
                    <a:pt x="2628781" y="355851"/>
                  </a:lnTo>
                  <a:lnTo>
                    <a:pt x="2671889" y="285456"/>
                  </a:lnTo>
                  <a:lnTo>
                    <a:pt x="2717619" y="256754"/>
                  </a:lnTo>
                  <a:lnTo>
                    <a:pt x="2785110" y="242379"/>
                  </a:lnTo>
                  <a:lnTo>
                    <a:pt x="2784894" y="237947"/>
                  </a:lnTo>
                  <a:lnTo>
                    <a:pt x="2720339" y="220936"/>
                  </a:lnTo>
                  <a:lnTo>
                    <a:pt x="2685910" y="196075"/>
                  </a:lnTo>
                  <a:lnTo>
                    <a:pt x="2658001" y="160754"/>
                  </a:lnTo>
                  <a:lnTo>
                    <a:pt x="2637997" y="116187"/>
                  </a:lnTo>
                  <a:lnTo>
                    <a:pt x="2625954" y="62546"/>
                  </a:lnTo>
                  <a:lnTo>
                    <a:pt x="2621927" y="0"/>
                  </a:lnTo>
                  <a:close/>
                </a:path>
              </a:pathLst>
            </a:custGeom>
            <a:solidFill>
              <a:srgbClr val="FF8400"/>
            </a:solidFill>
          </p:spPr>
          <p:txBody>
            <a:bodyPr wrap="square" lIns="0" tIns="0" rIns="0" bIns="0" rtlCol="0"/>
            <a:lstStyle/>
            <a:p>
              <a:endParaRPr sz="1227"/>
            </a:p>
          </p:txBody>
        </p:sp>
        <p:sp>
          <p:nvSpPr>
            <p:cNvPr id="17" name="object 17">
              <a:extLst>
                <a:ext uri="{FF2B5EF4-FFF2-40B4-BE49-F238E27FC236}">
                  <a16:creationId xmlns:a16="http://schemas.microsoft.com/office/drawing/2014/main" id="{81731090-A9F8-FBD7-EC38-DEBC016F1947}"/>
                </a:ext>
              </a:extLst>
            </p:cNvPr>
            <p:cNvSpPr/>
            <p:nvPr/>
          </p:nvSpPr>
          <p:spPr>
            <a:xfrm>
              <a:off x="5830214" y="1302556"/>
              <a:ext cx="678180" cy="243204"/>
            </a:xfrm>
            <a:custGeom>
              <a:avLst/>
              <a:gdLst/>
              <a:ahLst/>
              <a:cxnLst/>
              <a:rect l="l" t="t" r="r" b="b"/>
              <a:pathLst>
                <a:path w="678179" h="243205">
                  <a:moveTo>
                    <a:pt x="358444" y="0"/>
                  </a:moveTo>
                  <a:lnTo>
                    <a:pt x="0" y="198894"/>
                  </a:lnTo>
                  <a:lnTo>
                    <a:pt x="0" y="242785"/>
                  </a:lnTo>
                  <a:lnTo>
                    <a:pt x="677659" y="242785"/>
                  </a:lnTo>
                  <a:lnTo>
                    <a:pt x="677659" y="195237"/>
                  </a:lnTo>
                  <a:lnTo>
                    <a:pt x="358444" y="0"/>
                  </a:lnTo>
                  <a:close/>
                </a:path>
              </a:pathLst>
            </a:custGeom>
            <a:solidFill>
              <a:srgbClr val="E8ECF0"/>
            </a:solidFill>
          </p:spPr>
          <p:txBody>
            <a:bodyPr wrap="square" lIns="0" tIns="0" rIns="0" bIns="0" rtlCol="0"/>
            <a:lstStyle/>
            <a:p>
              <a:endParaRPr sz="1227"/>
            </a:p>
          </p:txBody>
        </p:sp>
        <p:sp>
          <p:nvSpPr>
            <p:cNvPr id="18" name="object 18">
              <a:extLst>
                <a:ext uri="{FF2B5EF4-FFF2-40B4-BE49-F238E27FC236}">
                  <a16:creationId xmlns:a16="http://schemas.microsoft.com/office/drawing/2014/main" id="{866471FE-B95D-28F5-FD33-9382F487AEF5}"/>
                </a:ext>
              </a:extLst>
            </p:cNvPr>
            <p:cNvSpPr/>
            <p:nvPr/>
          </p:nvSpPr>
          <p:spPr>
            <a:xfrm>
              <a:off x="5599570" y="4946685"/>
              <a:ext cx="731520" cy="325755"/>
            </a:xfrm>
            <a:custGeom>
              <a:avLst/>
              <a:gdLst/>
              <a:ahLst/>
              <a:cxnLst/>
              <a:rect l="l" t="t" r="r" b="b"/>
              <a:pathLst>
                <a:path w="731520" h="325754">
                  <a:moveTo>
                    <a:pt x="9925" y="0"/>
                  </a:moveTo>
                  <a:lnTo>
                    <a:pt x="9925" y="77787"/>
                  </a:lnTo>
                  <a:lnTo>
                    <a:pt x="9925" y="191363"/>
                  </a:lnTo>
                  <a:lnTo>
                    <a:pt x="0" y="268772"/>
                  </a:lnTo>
                  <a:lnTo>
                    <a:pt x="9768" y="308522"/>
                  </a:lnTo>
                  <a:lnTo>
                    <a:pt x="51000" y="323167"/>
                  </a:lnTo>
                  <a:lnTo>
                    <a:pt x="135465" y="325259"/>
                  </a:lnTo>
                  <a:lnTo>
                    <a:pt x="731196" y="325259"/>
                  </a:lnTo>
                </a:path>
              </a:pathLst>
            </a:custGeom>
            <a:ln w="11836">
              <a:solidFill>
                <a:srgbClr val="D7D9DA"/>
              </a:solidFill>
            </a:ln>
          </p:spPr>
          <p:txBody>
            <a:bodyPr wrap="square" lIns="0" tIns="0" rIns="0" bIns="0" rtlCol="0"/>
            <a:lstStyle/>
            <a:p>
              <a:endParaRPr sz="1227"/>
            </a:p>
          </p:txBody>
        </p:sp>
        <p:sp>
          <p:nvSpPr>
            <p:cNvPr id="19" name="object 19">
              <a:extLst>
                <a:ext uri="{FF2B5EF4-FFF2-40B4-BE49-F238E27FC236}">
                  <a16:creationId xmlns:a16="http://schemas.microsoft.com/office/drawing/2014/main" id="{10222998-C262-2D9A-D7EE-B6464351F0E0}"/>
                </a:ext>
              </a:extLst>
            </p:cNvPr>
            <p:cNvSpPr/>
            <p:nvPr/>
          </p:nvSpPr>
          <p:spPr>
            <a:xfrm>
              <a:off x="3374710" y="5848719"/>
              <a:ext cx="4398010" cy="156210"/>
            </a:xfrm>
            <a:custGeom>
              <a:avLst/>
              <a:gdLst/>
              <a:ahLst/>
              <a:cxnLst/>
              <a:rect l="l" t="t" r="r" b="b"/>
              <a:pathLst>
                <a:path w="4398009" h="156210">
                  <a:moveTo>
                    <a:pt x="4397689" y="0"/>
                  </a:moveTo>
                  <a:lnTo>
                    <a:pt x="78054" y="0"/>
                  </a:lnTo>
                  <a:lnTo>
                    <a:pt x="47668" y="6134"/>
                  </a:lnTo>
                  <a:lnTo>
                    <a:pt x="22858" y="22863"/>
                  </a:lnTo>
                  <a:lnTo>
                    <a:pt x="6132" y="47673"/>
                  </a:lnTo>
                  <a:lnTo>
                    <a:pt x="0" y="78054"/>
                  </a:lnTo>
                  <a:lnTo>
                    <a:pt x="6132" y="108441"/>
                  </a:lnTo>
                  <a:lnTo>
                    <a:pt x="22858" y="133256"/>
                  </a:lnTo>
                  <a:lnTo>
                    <a:pt x="47668" y="149986"/>
                  </a:lnTo>
                  <a:lnTo>
                    <a:pt x="78054" y="156121"/>
                  </a:lnTo>
                  <a:lnTo>
                    <a:pt x="4397689" y="156121"/>
                  </a:lnTo>
                  <a:lnTo>
                    <a:pt x="4397689" y="0"/>
                  </a:lnTo>
                  <a:close/>
                </a:path>
              </a:pathLst>
            </a:custGeom>
            <a:solidFill>
              <a:srgbClr val="6E7174"/>
            </a:solidFill>
          </p:spPr>
          <p:txBody>
            <a:bodyPr wrap="square" lIns="0" tIns="0" rIns="0" bIns="0" rtlCol="0"/>
            <a:lstStyle/>
            <a:p>
              <a:endParaRPr sz="1227"/>
            </a:p>
          </p:txBody>
        </p:sp>
        <p:pic>
          <p:nvPicPr>
            <p:cNvPr id="20" name="object 20">
              <a:extLst>
                <a:ext uri="{FF2B5EF4-FFF2-40B4-BE49-F238E27FC236}">
                  <a16:creationId xmlns:a16="http://schemas.microsoft.com/office/drawing/2014/main" id="{D244C9B0-7E3E-79C1-727E-7BFC7B157500}"/>
                </a:ext>
              </a:extLst>
            </p:cNvPr>
            <p:cNvPicPr/>
            <p:nvPr/>
          </p:nvPicPr>
          <p:blipFill>
            <a:blip r:embed="rId3" cstate="print"/>
            <a:stretch>
              <a:fillRect/>
            </a:stretch>
          </p:blipFill>
          <p:spPr>
            <a:xfrm>
              <a:off x="7282998" y="3814885"/>
              <a:ext cx="152984" cy="100507"/>
            </a:xfrm>
            <a:prstGeom prst="rect">
              <a:avLst/>
            </a:prstGeom>
          </p:spPr>
        </p:pic>
        <p:sp>
          <p:nvSpPr>
            <p:cNvPr id="21" name="object 21">
              <a:extLst>
                <a:ext uri="{FF2B5EF4-FFF2-40B4-BE49-F238E27FC236}">
                  <a16:creationId xmlns:a16="http://schemas.microsoft.com/office/drawing/2014/main" id="{95D6CFC6-6CF7-6092-CDB4-937C8EF642FD}"/>
                </a:ext>
              </a:extLst>
            </p:cNvPr>
            <p:cNvSpPr/>
            <p:nvPr/>
          </p:nvSpPr>
          <p:spPr>
            <a:xfrm>
              <a:off x="6700075" y="1914842"/>
              <a:ext cx="196215" cy="764540"/>
            </a:xfrm>
            <a:custGeom>
              <a:avLst/>
              <a:gdLst/>
              <a:ahLst/>
              <a:cxnLst/>
              <a:rect l="l" t="t" r="r" b="b"/>
              <a:pathLst>
                <a:path w="196215" h="764539">
                  <a:moveTo>
                    <a:pt x="195719" y="744232"/>
                  </a:moveTo>
                  <a:lnTo>
                    <a:pt x="188074" y="738365"/>
                  </a:lnTo>
                  <a:lnTo>
                    <a:pt x="7658" y="738365"/>
                  </a:lnTo>
                  <a:lnTo>
                    <a:pt x="0" y="744232"/>
                  </a:lnTo>
                  <a:lnTo>
                    <a:pt x="0" y="751395"/>
                  </a:lnTo>
                  <a:lnTo>
                    <a:pt x="0" y="758558"/>
                  </a:lnTo>
                  <a:lnTo>
                    <a:pt x="7658" y="764425"/>
                  </a:lnTo>
                  <a:lnTo>
                    <a:pt x="188074" y="764425"/>
                  </a:lnTo>
                  <a:lnTo>
                    <a:pt x="195719" y="758558"/>
                  </a:lnTo>
                  <a:lnTo>
                    <a:pt x="195719" y="744232"/>
                  </a:lnTo>
                  <a:close/>
                </a:path>
                <a:path w="196215" h="764539">
                  <a:moveTo>
                    <a:pt x="195719" y="651941"/>
                  </a:moveTo>
                  <a:lnTo>
                    <a:pt x="188074" y="646074"/>
                  </a:lnTo>
                  <a:lnTo>
                    <a:pt x="7658" y="646074"/>
                  </a:lnTo>
                  <a:lnTo>
                    <a:pt x="0" y="651941"/>
                  </a:lnTo>
                  <a:lnTo>
                    <a:pt x="0" y="659104"/>
                  </a:lnTo>
                  <a:lnTo>
                    <a:pt x="0" y="666267"/>
                  </a:lnTo>
                  <a:lnTo>
                    <a:pt x="7658" y="672134"/>
                  </a:lnTo>
                  <a:lnTo>
                    <a:pt x="188074" y="672134"/>
                  </a:lnTo>
                  <a:lnTo>
                    <a:pt x="195719" y="666267"/>
                  </a:lnTo>
                  <a:lnTo>
                    <a:pt x="195719" y="651941"/>
                  </a:lnTo>
                  <a:close/>
                </a:path>
                <a:path w="196215" h="764539">
                  <a:moveTo>
                    <a:pt x="195719" y="559638"/>
                  </a:moveTo>
                  <a:lnTo>
                    <a:pt x="188074" y="553770"/>
                  </a:lnTo>
                  <a:lnTo>
                    <a:pt x="7658" y="553770"/>
                  </a:lnTo>
                  <a:lnTo>
                    <a:pt x="0" y="559638"/>
                  </a:lnTo>
                  <a:lnTo>
                    <a:pt x="0" y="566801"/>
                  </a:lnTo>
                  <a:lnTo>
                    <a:pt x="0" y="573963"/>
                  </a:lnTo>
                  <a:lnTo>
                    <a:pt x="7658" y="579831"/>
                  </a:lnTo>
                  <a:lnTo>
                    <a:pt x="188074" y="579831"/>
                  </a:lnTo>
                  <a:lnTo>
                    <a:pt x="195719" y="573963"/>
                  </a:lnTo>
                  <a:lnTo>
                    <a:pt x="195719" y="559638"/>
                  </a:lnTo>
                  <a:close/>
                </a:path>
                <a:path w="196215" h="764539">
                  <a:moveTo>
                    <a:pt x="195719" y="467347"/>
                  </a:moveTo>
                  <a:lnTo>
                    <a:pt x="188074" y="461479"/>
                  </a:lnTo>
                  <a:lnTo>
                    <a:pt x="7658" y="461479"/>
                  </a:lnTo>
                  <a:lnTo>
                    <a:pt x="0" y="467347"/>
                  </a:lnTo>
                  <a:lnTo>
                    <a:pt x="0" y="474510"/>
                  </a:lnTo>
                  <a:lnTo>
                    <a:pt x="0" y="481672"/>
                  </a:lnTo>
                  <a:lnTo>
                    <a:pt x="7658" y="487540"/>
                  </a:lnTo>
                  <a:lnTo>
                    <a:pt x="188074" y="487540"/>
                  </a:lnTo>
                  <a:lnTo>
                    <a:pt x="195719" y="481672"/>
                  </a:lnTo>
                  <a:lnTo>
                    <a:pt x="195719" y="467347"/>
                  </a:lnTo>
                  <a:close/>
                </a:path>
                <a:path w="196215" h="764539">
                  <a:moveTo>
                    <a:pt x="195719" y="375043"/>
                  </a:moveTo>
                  <a:lnTo>
                    <a:pt x="188074" y="369176"/>
                  </a:lnTo>
                  <a:lnTo>
                    <a:pt x="7658" y="369176"/>
                  </a:lnTo>
                  <a:lnTo>
                    <a:pt x="0" y="375043"/>
                  </a:lnTo>
                  <a:lnTo>
                    <a:pt x="0" y="382206"/>
                  </a:lnTo>
                  <a:lnTo>
                    <a:pt x="0" y="389369"/>
                  </a:lnTo>
                  <a:lnTo>
                    <a:pt x="7658" y="395236"/>
                  </a:lnTo>
                  <a:lnTo>
                    <a:pt x="188074" y="395236"/>
                  </a:lnTo>
                  <a:lnTo>
                    <a:pt x="195719" y="389369"/>
                  </a:lnTo>
                  <a:lnTo>
                    <a:pt x="195719" y="375043"/>
                  </a:lnTo>
                  <a:close/>
                </a:path>
                <a:path w="196215" h="764539">
                  <a:moveTo>
                    <a:pt x="195719" y="282752"/>
                  </a:moveTo>
                  <a:lnTo>
                    <a:pt x="188074" y="276885"/>
                  </a:lnTo>
                  <a:lnTo>
                    <a:pt x="7658" y="276885"/>
                  </a:lnTo>
                  <a:lnTo>
                    <a:pt x="0" y="282752"/>
                  </a:lnTo>
                  <a:lnTo>
                    <a:pt x="0" y="289915"/>
                  </a:lnTo>
                  <a:lnTo>
                    <a:pt x="0" y="297078"/>
                  </a:lnTo>
                  <a:lnTo>
                    <a:pt x="7658" y="302945"/>
                  </a:lnTo>
                  <a:lnTo>
                    <a:pt x="188074" y="302945"/>
                  </a:lnTo>
                  <a:lnTo>
                    <a:pt x="195719" y="297078"/>
                  </a:lnTo>
                  <a:lnTo>
                    <a:pt x="195719" y="282752"/>
                  </a:lnTo>
                  <a:close/>
                </a:path>
                <a:path w="196215" h="764539">
                  <a:moveTo>
                    <a:pt x="195719" y="190461"/>
                  </a:moveTo>
                  <a:lnTo>
                    <a:pt x="188074" y="184594"/>
                  </a:lnTo>
                  <a:lnTo>
                    <a:pt x="7658" y="184594"/>
                  </a:lnTo>
                  <a:lnTo>
                    <a:pt x="0" y="190461"/>
                  </a:lnTo>
                  <a:lnTo>
                    <a:pt x="0" y="197624"/>
                  </a:lnTo>
                  <a:lnTo>
                    <a:pt x="0" y="204787"/>
                  </a:lnTo>
                  <a:lnTo>
                    <a:pt x="7658" y="210654"/>
                  </a:lnTo>
                  <a:lnTo>
                    <a:pt x="188074" y="210654"/>
                  </a:lnTo>
                  <a:lnTo>
                    <a:pt x="195719" y="204787"/>
                  </a:lnTo>
                  <a:lnTo>
                    <a:pt x="195719" y="190461"/>
                  </a:lnTo>
                  <a:close/>
                </a:path>
                <a:path w="196215" h="764539">
                  <a:moveTo>
                    <a:pt x="195719" y="98158"/>
                  </a:moveTo>
                  <a:lnTo>
                    <a:pt x="188074" y="92290"/>
                  </a:lnTo>
                  <a:lnTo>
                    <a:pt x="7658" y="92290"/>
                  </a:lnTo>
                  <a:lnTo>
                    <a:pt x="0" y="98158"/>
                  </a:lnTo>
                  <a:lnTo>
                    <a:pt x="0" y="105321"/>
                  </a:lnTo>
                  <a:lnTo>
                    <a:pt x="0" y="112483"/>
                  </a:lnTo>
                  <a:lnTo>
                    <a:pt x="7658" y="118351"/>
                  </a:lnTo>
                  <a:lnTo>
                    <a:pt x="188074" y="118351"/>
                  </a:lnTo>
                  <a:lnTo>
                    <a:pt x="195719" y="112483"/>
                  </a:lnTo>
                  <a:lnTo>
                    <a:pt x="195719" y="98158"/>
                  </a:lnTo>
                  <a:close/>
                </a:path>
                <a:path w="196215" h="764539">
                  <a:moveTo>
                    <a:pt x="195719" y="5867"/>
                  </a:moveTo>
                  <a:lnTo>
                    <a:pt x="188074" y="0"/>
                  </a:lnTo>
                  <a:lnTo>
                    <a:pt x="7658" y="0"/>
                  </a:lnTo>
                  <a:lnTo>
                    <a:pt x="0" y="5867"/>
                  </a:lnTo>
                  <a:lnTo>
                    <a:pt x="0" y="13030"/>
                  </a:lnTo>
                  <a:lnTo>
                    <a:pt x="0" y="20193"/>
                  </a:lnTo>
                  <a:lnTo>
                    <a:pt x="7658" y="26060"/>
                  </a:lnTo>
                  <a:lnTo>
                    <a:pt x="188074" y="26060"/>
                  </a:lnTo>
                  <a:lnTo>
                    <a:pt x="195719" y="20193"/>
                  </a:lnTo>
                  <a:lnTo>
                    <a:pt x="195719" y="5867"/>
                  </a:lnTo>
                  <a:close/>
                </a:path>
              </a:pathLst>
            </a:custGeom>
            <a:solidFill>
              <a:srgbClr val="86919E"/>
            </a:solidFill>
          </p:spPr>
          <p:txBody>
            <a:bodyPr wrap="square" lIns="0" tIns="0" rIns="0" bIns="0" rtlCol="0"/>
            <a:lstStyle/>
            <a:p>
              <a:endParaRPr sz="1227"/>
            </a:p>
          </p:txBody>
        </p:sp>
        <p:sp>
          <p:nvSpPr>
            <p:cNvPr id="22" name="object 22">
              <a:extLst>
                <a:ext uri="{FF2B5EF4-FFF2-40B4-BE49-F238E27FC236}">
                  <a16:creationId xmlns:a16="http://schemas.microsoft.com/office/drawing/2014/main" id="{9E638FD1-80FF-03B4-4C89-E032B3173511}"/>
                </a:ext>
              </a:extLst>
            </p:cNvPr>
            <p:cNvSpPr/>
            <p:nvPr/>
          </p:nvSpPr>
          <p:spPr>
            <a:xfrm>
              <a:off x="6699491" y="1823617"/>
              <a:ext cx="197485" cy="671830"/>
            </a:xfrm>
            <a:custGeom>
              <a:avLst/>
              <a:gdLst/>
              <a:ahLst/>
              <a:cxnLst/>
              <a:rect l="l" t="t" r="r" b="b"/>
              <a:pathLst>
                <a:path w="197484" h="671830">
                  <a:moveTo>
                    <a:pt x="34010" y="0"/>
                  </a:moveTo>
                  <a:lnTo>
                    <a:pt x="0" y="0"/>
                  </a:lnTo>
                  <a:lnTo>
                    <a:pt x="0" y="671410"/>
                  </a:lnTo>
                  <a:lnTo>
                    <a:pt x="34010" y="671410"/>
                  </a:lnTo>
                  <a:lnTo>
                    <a:pt x="34010" y="0"/>
                  </a:lnTo>
                  <a:close/>
                </a:path>
                <a:path w="197484" h="671830">
                  <a:moveTo>
                    <a:pt x="196888" y="0"/>
                  </a:moveTo>
                  <a:lnTo>
                    <a:pt x="162877" y="0"/>
                  </a:lnTo>
                  <a:lnTo>
                    <a:pt x="162877" y="608088"/>
                  </a:lnTo>
                  <a:lnTo>
                    <a:pt x="196888" y="608088"/>
                  </a:lnTo>
                  <a:lnTo>
                    <a:pt x="196888" y="0"/>
                  </a:lnTo>
                  <a:close/>
                </a:path>
              </a:pathLst>
            </a:custGeom>
            <a:solidFill>
              <a:srgbClr val="8DA7BD"/>
            </a:solidFill>
          </p:spPr>
          <p:txBody>
            <a:bodyPr wrap="square" lIns="0" tIns="0" rIns="0" bIns="0" rtlCol="0"/>
            <a:lstStyle/>
            <a:p>
              <a:endParaRPr sz="1227"/>
            </a:p>
          </p:txBody>
        </p:sp>
        <p:sp>
          <p:nvSpPr>
            <p:cNvPr id="23" name="object 23">
              <a:extLst>
                <a:ext uri="{FF2B5EF4-FFF2-40B4-BE49-F238E27FC236}">
                  <a16:creationId xmlns:a16="http://schemas.microsoft.com/office/drawing/2014/main" id="{578B3AC5-2F99-E512-F925-90A518BAC7B9}"/>
                </a:ext>
              </a:extLst>
            </p:cNvPr>
            <p:cNvSpPr/>
            <p:nvPr/>
          </p:nvSpPr>
          <p:spPr>
            <a:xfrm>
              <a:off x="3927975" y="1270932"/>
              <a:ext cx="3844925" cy="1349375"/>
            </a:xfrm>
            <a:custGeom>
              <a:avLst/>
              <a:gdLst/>
              <a:ahLst/>
              <a:cxnLst/>
              <a:rect l="l" t="t" r="r" b="b"/>
              <a:pathLst>
                <a:path w="3844925" h="1349375">
                  <a:moveTo>
                    <a:pt x="2289746" y="876"/>
                  </a:moveTo>
                  <a:lnTo>
                    <a:pt x="0" y="1349197"/>
                  </a:lnTo>
                </a:path>
                <a:path w="3844925" h="1349375">
                  <a:moveTo>
                    <a:pt x="3844424" y="960217"/>
                  </a:moveTo>
                  <a:lnTo>
                    <a:pt x="2232990" y="0"/>
                  </a:lnTo>
                </a:path>
              </a:pathLst>
            </a:custGeom>
            <a:ln w="123482">
              <a:solidFill>
                <a:srgbClr val="FEC500"/>
              </a:solidFill>
            </a:ln>
          </p:spPr>
          <p:txBody>
            <a:bodyPr wrap="square" lIns="0" tIns="0" rIns="0" bIns="0" rtlCol="0"/>
            <a:lstStyle/>
            <a:p>
              <a:endParaRPr sz="1227"/>
            </a:p>
          </p:txBody>
        </p:sp>
        <p:sp>
          <p:nvSpPr>
            <p:cNvPr id="24" name="object 24">
              <a:extLst>
                <a:ext uri="{FF2B5EF4-FFF2-40B4-BE49-F238E27FC236}">
                  <a16:creationId xmlns:a16="http://schemas.microsoft.com/office/drawing/2014/main" id="{DA8A1D7F-627C-A8FF-AB6C-252B4C210F21}"/>
                </a:ext>
              </a:extLst>
            </p:cNvPr>
            <p:cNvSpPr/>
            <p:nvPr/>
          </p:nvSpPr>
          <p:spPr>
            <a:xfrm>
              <a:off x="3445662" y="2507386"/>
              <a:ext cx="791210" cy="3307715"/>
            </a:xfrm>
            <a:custGeom>
              <a:avLst/>
              <a:gdLst/>
              <a:ahLst/>
              <a:cxnLst/>
              <a:rect l="l" t="t" r="r" b="b"/>
              <a:pathLst>
                <a:path w="791210" h="3307715">
                  <a:moveTo>
                    <a:pt x="123482" y="1911438"/>
                  </a:moveTo>
                  <a:lnTo>
                    <a:pt x="0" y="1911438"/>
                  </a:lnTo>
                  <a:lnTo>
                    <a:pt x="0" y="3307232"/>
                  </a:lnTo>
                  <a:lnTo>
                    <a:pt x="123482" y="3307232"/>
                  </a:lnTo>
                  <a:lnTo>
                    <a:pt x="123482" y="1911438"/>
                  </a:lnTo>
                  <a:close/>
                </a:path>
                <a:path w="791210" h="3307715">
                  <a:moveTo>
                    <a:pt x="790752" y="0"/>
                  </a:moveTo>
                  <a:lnTo>
                    <a:pt x="667270" y="0"/>
                  </a:lnTo>
                  <a:lnTo>
                    <a:pt x="667270" y="1546936"/>
                  </a:lnTo>
                  <a:lnTo>
                    <a:pt x="790752" y="1546936"/>
                  </a:lnTo>
                  <a:lnTo>
                    <a:pt x="790752" y="0"/>
                  </a:lnTo>
                  <a:close/>
                </a:path>
              </a:pathLst>
            </a:custGeom>
            <a:solidFill>
              <a:srgbClr val="FEC500"/>
            </a:solidFill>
          </p:spPr>
          <p:txBody>
            <a:bodyPr wrap="square" lIns="0" tIns="0" rIns="0" bIns="0" rtlCol="0"/>
            <a:lstStyle/>
            <a:p>
              <a:endParaRPr sz="1227"/>
            </a:p>
          </p:txBody>
        </p:sp>
        <p:sp>
          <p:nvSpPr>
            <p:cNvPr id="25" name="object 25">
              <a:extLst>
                <a:ext uri="{FF2B5EF4-FFF2-40B4-BE49-F238E27FC236}">
                  <a16:creationId xmlns:a16="http://schemas.microsoft.com/office/drawing/2014/main" id="{11F38DFD-3C5A-9240-0DB6-1F9F2E2A26C5}"/>
                </a:ext>
              </a:extLst>
            </p:cNvPr>
            <p:cNvSpPr/>
            <p:nvPr/>
          </p:nvSpPr>
          <p:spPr>
            <a:xfrm>
              <a:off x="3297280" y="4000543"/>
              <a:ext cx="907415" cy="545465"/>
            </a:xfrm>
            <a:custGeom>
              <a:avLst/>
              <a:gdLst/>
              <a:ahLst/>
              <a:cxnLst/>
              <a:rect l="l" t="t" r="r" b="b"/>
              <a:pathLst>
                <a:path w="907414" h="545464">
                  <a:moveTo>
                    <a:pt x="907351" y="0"/>
                  </a:moveTo>
                  <a:lnTo>
                    <a:pt x="0" y="545198"/>
                  </a:lnTo>
                </a:path>
              </a:pathLst>
            </a:custGeom>
            <a:ln w="123482">
              <a:solidFill>
                <a:srgbClr val="FEC500"/>
              </a:solidFill>
            </a:ln>
          </p:spPr>
          <p:txBody>
            <a:bodyPr wrap="square" lIns="0" tIns="0" rIns="0" bIns="0" rtlCol="0"/>
            <a:lstStyle/>
            <a:p>
              <a:endParaRPr sz="1227"/>
            </a:p>
          </p:txBody>
        </p:sp>
        <p:sp>
          <p:nvSpPr>
            <p:cNvPr id="26" name="object 26">
              <a:extLst>
                <a:ext uri="{FF2B5EF4-FFF2-40B4-BE49-F238E27FC236}">
                  <a16:creationId xmlns:a16="http://schemas.microsoft.com/office/drawing/2014/main" id="{DAEBBCBE-EE4D-C87E-CD36-47E521D10F16}"/>
                </a:ext>
              </a:extLst>
            </p:cNvPr>
            <p:cNvSpPr/>
            <p:nvPr/>
          </p:nvSpPr>
          <p:spPr>
            <a:xfrm>
              <a:off x="3507409" y="2720746"/>
              <a:ext cx="4265295" cy="3094355"/>
            </a:xfrm>
            <a:custGeom>
              <a:avLst/>
              <a:gdLst/>
              <a:ahLst/>
              <a:cxnLst/>
              <a:rect l="l" t="t" r="r" b="b"/>
              <a:pathLst>
                <a:path w="4265295" h="3094354">
                  <a:moveTo>
                    <a:pt x="4264977" y="0"/>
                  </a:moveTo>
                  <a:lnTo>
                    <a:pt x="667270" y="0"/>
                  </a:lnTo>
                  <a:lnTo>
                    <a:pt x="667270" y="123482"/>
                  </a:lnTo>
                  <a:lnTo>
                    <a:pt x="3044952" y="123482"/>
                  </a:lnTo>
                  <a:lnTo>
                    <a:pt x="3044952" y="1430858"/>
                  </a:lnTo>
                  <a:lnTo>
                    <a:pt x="341782" y="1430858"/>
                  </a:lnTo>
                  <a:lnTo>
                    <a:pt x="341782" y="1554340"/>
                  </a:lnTo>
                  <a:lnTo>
                    <a:pt x="2241359" y="1554340"/>
                  </a:lnTo>
                  <a:lnTo>
                    <a:pt x="2241359" y="2970390"/>
                  </a:lnTo>
                  <a:lnTo>
                    <a:pt x="0" y="2970390"/>
                  </a:lnTo>
                  <a:lnTo>
                    <a:pt x="0" y="3093872"/>
                  </a:lnTo>
                  <a:lnTo>
                    <a:pt x="4264977" y="3093872"/>
                  </a:lnTo>
                  <a:lnTo>
                    <a:pt x="4264977" y="2970390"/>
                  </a:lnTo>
                  <a:lnTo>
                    <a:pt x="2364841" y="2970390"/>
                  </a:lnTo>
                  <a:lnTo>
                    <a:pt x="2364841" y="1554340"/>
                  </a:lnTo>
                  <a:lnTo>
                    <a:pt x="4264977" y="1554340"/>
                  </a:lnTo>
                  <a:lnTo>
                    <a:pt x="4264977" y="1430858"/>
                  </a:lnTo>
                  <a:lnTo>
                    <a:pt x="3168434" y="1430858"/>
                  </a:lnTo>
                  <a:lnTo>
                    <a:pt x="3168434" y="123482"/>
                  </a:lnTo>
                  <a:lnTo>
                    <a:pt x="4264977" y="123482"/>
                  </a:lnTo>
                  <a:lnTo>
                    <a:pt x="4264977" y="0"/>
                  </a:lnTo>
                  <a:close/>
                </a:path>
              </a:pathLst>
            </a:custGeom>
            <a:solidFill>
              <a:srgbClr val="FEC500"/>
            </a:solidFill>
          </p:spPr>
          <p:txBody>
            <a:bodyPr wrap="square" lIns="0" tIns="0" rIns="0" bIns="0" rtlCol="0"/>
            <a:lstStyle/>
            <a:p>
              <a:endParaRPr sz="1227"/>
            </a:p>
          </p:txBody>
        </p:sp>
        <p:sp>
          <p:nvSpPr>
            <p:cNvPr id="27" name="object 27">
              <a:extLst>
                <a:ext uri="{FF2B5EF4-FFF2-40B4-BE49-F238E27FC236}">
                  <a16:creationId xmlns:a16="http://schemas.microsoft.com/office/drawing/2014/main" id="{E2C7014D-F17C-09B6-CD97-9F7EF98D4696}"/>
                </a:ext>
              </a:extLst>
            </p:cNvPr>
            <p:cNvSpPr/>
            <p:nvPr/>
          </p:nvSpPr>
          <p:spPr>
            <a:xfrm>
              <a:off x="3910902" y="4004570"/>
              <a:ext cx="262890" cy="196850"/>
            </a:xfrm>
            <a:custGeom>
              <a:avLst/>
              <a:gdLst/>
              <a:ahLst/>
              <a:cxnLst/>
              <a:rect l="l" t="t" r="r" b="b"/>
              <a:pathLst>
                <a:path w="262889" h="196850">
                  <a:moveTo>
                    <a:pt x="0" y="196430"/>
                  </a:moveTo>
                  <a:lnTo>
                    <a:pt x="262305" y="0"/>
                  </a:lnTo>
                  <a:lnTo>
                    <a:pt x="262305" y="196430"/>
                  </a:lnTo>
                  <a:lnTo>
                    <a:pt x="0" y="196430"/>
                  </a:lnTo>
                </a:path>
              </a:pathLst>
            </a:custGeom>
            <a:ln w="123482">
              <a:solidFill>
                <a:srgbClr val="FEC500"/>
              </a:solidFill>
            </a:ln>
          </p:spPr>
          <p:txBody>
            <a:bodyPr wrap="square" lIns="0" tIns="0" rIns="0" bIns="0" rtlCol="0"/>
            <a:lstStyle/>
            <a:p>
              <a:endParaRPr sz="1227"/>
            </a:p>
          </p:txBody>
        </p:sp>
        <p:sp>
          <p:nvSpPr>
            <p:cNvPr id="28" name="object 28">
              <a:extLst>
                <a:ext uri="{FF2B5EF4-FFF2-40B4-BE49-F238E27FC236}">
                  <a16:creationId xmlns:a16="http://schemas.microsoft.com/office/drawing/2014/main" id="{2719352B-48A4-C8AC-6595-A3A368C93229}"/>
                </a:ext>
              </a:extLst>
            </p:cNvPr>
            <p:cNvSpPr/>
            <p:nvPr/>
          </p:nvSpPr>
          <p:spPr>
            <a:xfrm>
              <a:off x="6597319" y="2495029"/>
              <a:ext cx="226060" cy="226060"/>
            </a:xfrm>
            <a:custGeom>
              <a:avLst/>
              <a:gdLst/>
              <a:ahLst/>
              <a:cxnLst/>
              <a:rect l="l" t="t" r="r" b="b"/>
              <a:pathLst>
                <a:path w="226059" h="226060">
                  <a:moveTo>
                    <a:pt x="225717" y="0"/>
                  </a:moveTo>
                  <a:lnTo>
                    <a:pt x="0" y="0"/>
                  </a:lnTo>
                  <a:lnTo>
                    <a:pt x="0" y="225717"/>
                  </a:lnTo>
                  <a:lnTo>
                    <a:pt x="225717" y="225717"/>
                  </a:lnTo>
                  <a:lnTo>
                    <a:pt x="225717" y="0"/>
                  </a:lnTo>
                  <a:close/>
                </a:path>
              </a:pathLst>
            </a:custGeom>
            <a:solidFill>
              <a:srgbClr val="B8A48A"/>
            </a:solidFill>
          </p:spPr>
          <p:txBody>
            <a:bodyPr wrap="square" lIns="0" tIns="0" rIns="0" bIns="0" rtlCol="0"/>
            <a:lstStyle/>
            <a:p>
              <a:endParaRPr sz="1227"/>
            </a:p>
          </p:txBody>
        </p:sp>
        <p:sp>
          <p:nvSpPr>
            <p:cNvPr id="29" name="object 29">
              <a:extLst>
                <a:ext uri="{FF2B5EF4-FFF2-40B4-BE49-F238E27FC236}">
                  <a16:creationId xmlns:a16="http://schemas.microsoft.com/office/drawing/2014/main" id="{354D7EC6-EB04-698F-AFEE-CDBC72A77AAA}"/>
                </a:ext>
              </a:extLst>
            </p:cNvPr>
            <p:cNvSpPr/>
            <p:nvPr/>
          </p:nvSpPr>
          <p:spPr>
            <a:xfrm>
              <a:off x="6685622" y="2495029"/>
              <a:ext cx="49530" cy="71120"/>
            </a:xfrm>
            <a:custGeom>
              <a:avLst/>
              <a:gdLst/>
              <a:ahLst/>
              <a:cxnLst/>
              <a:rect l="l" t="t" r="r" b="b"/>
              <a:pathLst>
                <a:path w="49529" h="71119">
                  <a:moveTo>
                    <a:pt x="49123" y="0"/>
                  </a:moveTo>
                  <a:lnTo>
                    <a:pt x="0" y="0"/>
                  </a:lnTo>
                  <a:lnTo>
                    <a:pt x="0" y="70523"/>
                  </a:lnTo>
                  <a:lnTo>
                    <a:pt x="49123" y="70523"/>
                  </a:lnTo>
                  <a:lnTo>
                    <a:pt x="49123" y="0"/>
                  </a:lnTo>
                  <a:close/>
                </a:path>
              </a:pathLst>
            </a:custGeom>
            <a:solidFill>
              <a:srgbClr val="E5DDD3"/>
            </a:solidFill>
          </p:spPr>
          <p:txBody>
            <a:bodyPr wrap="square" lIns="0" tIns="0" rIns="0" bIns="0" rtlCol="0"/>
            <a:lstStyle/>
            <a:p>
              <a:endParaRPr sz="1227"/>
            </a:p>
          </p:txBody>
        </p:sp>
        <p:sp>
          <p:nvSpPr>
            <p:cNvPr id="30" name="object 30">
              <a:extLst>
                <a:ext uri="{FF2B5EF4-FFF2-40B4-BE49-F238E27FC236}">
                  <a16:creationId xmlns:a16="http://schemas.microsoft.com/office/drawing/2014/main" id="{80816C22-7C07-922C-C7B8-5D47D3DC4628}"/>
                </a:ext>
              </a:extLst>
            </p:cNvPr>
            <p:cNvSpPr/>
            <p:nvPr/>
          </p:nvSpPr>
          <p:spPr>
            <a:xfrm>
              <a:off x="6859689" y="2431707"/>
              <a:ext cx="257175" cy="289560"/>
            </a:xfrm>
            <a:custGeom>
              <a:avLst/>
              <a:gdLst/>
              <a:ahLst/>
              <a:cxnLst/>
              <a:rect l="l" t="t" r="r" b="b"/>
              <a:pathLst>
                <a:path w="257175" h="289560">
                  <a:moveTo>
                    <a:pt x="256616" y="0"/>
                  </a:moveTo>
                  <a:lnTo>
                    <a:pt x="0" y="0"/>
                  </a:lnTo>
                  <a:lnTo>
                    <a:pt x="0" y="289039"/>
                  </a:lnTo>
                  <a:lnTo>
                    <a:pt x="256616" y="289039"/>
                  </a:lnTo>
                  <a:lnTo>
                    <a:pt x="256616" y="0"/>
                  </a:lnTo>
                  <a:close/>
                </a:path>
              </a:pathLst>
            </a:custGeom>
            <a:solidFill>
              <a:srgbClr val="B8A48A"/>
            </a:solidFill>
          </p:spPr>
          <p:txBody>
            <a:bodyPr wrap="square" lIns="0" tIns="0" rIns="0" bIns="0" rtlCol="0"/>
            <a:lstStyle/>
            <a:p>
              <a:endParaRPr sz="1227"/>
            </a:p>
          </p:txBody>
        </p:sp>
        <p:sp>
          <p:nvSpPr>
            <p:cNvPr id="31" name="object 31">
              <a:extLst>
                <a:ext uri="{FF2B5EF4-FFF2-40B4-BE49-F238E27FC236}">
                  <a16:creationId xmlns:a16="http://schemas.microsoft.com/office/drawing/2014/main" id="{416FE620-78D3-D56B-6BDA-17DB4114C5F3}"/>
                </a:ext>
              </a:extLst>
            </p:cNvPr>
            <p:cNvSpPr/>
            <p:nvPr/>
          </p:nvSpPr>
          <p:spPr>
            <a:xfrm>
              <a:off x="6963435" y="2431719"/>
              <a:ext cx="49530" cy="71120"/>
            </a:xfrm>
            <a:custGeom>
              <a:avLst/>
              <a:gdLst/>
              <a:ahLst/>
              <a:cxnLst/>
              <a:rect l="l" t="t" r="r" b="b"/>
              <a:pathLst>
                <a:path w="49529" h="71119">
                  <a:moveTo>
                    <a:pt x="49123" y="0"/>
                  </a:moveTo>
                  <a:lnTo>
                    <a:pt x="0" y="0"/>
                  </a:lnTo>
                  <a:lnTo>
                    <a:pt x="0" y="70523"/>
                  </a:lnTo>
                  <a:lnTo>
                    <a:pt x="49123" y="70523"/>
                  </a:lnTo>
                  <a:lnTo>
                    <a:pt x="49123" y="0"/>
                  </a:lnTo>
                  <a:close/>
                </a:path>
              </a:pathLst>
            </a:custGeom>
            <a:solidFill>
              <a:srgbClr val="E5DDD3"/>
            </a:solidFill>
          </p:spPr>
          <p:txBody>
            <a:bodyPr wrap="square" lIns="0" tIns="0" rIns="0" bIns="0" rtlCol="0"/>
            <a:lstStyle/>
            <a:p>
              <a:endParaRPr sz="1227"/>
            </a:p>
          </p:txBody>
        </p:sp>
        <p:sp>
          <p:nvSpPr>
            <p:cNvPr id="32" name="object 32">
              <a:extLst>
                <a:ext uri="{FF2B5EF4-FFF2-40B4-BE49-F238E27FC236}">
                  <a16:creationId xmlns:a16="http://schemas.microsoft.com/office/drawing/2014/main" id="{AA436679-8659-37D7-F16D-59EDA63B06C6}"/>
                </a:ext>
              </a:extLst>
            </p:cNvPr>
            <p:cNvSpPr/>
            <p:nvPr/>
          </p:nvSpPr>
          <p:spPr>
            <a:xfrm>
              <a:off x="7152513" y="2506916"/>
              <a:ext cx="595630" cy="213360"/>
            </a:xfrm>
            <a:custGeom>
              <a:avLst/>
              <a:gdLst/>
              <a:ahLst/>
              <a:cxnLst/>
              <a:rect l="l" t="t" r="r" b="b"/>
              <a:pathLst>
                <a:path w="595629" h="213360">
                  <a:moveTo>
                    <a:pt x="595566" y="0"/>
                  </a:moveTo>
                  <a:lnTo>
                    <a:pt x="0" y="0"/>
                  </a:lnTo>
                  <a:lnTo>
                    <a:pt x="0" y="213321"/>
                  </a:lnTo>
                  <a:lnTo>
                    <a:pt x="595566" y="213321"/>
                  </a:lnTo>
                  <a:lnTo>
                    <a:pt x="595566" y="0"/>
                  </a:lnTo>
                  <a:close/>
                </a:path>
              </a:pathLst>
            </a:custGeom>
            <a:solidFill>
              <a:srgbClr val="B8A48A">
                <a:alpha val="89999"/>
              </a:srgbClr>
            </a:solidFill>
          </p:spPr>
          <p:txBody>
            <a:bodyPr wrap="square" lIns="0" tIns="0" rIns="0" bIns="0" rtlCol="0"/>
            <a:lstStyle/>
            <a:p>
              <a:endParaRPr sz="1227"/>
            </a:p>
          </p:txBody>
        </p:sp>
        <p:sp>
          <p:nvSpPr>
            <p:cNvPr id="33" name="object 33">
              <a:extLst>
                <a:ext uri="{FF2B5EF4-FFF2-40B4-BE49-F238E27FC236}">
                  <a16:creationId xmlns:a16="http://schemas.microsoft.com/office/drawing/2014/main" id="{FBA3FAAE-E734-AD0E-94C0-712BDE038A91}"/>
                </a:ext>
              </a:extLst>
            </p:cNvPr>
            <p:cNvSpPr/>
            <p:nvPr/>
          </p:nvSpPr>
          <p:spPr>
            <a:xfrm>
              <a:off x="7425728" y="2510053"/>
              <a:ext cx="49530" cy="71120"/>
            </a:xfrm>
            <a:custGeom>
              <a:avLst/>
              <a:gdLst/>
              <a:ahLst/>
              <a:cxnLst/>
              <a:rect l="l" t="t" r="r" b="b"/>
              <a:pathLst>
                <a:path w="49529" h="71119">
                  <a:moveTo>
                    <a:pt x="49123" y="0"/>
                  </a:moveTo>
                  <a:lnTo>
                    <a:pt x="0" y="0"/>
                  </a:lnTo>
                  <a:lnTo>
                    <a:pt x="0" y="70523"/>
                  </a:lnTo>
                  <a:lnTo>
                    <a:pt x="49123" y="70523"/>
                  </a:lnTo>
                  <a:lnTo>
                    <a:pt x="49123" y="0"/>
                  </a:lnTo>
                  <a:close/>
                </a:path>
              </a:pathLst>
            </a:custGeom>
            <a:solidFill>
              <a:srgbClr val="E5DDD3">
                <a:alpha val="89999"/>
              </a:srgbClr>
            </a:solidFill>
          </p:spPr>
          <p:txBody>
            <a:bodyPr wrap="square" lIns="0" tIns="0" rIns="0" bIns="0" rtlCol="0"/>
            <a:lstStyle/>
            <a:p>
              <a:endParaRPr sz="1227"/>
            </a:p>
          </p:txBody>
        </p:sp>
        <p:sp>
          <p:nvSpPr>
            <p:cNvPr id="34" name="object 34">
              <a:extLst>
                <a:ext uri="{FF2B5EF4-FFF2-40B4-BE49-F238E27FC236}">
                  <a16:creationId xmlns:a16="http://schemas.microsoft.com/office/drawing/2014/main" id="{99478CE2-3126-B8CA-896B-1B8BAA3D1EB9}"/>
                </a:ext>
              </a:extLst>
            </p:cNvPr>
            <p:cNvSpPr/>
            <p:nvPr/>
          </p:nvSpPr>
          <p:spPr>
            <a:xfrm>
              <a:off x="7277442" y="2278100"/>
              <a:ext cx="226060" cy="226060"/>
            </a:xfrm>
            <a:custGeom>
              <a:avLst/>
              <a:gdLst/>
              <a:ahLst/>
              <a:cxnLst/>
              <a:rect l="l" t="t" r="r" b="b"/>
              <a:pathLst>
                <a:path w="226059" h="226060">
                  <a:moveTo>
                    <a:pt x="225717" y="0"/>
                  </a:moveTo>
                  <a:lnTo>
                    <a:pt x="0" y="0"/>
                  </a:lnTo>
                  <a:lnTo>
                    <a:pt x="0" y="225717"/>
                  </a:lnTo>
                  <a:lnTo>
                    <a:pt x="225717" y="225717"/>
                  </a:lnTo>
                  <a:lnTo>
                    <a:pt x="225717" y="0"/>
                  </a:lnTo>
                  <a:close/>
                </a:path>
              </a:pathLst>
            </a:custGeom>
            <a:solidFill>
              <a:srgbClr val="B8A48A"/>
            </a:solidFill>
          </p:spPr>
          <p:txBody>
            <a:bodyPr wrap="square" lIns="0" tIns="0" rIns="0" bIns="0" rtlCol="0"/>
            <a:lstStyle/>
            <a:p>
              <a:endParaRPr sz="1227"/>
            </a:p>
          </p:txBody>
        </p:sp>
        <p:sp>
          <p:nvSpPr>
            <p:cNvPr id="35" name="object 35">
              <a:extLst>
                <a:ext uri="{FF2B5EF4-FFF2-40B4-BE49-F238E27FC236}">
                  <a16:creationId xmlns:a16="http://schemas.microsoft.com/office/drawing/2014/main" id="{26937DCA-7C55-024C-F41A-1B4C25DB8CA6}"/>
                </a:ext>
              </a:extLst>
            </p:cNvPr>
            <p:cNvSpPr/>
            <p:nvPr/>
          </p:nvSpPr>
          <p:spPr>
            <a:xfrm>
              <a:off x="7365733" y="2278113"/>
              <a:ext cx="49530" cy="71120"/>
            </a:xfrm>
            <a:custGeom>
              <a:avLst/>
              <a:gdLst/>
              <a:ahLst/>
              <a:cxnLst/>
              <a:rect l="l" t="t" r="r" b="b"/>
              <a:pathLst>
                <a:path w="49529" h="71119">
                  <a:moveTo>
                    <a:pt x="49123" y="0"/>
                  </a:moveTo>
                  <a:lnTo>
                    <a:pt x="0" y="0"/>
                  </a:lnTo>
                  <a:lnTo>
                    <a:pt x="0" y="70523"/>
                  </a:lnTo>
                  <a:lnTo>
                    <a:pt x="49123" y="70523"/>
                  </a:lnTo>
                  <a:lnTo>
                    <a:pt x="49123" y="0"/>
                  </a:lnTo>
                  <a:close/>
                </a:path>
              </a:pathLst>
            </a:custGeom>
            <a:solidFill>
              <a:srgbClr val="E5DDD3"/>
            </a:solidFill>
          </p:spPr>
          <p:txBody>
            <a:bodyPr wrap="square" lIns="0" tIns="0" rIns="0" bIns="0" rtlCol="0"/>
            <a:lstStyle/>
            <a:p>
              <a:endParaRPr sz="1227"/>
            </a:p>
          </p:txBody>
        </p:sp>
        <p:sp>
          <p:nvSpPr>
            <p:cNvPr id="36" name="object 36">
              <a:extLst>
                <a:ext uri="{FF2B5EF4-FFF2-40B4-BE49-F238E27FC236}">
                  <a16:creationId xmlns:a16="http://schemas.microsoft.com/office/drawing/2014/main" id="{9ED7C898-1071-4028-EDF4-3CCC891B0590}"/>
                </a:ext>
              </a:extLst>
            </p:cNvPr>
            <p:cNvSpPr/>
            <p:nvPr/>
          </p:nvSpPr>
          <p:spPr>
            <a:xfrm>
              <a:off x="7770330" y="5363044"/>
              <a:ext cx="2540" cy="240029"/>
            </a:xfrm>
            <a:custGeom>
              <a:avLst/>
              <a:gdLst/>
              <a:ahLst/>
              <a:cxnLst/>
              <a:rect l="l" t="t" r="r" b="b"/>
              <a:pathLst>
                <a:path w="2540" h="240029">
                  <a:moveTo>
                    <a:pt x="2057" y="0"/>
                  </a:moveTo>
                  <a:lnTo>
                    <a:pt x="1117" y="0"/>
                  </a:lnTo>
                  <a:lnTo>
                    <a:pt x="1117" y="10160"/>
                  </a:lnTo>
                  <a:lnTo>
                    <a:pt x="0" y="10160"/>
                  </a:lnTo>
                  <a:lnTo>
                    <a:pt x="0" y="233680"/>
                  </a:lnTo>
                  <a:lnTo>
                    <a:pt x="673" y="233680"/>
                  </a:lnTo>
                  <a:lnTo>
                    <a:pt x="673" y="240030"/>
                  </a:lnTo>
                  <a:lnTo>
                    <a:pt x="2057" y="240030"/>
                  </a:lnTo>
                  <a:lnTo>
                    <a:pt x="2057" y="233680"/>
                  </a:lnTo>
                  <a:lnTo>
                    <a:pt x="2057" y="10160"/>
                  </a:lnTo>
                  <a:lnTo>
                    <a:pt x="2057" y="0"/>
                  </a:lnTo>
                  <a:close/>
                </a:path>
              </a:pathLst>
            </a:custGeom>
            <a:solidFill>
              <a:srgbClr val="86919E"/>
            </a:solidFill>
          </p:spPr>
          <p:txBody>
            <a:bodyPr wrap="square" lIns="0" tIns="0" rIns="0" bIns="0" rtlCol="0"/>
            <a:lstStyle/>
            <a:p>
              <a:endParaRPr sz="1227"/>
            </a:p>
          </p:txBody>
        </p:sp>
        <p:sp>
          <p:nvSpPr>
            <p:cNvPr id="37" name="object 37">
              <a:extLst>
                <a:ext uri="{FF2B5EF4-FFF2-40B4-BE49-F238E27FC236}">
                  <a16:creationId xmlns:a16="http://schemas.microsoft.com/office/drawing/2014/main" id="{A6880BFF-E32A-EF74-E303-161BC364AAD8}"/>
                </a:ext>
              </a:extLst>
            </p:cNvPr>
            <p:cNvSpPr/>
            <p:nvPr/>
          </p:nvSpPr>
          <p:spPr>
            <a:xfrm>
              <a:off x="6433352" y="4758130"/>
              <a:ext cx="1017905" cy="575945"/>
            </a:xfrm>
            <a:custGeom>
              <a:avLst/>
              <a:gdLst/>
              <a:ahLst/>
              <a:cxnLst/>
              <a:rect l="l" t="t" r="r" b="b"/>
              <a:pathLst>
                <a:path w="1017904" h="575945">
                  <a:moveTo>
                    <a:pt x="1011174" y="0"/>
                  </a:moveTo>
                  <a:lnTo>
                    <a:pt x="6692" y="0"/>
                  </a:lnTo>
                  <a:lnTo>
                    <a:pt x="0" y="6692"/>
                  </a:lnTo>
                  <a:lnTo>
                    <a:pt x="0" y="568629"/>
                  </a:lnTo>
                  <a:lnTo>
                    <a:pt x="6692" y="575322"/>
                  </a:lnTo>
                  <a:lnTo>
                    <a:pt x="1002995" y="575322"/>
                  </a:lnTo>
                  <a:lnTo>
                    <a:pt x="1011174" y="575322"/>
                  </a:lnTo>
                  <a:lnTo>
                    <a:pt x="1017866" y="568629"/>
                  </a:lnTo>
                  <a:lnTo>
                    <a:pt x="1017866" y="6692"/>
                  </a:lnTo>
                  <a:lnTo>
                    <a:pt x="1011174" y="0"/>
                  </a:lnTo>
                  <a:close/>
                </a:path>
              </a:pathLst>
            </a:custGeom>
            <a:solidFill>
              <a:srgbClr val="3E4045"/>
            </a:solidFill>
          </p:spPr>
          <p:txBody>
            <a:bodyPr wrap="square" lIns="0" tIns="0" rIns="0" bIns="0" rtlCol="0"/>
            <a:lstStyle/>
            <a:p>
              <a:endParaRPr sz="1227"/>
            </a:p>
          </p:txBody>
        </p:sp>
        <p:sp>
          <p:nvSpPr>
            <p:cNvPr id="38" name="object 38">
              <a:extLst>
                <a:ext uri="{FF2B5EF4-FFF2-40B4-BE49-F238E27FC236}">
                  <a16:creationId xmlns:a16="http://schemas.microsoft.com/office/drawing/2014/main" id="{06CB475A-B272-2F83-9A42-7A4ABD3E2401}"/>
                </a:ext>
              </a:extLst>
            </p:cNvPr>
            <p:cNvSpPr/>
            <p:nvPr/>
          </p:nvSpPr>
          <p:spPr>
            <a:xfrm>
              <a:off x="6469557" y="4793538"/>
              <a:ext cx="945515" cy="478790"/>
            </a:xfrm>
            <a:custGeom>
              <a:avLst/>
              <a:gdLst/>
              <a:ahLst/>
              <a:cxnLst/>
              <a:rect l="l" t="t" r="r" b="b"/>
              <a:pathLst>
                <a:path w="945515" h="478789">
                  <a:moveTo>
                    <a:pt x="945451" y="0"/>
                  </a:moveTo>
                  <a:lnTo>
                    <a:pt x="0" y="0"/>
                  </a:lnTo>
                  <a:lnTo>
                    <a:pt x="0" y="478332"/>
                  </a:lnTo>
                  <a:lnTo>
                    <a:pt x="945451" y="478332"/>
                  </a:lnTo>
                  <a:lnTo>
                    <a:pt x="945451" y="0"/>
                  </a:lnTo>
                  <a:close/>
                </a:path>
              </a:pathLst>
            </a:custGeom>
            <a:solidFill>
              <a:srgbClr val="86919E"/>
            </a:solidFill>
          </p:spPr>
          <p:txBody>
            <a:bodyPr wrap="square" lIns="0" tIns="0" rIns="0" bIns="0" rtlCol="0"/>
            <a:lstStyle/>
            <a:p>
              <a:endParaRPr sz="1227"/>
            </a:p>
          </p:txBody>
        </p:sp>
        <p:sp>
          <p:nvSpPr>
            <p:cNvPr id="39" name="object 39">
              <a:extLst>
                <a:ext uri="{FF2B5EF4-FFF2-40B4-BE49-F238E27FC236}">
                  <a16:creationId xmlns:a16="http://schemas.microsoft.com/office/drawing/2014/main" id="{EAF39C42-A849-D1B2-7C8A-A738805EAC82}"/>
                </a:ext>
              </a:extLst>
            </p:cNvPr>
            <p:cNvSpPr/>
            <p:nvPr/>
          </p:nvSpPr>
          <p:spPr>
            <a:xfrm>
              <a:off x="6910995" y="5289199"/>
              <a:ext cx="78740" cy="20955"/>
            </a:xfrm>
            <a:custGeom>
              <a:avLst/>
              <a:gdLst/>
              <a:ahLst/>
              <a:cxnLst/>
              <a:rect l="l" t="t" r="r" b="b"/>
              <a:pathLst>
                <a:path w="78740" h="20954">
                  <a:moveTo>
                    <a:pt x="73964" y="0"/>
                  </a:moveTo>
                  <a:lnTo>
                    <a:pt x="4711" y="0"/>
                  </a:lnTo>
                  <a:lnTo>
                    <a:pt x="0" y="4711"/>
                  </a:lnTo>
                  <a:lnTo>
                    <a:pt x="0" y="16217"/>
                  </a:lnTo>
                  <a:lnTo>
                    <a:pt x="4711" y="20929"/>
                  </a:lnTo>
                  <a:lnTo>
                    <a:pt x="68211" y="20929"/>
                  </a:lnTo>
                  <a:lnTo>
                    <a:pt x="73964" y="20929"/>
                  </a:lnTo>
                  <a:lnTo>
                    <a:pt x="78676" y="16217"/>
                  </a:lnTo>
                  <a:lnTo>
                    <a:pt x="78676" y="4711"/>
                  </a:lnTo>
                  <a:lnTo>
                    <a:pt x="73964" y="0"/>
                  </a:lnTo>
                  <a:close/>
                </a:path>
              </a:pathLst>
            </a:custGeom>
            <a:solidFill>
              <a:srgbClr val="5A5B5D"/>
            </a:solidFill>
          </p:spPr>
          <p:txBody>
            <a:bodyPr wrap="square" lIns="0" tIns="0" rIns="0" bIns="0" rtlCol="0"/>
            <a:lstStyle/>
            <a:p>
              <a:endParaRPr sz="1227"/>
            </a:p>
          </p:txBody>
        </p:sp>
        <p:sp>
          <p:nvSpPr>
            <p:cNvPr id="40" name="object 40">
              <a:extLst>
                <a:ext uri="{FF2B5EF4-FFF2-40B4-BE49-F238E27FC236}">
                  <a16:creationId xmlns:a16="http://schemas.microsoft.com/office/drawing/2014/main" id="{3D9D709C-FF01-EF8A-71B9-D62087E4CE55}"/>
                </a:ext>
              </a:extLst>
            </p:cNvPr>
            <p:cNvSpPr/>
            <p:nvPr/>
          </p:nvSpPr>
          <p:spPr>
            <a:xfrm>
              <a:off x="6287363" y="5437809"/>
              <a:ext cx="1169670" cy="237490"/>
            </a:xfrm>
            <a:custGeom>
              <a:avLst/>
              <a:gdLst/>
              <a:ahLst/>
              <a:cxnLst/>
              <a:rect l="l" t="t" r="r" b="b"/>
              <a:pathLst>
                <a:path w="1169670" h="237489">
                  <a:moveTo>
                    <a:pt x="125476" y="0"/>
                  </a:moveTo>
                  <a:lnTo>
                    <a:pt x="0" y="0"/>
                  </a:lnTo>
                  <a:lnTo>
                    <a:pt x="0" y="237413"/>
                  </a:lnTo>
                  <a:lnTo>
                    <a:pt x="125476" y="237413"/>
                  </a:lnTo>
                  <a:lnTo>
                    <a:pt x="125476" y="0"/>
                  </a:lnTo>
                  <a:close/>
                </a:path>
                <a:path w="1169670" h="237489">
                  <a:moveTo>
                    <a:pt x="1169619" y="0"/>
                  </a:moveTo>
                  <a:lnTo>
                    <a:pt x="1044143" y="0"/>
                  </a:lnTo>
                  <a:lnTo>
                    <a:pt x="1044143" y="237413"/>
                  </a:lnTo>
                  <a:lnTo>
                    <a:pt x="1169619" y="237413"/>
                  </a:lnTo>
                  <a:lnTo>
                    <a:pt x="1169619" y="0"/>
                  </a:lnTo>
                  <a:close/>
                </a:path>
              </a:pathLst>
            </a:custGeom>
            <a:solidFill>
              <a:srgbClr val="6B5F53"/>
            </a:solidFill>
          </p:spPr>
          <p:txBody>
            <a:bodyPr wrap="square" lIns="0" tIns="0" rIns="0" bIns="0" rtlCol="0"/>
            <a:lstStyle/>
            <a:p>
              <a:endParaRPr sz="1227"/>
            </a:p>
          </p:txBody>
        </p:sp>
        <p:sp>
          <p:nvSpPr>
            <p:cNvPr id="41" name="object 41">
              <a:extLst>
                <a:ext uri="{FF2B5EF4-FFF2-40B4-BE49-F238E27FC236}">
                  <a16:creationId xmlns:a16="http://schemas.microsoft.com/office/drawing/2014/main" id="{4FB44BC9-96DB-FC48-2B3B-AB3DDDE1E1D0}"/>
                </a:ext>
              </a:extLst>
            </p:cNvPr>
            <p:cNvSpPr/>
            <p:nvPr/>
          </p:nvSpPr>
          <p:spPr>
            <a:xfrm>
              <a:off x="5045151" y="3551402"/>
              <a:ext cx="2412365" cy="1886585"/>
            </a:xfrm>
            <a:custGeom>
              <a:avLst/>
              <a:gdLst/>
              <a:ahLst/>
              <a:cxnLst/>
              <a:rect l="l" t="t" r="r" b="b"/>
              <a:pathLst>
                <a:path w="2412365" h="1886585">
                  <a:moveTo>
                    <a:pt x="1053388" y="33108"/>
                  </a:moveTo>
                  <a:lnTo>
                    <a:pt x="1050772" y="20256"/>
                  </a:lnTo>
                  <a:lnTo>
                    <a:pt x="1043660" y="9728"/>
                  </a:lnTo>
                  <a:lnTo>
                    <a:pt x="1033132" y="2616"/>
                  </a:lnTo>
                  <a:lnTo>
                    <a:pt x="1020279" y="0"/>
                  </a:lnTo>
                  <a:lnTo>
                    <a:pt x="33108" y="0"/>
                  </a:lnTo>
                  <a:lnTo>
                    <a:pt x="20256" y="2616"/>
                  </a:lnTo>
                  <a:lnTo>
                    <a:pt x="9728" y="9728"/>
                  </a:lnTo>
                  <a:lnTo>
                    <a:pt x="2616" y="20256"/>
                  </a:lnTo>
                  <a:lnTo>
                    <a:pt x="0" y="33108"/>
                  </a:lnTo>
                  <a:lnTo>
                    <a:pt x="0" y="510933"/>
                  </a:lnTo>
                  <a:lnTo>
                    <a:pt x="2616" y="523798"/>
                  </a:lnTo>
                  <a:lnTo>
                    <a:pt x="9728" y="534327"/>
                  </a:lnTo>
                  <a:lnTo>
                    <a:pt x="20256" y="541439"/>
                  </a:lnTo>
                  <a:lnTo>
                    <a:pt x="33108" y="544042"/>
                  </a:lnTo>
                  <a:lnTo>
                    <a:pt x="1020279" y="544042"/>
                  </a:lnTo>
                  <a:lnTo>
                    <a:pt x="1033132" y="541439"/>
                  </a:lnTo>
                  <a:lnTo>
                    <a:pt x="1043660" y="534327"/>
                  </a:lnTo>
                  <a:lnTo>
                    <a:pt x="1050772" y="523798"/>
                  </a:lnTo>
                  <a:lnTo>
                    <a:pt x="1053388" y="510933"/>
                  </a:lnTo>
                  <a:lnTo>
                    <a:pt x="1053388" y="33108"/>
                  </a:lnTo>
                  <a:close/>
                </a:path>
                <a:path w="2412365" h="1886585">
                  <a:moveTo>
                    <a:pt x="2411831" y="1811655"/>
                  </a:moveTo>
                  <a:lnTo>
                    <a:pt x="1242199" y="1811655"/>
                  </a:lnTo>
                  <a:lnTo>
                    <a:pt x="1242199" y="1886407"/>
                  </a:lnTo>
                  <a:lnTo>
                    <a:pt x="2411831" y="1886407"/>
                  </a:lnTo>
                  <a:lnTo>
                    <a:pt x="2411831" y="1811655"/>
                  </a:lnTo>
                  <a:close/>
                </a:path>
              </a:pathLst>
            </a:custGeom>
            <a:solidFill>
              <a:srgbClr val="8DA7BD"/>
            </a:solidFill>
          </p:spPr>
          <p:txBody>
            <a:bodyPr wrap="square" lIns="0" tIns="0" rIns="0" bIns="0" rtlCol="0"/>
            <a:lstStyle/>
            <a:p>
              <a:endParaRPr sz="1227"/>
            </a:p>
          </p:txBody>
        </p:sp>
        <p:sp>
          <p:nvSpPr>
            <p:cNvPr id="42" name="object 42">
              <a:extLst>
                <a:ext uri="{FF2B5EF4-FFF2-40B4-BE49-F238E27FC236}">
                  <a16:creationId xmlns:a16="http://schemas.microsoft.com/office/drawing/2014/main" id="{D4ECF57C-CA7B-F65B-E257-FEA98F991046}"/>
                </a:ext>
              </a:extLst>
            </p:cNvPr>
            <p:cNvSpPr/>
            <p:nvPr/>
          </p:nvSpPr>
          <p:spPr>
            <a:xfrm>
              <a:off x="5150751" y="3697287"/>
              <a:ext cx="842644" cy="104775"/>
            </a:xfrm>
            <a:custGeom>
              <a:avLst/>
              <a:gdLst/>
              <a:ahLst/>
              <a:cxnLst/>
              <a:rect l="l" t="t" r="r" b="b"/>
              <a:pathLst>
                <a:path w="842645" h="104775">
                  <a:moveTo>
                    <a:pt x="349935" y="33108"/>
                  </a:moveTo>
                  <a:lnTo>
                    <a:pt x="347319" y="20243"/>
                  </a:lnTo>
                  <a:lnTo>
                    <a:pt x="340207" y="9715"/>
                  </a:lnTo>
                  <a:lnTo>
                    <a:pt x="329679" y="2603"/>
                  </a:lnTo>
                  <a:lnTo>
                    <a:pt x="316826" y="0"/>
                  </a:lnTo>
                  <a:lnTo>
                    <a:pt x="33108" y="0"/>
                  </a:lnTo>
                  <a:lnTo>
                    <a:pt x="20243" y="2603"/>
                  </a:lnTo>
                  <a:lnTo>
                    <a:pt x="9715" y="9715"/>
                  </a:lnTo>
                  <a:lnTo>
                    <a:pt x="2603" y="20243"/>
                  </a:lnTo>
                  <a:lnTo>
                    <a:pt x="0" y="33108"/>
                  </a:lnTo>
                  <a:lnTo>
                    <a:pt x="0" y="71399"/>
                  </a:lnTo>
                  <a:lnTo>
                    <a:pt x="2603" y="84251"/>
                  </a:lnTo>
                  <a:lnTo>
                    <a:pt x="9715" y="94780"/>
                  </a:lnTo>
                  <a:lnTo>
                    <a:pt x="20243" y="101892"/>
                  </a:lnTo>
                  <a:lnTo>
                    <a:pt x="33108" y="104508"/>
                  </a:lnTo>
                  <a:lnTo>
                    <a:pt x="316826" y="104508"/>
                  </a:lnTo>
                  <a:lnTo>
                    <a:pt x="329679" y="101892"/>
                  </a:lnTo>
                  <a:lnTo>
                    <a:pt x="340207" y="94780"/>
                  </a:lnTo>
                  <a:lnTo>
                    <a:pt x="347319" y="84251"/>
                  </a:lnTo>
                  <a:lnTo>
                    <a:pt x="349935" y="71399"/>
                  </a:lnTo>
                  <a:lnTo>
                    <a:pt x="349935" y="33108"/>
                  </a:lnTo>
                  <a:close/>
                </a:path>
                <a:path w="842645" h="104775">
                  <a:moveTo>
                    <a:pt x="842187" y="33108"/>
                  </a:moveTo>
                  <a:lnTo>
                    <a:pt x="839571" y="20243"/>
                  </a:lnTo>
                  <a:lnTo>
                    <a:pt x="832459" y="9715"/>
                  </a:lnTo>
                  <a:lnTo>
                    <a:pt x="821931" y="2603"/>
                  </a:lnTo>
                  <a:lnTo>
                    <a:pt x="809078" y="0"/>
                  </a:lnTo>
                  <a:lnTo>
                    <a:pt x="525360" y="0"/>
                  </a:lnTo>
                  <a:lnTo>
                    <a:pt x="512508" y="2603"/>
                  </a:lnTo>
                  <a:lnTo>
                    <a:pt x="501980" y="9715"/>
                  </a:lnTo>
                  <a:lnTo>
                    <a:pt x="494868" y="20243"/>
                  </a:lnTo>
                  <a:lnTo>
                    <a:pt x="492252" y="33108"/>
                  </a:lnTo>
                  <a:lnTo>
                    <a:pt x="492252" y="71399"/>
                  </a:lnTo>
                  <a:lnTo>
                    <a:pt x="494868" y="84251"/>
                  </a:lnTo>
                  <a:lnTo>
                    <a:pt x="501980" y="94780"/>
                  </a:lnTo>
                  <a:lnTo>
                    <a:pt x="512508" y="101892"/>
                  </a:lnTo>
                  <a:lnTo>
                    <a:pt x="525360" y="104508"/>
                  </a:lnTo>
                  <a:lnTo>
                    <a:pt x="809078" y="104508"/>
                  </a:lnTo>
                  <a:lnTo>
                    <a:pt x="821931" y="101892"/>
                  </a:lnTo>
                  <a:lnTo>
                    <a:pt x="832459" y="94780"/>
                  </a:lnTo>
                  <a:lnTo>
                    <a:pt x="839571" y="84251"/>
                  </a:lnTo>
                  <a:lnTo>
                    <a:pt x="842187" y="71399"/>
                  </a:lnTo>
                  <a:lnTo>
                    <a:pt x="842187" y="33108"/>
                  </a:lnTo>
                  <a:close/>
                </a:path>
              </a:pathLst>
            </a:custGeom>
            <a:solidFill>
              <a:srgbClr val="416489"/>
            </a:solidFill>
          </p:spPr>
          <p:txBody>
            <a:bodyPr wrap="square" lIns="0" tIns="0" rIns="0" bIns="0" rtlCol="0"/>
            <a:lstStyle/>
            <a:p>
              <a:endParaRPr sz="1227"/>
            </a:p>
          </p:txBody>
        </p:sp>
        <p:sp>
          <p:nvSpPr>
            <p:cNvPr id="43" name="object 43">
              <a:extLst>
                <a:ext uri="{FF2B5EF4-FFF2-40B4-BE49-F238E27FC236}">
                  <a16:creationId xmlns:a16="http://schemas.microsoft.com/office/drawing/2014/main" id="{752E2F8A-A113-EE1B-CD4A-07B554462A82}"/>
                </a:ext>
              </a:extLst>
            </p:cNvPr>
            <p:cNvSpPr/>
            <p:nvPr/>
          </p:nvSpPr>
          <p:spPr>
            <a:xfrm>
              <a:off x="4963175" y="3771168"/>
              <a:ext cx="1217930" cy="104775"/>
            </a:xfrm>
            <a:custGeom>
              <a:avLst/>
              <a:gdLst/>
              <a:ahLst/>
              <a:cxnLst/>
              <a:rect l="l" t="t" r="r" b="b"/>
              <a:pathLst>
                <a:path w="1217929" h="104775">
                  <a:moveTo>
                    <a:pt x="1184249" y="0"/>
                  </a:moveTo>
                  <a:lnTo>
                    <a:pt x="33096" y="0"/>
                  </a:lnTo>
                  <a:lnTo>
                    <a:pt x="20247" y="2612"/>
                  </a:lnTo>
                  <a:lnTo>
                    <a:pt x="9723" y="9725"/>
                  </a:lnTo>
                  <a:lnTo>
                    <a:pt x="2612" y="20252"/>
                  </a:lnTo>
                  <a:lnTo>
                    <a:pt x="0" y="33108"/>
                  </a:lnTo>
                  <a:lnTo>
                    <a:pt x="0" y="71399"/>
                  </a:lnTo>
                  <a:lnTo>
                    <a:pt x="2612" y="84255"/>
                  </a:lnTo>
                  <a:lnTo>
                    <a:pt x="9723" y="94783"/>
                  </a:lnTo>
                  <a:lnTo>
                    <a:pt x="20247" y="101896"/>
                  </a:lnTo>
                  <a:lnTo>
                    <a:pt x="33096" y="104508"/>
                  </a:lnTo>
                  <a:lnTo>
                    <a:pt x="1184249" y="104508"/>
                  </a:lnTo>
                  <a:lnTo>
                    <a:pt x="1197105" y="101896"/>
                  </a:lnTo>
                  <a:lnTo>
                    <a:pt x="1207633" y="94783"/>
                  </a:lnTo>
                  <a:lnTo>
                    <a:pt x="1214746" y="84255"/>
                  </a:lnTo>
                  <a:lnTo>
                    <a:pt x="1217358" y="71399"/>
                  </a:lnTo>
                  <a:lnTo>
                    <a:pt x="1217358" y="33108"/>
                  </a:lnTo>
                  <a:lnTo>
                    <a:pt x="1214746" y="20252"/>
                  </a:lnTo>
                  <a:lnTo>
                    <a:pt x="1207633" y="9725"/>
                  </a:lnTo>
                  <a:lnTo>
                    <a:pt x="1197105" y="2612"/>
                  </a:lnTo>
                  <a:lnTo>
                    <a:pt x="1184249" y="0"/>
                  </a:lnTo>
                  <a:close/>
                </a:path>
              </a:pathLst>
            </a:custGeom>
            <a:solidFill>
              <a:srgbClr val="CDE6F5"/>
            </a:solidFill>
          </p:spPr>
          <p:txBody>
            <a:bodyPr wrap="square" lIns="0" tIns="0" rIns="0" bIns="0" rtlCol="0"/>
            <a:lstStyle/>
            <a:p>
              <a:endParaRPr sz="1227"/>
            </a:p>
          </p:txBody>
        </p:sp>
        <p:sp>
          <p:nvSpPr>
            <p:cNvPr id="44" name="object 44">
              <a:extLst>
                <a:ext uri="{FF2B5EF4-FFF2-40B4-BE49-F238E27FC236}">
                  <a16:creationId xmlns:a16="http://schemas.microsoft.com/office/drawing/2014/main" id="{D3A9099C-107D-5D34-3B1F-5CCAADAA8810}"/>
                </a:ext>
              </a:extLst>
            </p:cNvPr>
            <p:cNvSpPr/>
            <p:nvPr/>
          </p:nvSpPr>
          <p:spPr>
            <a:xfrm>
              <a:off x="4963175" y="3848706"/>
              <a:ext cx="1217930" cy="247015"/>
            </a:xfrm>
            <a:custGeom>
              <a:avLst/>
              <a:gdLst/>
              <a:ahLst/>
              <a:cxnLst/>
              <a:rect l="l" t="t" r="r" b="b"/>
              <a:pathLst>
                <a:path w="1217929" h="247014">
                  <a:moveTo>
                    <a:pt x="1184249" y="0"/>
                  </a:moveTo>
                  <a:lnTo>
                    <a:pt x="33096" y="0"/>
                  </a:lnTo>
                  <a:lnTo>
                    <a:pt x="20247" y="2612"/>
                  </a:lnTo>
                  <a:lnTo>
                    <a:pt x="9723" y="9723"/>
                  </a:lnTo>
                  <a:lnTo>
                    <a:pt x="2612" y="20247"/>
                  </a:lnTo>
                  <a:lnTo>
                    <a:pt x="0" y="33096"/>
                  </a:lnTo>
                  <a:lnTo>
                    <a:pt x="0" y="213626"/>
                  </a:lnTo>
                  <a:lnTo>
                    <a:pt x="2612" y="226483"/>
                  </a:lnTo>
                  <a:lnTo>
                    <a:pt x="9723" y="237010"/>
                  </a:lnTo>
                  <a:lnTo>
                    <a:pt x="20247" y="244123"/>
                  </a:lnTo>
                  <a:lnTo>
                    <a:pt x="33096" y="246735"/>
                  </a:lnTo>
                  <a:lnTo>
                    <a:pt x="1184249" y="246735"/>
                  </a:lnTo>
                  <a:lnTo>
                    <a:pt x="1197105" y="244123"/>
                  </a:lnTo>
                  <a:lnTo>
                    <a:pt x="1207633" y="237010"/>
                  </a:lnTo>
                  <a:lnTo>
                    <a:pt x="1214746" y="226483"/>
                  </a:lnTo>
                  <a:lnTo>
                    <a:pt x="1217358" y="213626"/>
                  </a:lnTo>
                  <a:lnTo>
                    <a:pt x="1217358" y="33096"/>
                  </a:lnTo>
                  <a:lnTo>
                    <a:pt x="1214746" y="20247"/>
                  </a:lnTo>
                  <a:lnTo>
                    <a:pt x="1207633" y="9723"/>
                  </a:lnTo>
                  <a:lnTo>
                    <a:pt x="1197105" y="2612"/>
                  </a:lnTo>
                  <a:lnTo>
                    <a:pt x="1184249" y="0"/>
                  </a:lnTo>
                  <a:close/>
                </a:path>
              </a:pathLst>
            </a:custGeom>
            <a:solidFill>
              <a:srgbClr val="393D41"/>
            </a:solidFill>
          </p:spPr>
          <p:txBody>
            <a:bodyPr wrap="square" lIns="0" tIns="0" rIns="0" bIns="0" rtlCol="0"/>
            <a:lstStyle/>
            <a:p>
              <a:endParaRPr sz="1227"/>
            </a:p>
          </p:txBody>
        </p:sp>
        <p:sp>
          <p:nvSpPr>
            <p:cNvPr id="45" name="object 45">
              <a:extLst>
                <a:ext uri="{FF2B5EF4-FFF2-40B4-BE49-F238E27FC236}">
                  <a16:creationId xmlns:a16="http://schemas.microsoft.com/office/drawing/2014/main" id="{015A8EBD-8025-D660-732F-E8CFADA9A49A}"/>
                </a:ext>
              </a:extLst>
            </p:cNvPr>
            <p:cNvSpPr/>
            <p:nvPr/>
          </p:nvSpPr>
          <p:spPr>
            <a:xfrm>
              <a:off x="4960975" y="3848709"/>
              <a:ext cx="1221740" cy="295910"/>
            </a:xfrm>
            <a:custGeom>
              <a:avLst/>
              <a:gdLst/>
              <a:ahLst/>
              <a:cxnLst/>
              <a:rect l="l" t="t" r="r" b="b"/>
              <a:pathLst>
                <a:path w="1221739" h="295910">
                  <a:moveTo>
                    <a:pt x="105689" y="0"/>
                  </a:moveTo>
                  <a:lnTo>
                    <a:pt x="0" y="0"/>
                  </a:lnTo>
                  <a:lnTo>
                    <a:pt x="0" y="295529"/>
                  </a:lnTo>
                  <a:lnTo>
                    <a:pt x="105689" y="295529"/>
                  </a:lnTo>
                  <a:lnTo>
                    <a:pt x="105689" y="0"/>
                  </a:lnTo>
                  <a:close/>
                </a:path>
                <a:path w="1221739" h="295910">
                  <a:moveTo>
                    <a:pt x="1221727" y="0"/>
                  </a:moveTo>
                  <a:lnTo>
                    <a:pt x="1116050" y="0"/>
                  </a:lnTo>
                  <a:lnTo>
                    <a:pt x="1116050" y="295529"/>
                  </a:lnTo>
                  <a:lnTo>
                    <a:pt x="1221727" y="295529"/>
                  </a:lnTo>
                  <a:lnTo>
                    <a:pt x="1221727" y="0"/>
                  </a:lnTo>
                  <a:close/>
                </a:path>
              </a:pathLst>
            </a:custGeom>
            <a:solidFill>
              <a:srgbClr val="6B5F53"/>
            </a:solidFill>
          </p:spPr>
          <p:txBody>
            <a:bodyPr wrap="square" lIns="0" tIns="0" rIns="0" bIns="0" rtlCol="0"/>
            <a:lstStyle/>
            <a:p>
              <a:endParaRPr sz="1227"/>
            </a:p>
          </p:txBody>
        </p:sp>
        <p:sp>
          <p:nvSpPr>
            <p:cNvPr id="46" name="object 46">
              <a:extLst>
                <a:ext uri="{FF2B5EF4-FFF2-40B4-BE49-F238E27FC236}">
                  <a16:creationId xmlns:a16="http://schemas.microsoft.com/office/drawing/2014/main" id="{2987843F-34F4-F2A6-86FA-42EEDD8D7370}"/>
                </a:ext>
              </a:extLst>
            </p:cNvPr>
            <p:cNvSpPr/>
            <p:nvPr/>
          </p:nvSpPr>
          <p:spPr>
            <a:xfrm>
              <a:off x="4638276" y="3834596"/>
              <a:ext cx="180340" cy="8890"/>
            </a:xfrm>
            <a:custGeom>
              <a:avLst/>
              <a:gdLst/>
              <a:ahLst/>
              <a:cxnLst/>
              <a:rect l="l" t="t" r="r" b="b"/>
              <a:pathLst>
                <a:path w="180339" h="8889">
                  <a:moveTo>
                    <a:pt x="178701" y="0"/>
                  </a:moveTo>
                  <a:lnTo>
                    <a:pt x="1574" y="0"/>
                  </a:lnTo>
                  <a:lnTo>
                    <a:pt x="0" y="1562"/>
                  </a:lnTo>
                  <a:lnTo>
                    <a:pt x="0" y="7315"/>
                  </a:lnTo>
                  <a:lnTo>
                    <a:pt x="1574" y="8889"/>
                  </a:lnTo>
                  <a:lnTo>
                    <a:pt x="176784" y="8889"/>
                  </a:lnTo>
                  <a:lnTo>
                    <a:pt x="178701" y="8889"/>
                  </a:lnTo>
                  <a:lnTo>
                    <a:pt x="180276" y="7315"/>
                  </a:lnTo>
                  <a:lnTo>
                    <a:pt x="180276" y="1562"/>
                  </a:lnTo>
                  <a:lnTo>
                    <a:pt x="178701" y="0"/>
                  </a:lnTo>
                  <a:close/>
                </a:path>
              </a:pathLst>
            </a:custGeom>
            <a:solidFill>
              <a:srgbClr val="CDE6F5"/>
            </a:solidFill>
          </p:spPr>
          <p:txBody>
            <a:bodyPr wrap="square" lIns="0" tIns="0" rIns="0" bIns="0" rtlCol="0"/>
            <a:lstStyle/>
            <a:p>
              <a:endParaRPr sz="1227"/>
            </a:p>
          </p:txBody>
        </p:sp>
        <p:sp>
          <p:nvSpPr>
            <p:cNvPr id="47" name="object 47">
              <a:extLst>
                <a:ext uri="{FF2B5EF4-FFF2-40B4-BE49-F238E27FC236}">
                  <a16:creationId xmlns:a16="http://schemas.microsoft.com/office/drawing/2014/main" id="{25847A32-F76E-CC00-94F5-AD64CF9CEFC5}"/>
                </a:ext>
              </a:extLst>
            </p:cNvPr>
            <p:cNvSpPr/>
            <p:nvPr/>
          </p:nvSpPr>
          <p:spPr>
            <a:xfrm>
              <a:off x="4644919" y="3834719"/>
              <a:ext cx="168910" cy="0"/>
            </a:xfrm>
            <a:custGeom>
              <a:avLst/>
              <a:gdLst/>
              <a:ahLst/>
              <a:cxnLst/>
              <a:rect l="l" t="t" r="r" b="b"/>
              <a:pathLst>
                <a:path w="168910">
                  <a:moveTo>
                    <a:pt x="0" y="0"/>
                  </a:moveTo>
                  <a:lnTo>
                    <a:pt x="168530" y="0"/>
                  </a:lnTo>
                </a:path>
              </a:pathLst>
            </a:custGeom>
            <a:ln w="3949">
              <a:solidFill>
                <a:srgbClr val="393D41"/>
              </a:solidFill>
              <a:prstDash val="sysDot"/>
            </a:ln>
          </p:spPr>
          <p:txBody>
            <a:bodyPr wrap="square" lIns="0" tIns="0" rIns="0" bIns="0" rtlCol="0"/>
            <a:lstStyle/>
            <a:p>
              <a:endParaRPr sz="1227"/>
            </a:p>
          </p:txBody>
        </p:sp>
        <p:sp>
          <p:nvSpPr>
            <p:cNvPr id="48" name="object 48">
              <a:extLst>
                <a:ext uri="{FF2B5EF4-FFF2-40B4-BE49-F238E27FC236}">
                  <a16:creationId xmlns:a16="http://schemas.microsoft.com/office/drawing/2014/main" id="{BF304F26-6AA2-5AAB-66BF-656E3D280B9B}"/>
                </a:ext>
              </a:extLst>
            </p:cNvPr>
            <p:cNvSpPr/>
            <p:nvPr/>
          </p:nvSpPr>
          <p:spPr>
            <a:xfrm>
              <a:off x="4496291" y="3785010"/>
              <a:ext cx="128905" cy="57150"/>
            </a:xfrm>
            <a:custGeom>
              <a:avLst/>
              <a:gdLst/>
              <a:ahLst/>
              <a:cxnLst/>
              <a:rect l="l" t="t" r="r" b="b"/>
              <a:pathLst>
                <a:path w="128904" h="57150">
                  <a:moveTo>
                    <a:pt x="103708" y="0"/>
                  </a:moveTo>
                  <a:lnTo>
                    <a:pt x="27622" y="0"/>
                  </a:lnTo>
                  <a:lnTo>
                    <a:pt x="0" y="56540"/>
                  </a:lnTo>
                  <a:lnTo>
                    <a:pt x="128905" y="56540"/>
                  </a:lnTo>
                  <a:lnTo>
                    <a:pt x="103708" y="0"/>
                  </a:lnTo>
                  <a:close/>
                </a:path>
              </a:pathLst>
            </a:custGeom>
            <a:solidFill>
              <a:srgbClr val="5A5B5D"/>
            </a:solidFill>
          </p:spPr>
          <p:txBody>
            <a:bodyPr wrap="square" lIns="0" tIns="0" rIns="0" bIns="0" rtlCol="0"/>
            <a:lstStyle/>
            <a:p>
              <a:endParaRPr sz="1227"/>
            </a:p>
          </p:txBody>
        </p:sp>
        <p:sp>
          <p:nvSpPr>
            <p:cNvPr id="49" name="object 49">
              <a:extLst>
                <a:ext uri="{FF2B5EF4-FFF2-40B4-BE49-F238E27FC236}">
                  <a16:creationId xmlns:a16="http://schemas.microsoft.com/office/drawing/2014/main" id="{CEC0DCEC-FC45-FD42-315D-F7DA9718A13D}"/>
                </a:ext>
              </a:extLst>
            </p:cNvPr>
            <p:cNvSpPr/>
            <p:nvPr/>
          </p:nvSpPr>
          <p:spPr>
            <a:xfrm>
              <a:off x="4496291" y="3785010"/>
              <a:ext cx="128905" cy="57150"/>
            </a:xfrm>
            <a:custGeom>
              <a:avLst/>
              <a:gdLst/>
              <a:ahLst/>
              <a:cxnLst/>
              <a:rect l="l" t="t" r="r" b="b"/>
              <a:pathLst>
                <a:path w="128904" h="57150">
                  <a:moveTo>
                    <a:pt x="27622" y="0"/>
                  </a:moveTo>
                  <a:lnTo>
                    <a:pt x="0" y="56540"/>
                  </a:lnTo>
                  <a:lnTo>
                    <a:pt x="128905" y="56540"/>
                  </a:lnTo>
                  <a:lnTo>
                    <a:pt x="103708" y="0"/>
                  </a:lnTo>
                  <a:lnTo>
                    <a:pt x="27622" y="0"/>
                  </a:lnTo>
                  <a:close/>
                </a:path>
              </a:pathLst>
            </a:custGeom>
            <a:ln w="3873">
              <a:solidFill>
                <a:srgbClr val="5A5B5D"/>
              </a:solidFill>
            </a:ln>
          </p:spPr>
          <p:txBody>
            <a:bodyPr wrap="square" lIns="0" tIns="0" rIns="0" bIns="0" rtlCol="0"/>
            <a:lstStyle/>
            <a:p>
              <a:endParaRPr sz="1227"/>
            </a:p>
          </p:txBody>
        </p:sp>
        <p:sp>
          <p:nvSpPr>
            <p:cNvPr id="50" name="object 50">
              <a:extLst>
                <a:ext uri="{FF2B5EF4-FFF2-40B4-BE49-F238E27FC236}">
                  <a16:creationId xmlns:a16="http://schemas.microsoft.com/office/drawing/2014/main" id="{36AE0EE2-F80F-2843-800C-2758A849B60C}"/>
                </a:ext>
              </a:extLst>
            </p:cNvPr>
            <p:cNvSpPr/>
            <p:nvPr/>
          </p:nvSpPr>
          <p:spPr>
            <a:xfrm>
              <a:off x="4386935" y="3537537"/>
              <a:ext cx="351790" cy="255904"/>
            </a:xfrm>
            <a:custGeom>
              <a:avLst/>
              <a:gdLst/>
              <a:ahLst/>
              <a:cxnLst/>
              <a:rect l="l" t="t" r="r" b="b"/>
              <a:pathLst>
                <a:path w="351789" h="255904">
                  <a:moveTo>
                    <a:pt x="349923" y="0"/>
                  </a:moveTo>
                  <a:lnTo>
                    <a:pt x="1574" y="0"/>
                  </a:lnTo>
                  <a:lnTo>
                    <a:pt x="0" y="1574"/>
                  </a:lnTo>
                  <a:lnTo>
                    <a:pt x="0" y="253771"/>
                  </a:lnTo>
                  <a:lnTo>
                    <a:pt x="1574" y="255346"/>
                  </a:lnTo>
                  <a:lnTo>
                    <a:pt x="348005" y="255346"/>
                  </a:lnTo>
                  <a:lnTo>
                    <a:pt x="349923" y="255346"/>
                  </a:lnTo>
                  <a:lnTo>
                    <a:pt x="351497" y="253771"/>
                  </a:lnTo>
                  <a:lnTo>
                    <a:pt x="351497" y="1574"/>
                  </a:lnTo>
                  <a:lnTo>
                    <a:pt x="349923" y="0"/>
                  </a:lnTo>
                  <a:close/>
                </a:path>
              </a:pathLst>
            </a:custGeom>
            <a:solidFill>
              <a:srgbClr val="CDE6F5"/>
            </a:solidFill>
          </p:spPr>
          <p:txBody>
            <a:bodyPr wrap="square" lIns="0" tIns="0" rIns="0" bIns="0" rtlCol="0"/>
            <a:lstStyle/>
            <a:p>
              <a:endParaRPr sz="1227"/>
            </a:p>
          </p:txBody>
        </p:sp>
        <p:sp>
          <p:nvSpPr>
            <p:cNvPr id="51" name="object 51">
              <a:extLst>
                <a:ext uri="{FF2B5EF4-FFF2-40B4-BE49-F238E27FC236}">
                  <a16:creationId xmlns:a16="http://schemas.microsoft.com/office/drawing/2014/main" id="{45610F07-6177-E9C0-53CB-04141577EA7F}"/>
                </a:ext>
              </a:extLst>
            </p:cNvPr>
            <p:cNvSpPr/>
            <p:nvPr/>
          </p:nvSpPr>
          <p:spPr>
            <a:xfrm>
              <a:off x="4386935" y="3537537"/>
              <a:ext cx="351790" cy="255904"/>
            </a:xfrm>
            <a:custGeom>
              <a:avLst/>
              <a:gdLst/>
              <a:ahLst/>
              <a:cxnLst/>
              <a:rect l="l" t="t" r="r" b="b"/>
              <a:pathLst>
                <a:path w="351789" h="255904">
                  <a:moveTo>
                    <a:pt x="348005" y="255346"/>
                  </a:moveTo>
                  <a:lnTo>
                    <a:pt x="3492" y="255346"/>
                  </a:lnTo>
                  <a:lnTo>
                    <a:pt x="1574" y="255346"/>
                  </a:lnTo>
                  <a:lnTo>
                    <a:pt x="0" y="253771"/>
                  </a:lnTo>
                  <a:lnTo>
                    <a:pt x="0" y="251853"/>
                  </a:lnTo>
                  <a:lnTo>
                    <a:pt x="0" y="3492"/>
                  </a:lnTo>
                  <a:lnTo>
                    <a:pt x="0" y="1574"/>
                  </a:lnTo>
                  <a:lnTo>
                    <a:pt x="1574" y="0"/>
                  </a:lnTo>
                  <a:lnTo>
                    <a:pt x="3492" y="0"/>
                  </a:lnTo>
                  <a:lnTo>
                    <a:pt x="348005" y="0"/>
                  </a:lnTo>
                  <a:lnTo>
                    <a:pt x="349923" y="0"/>
                  </a:lnTo>
                  <a:lnTo>
                    <a:pt x="351497" y="1574"/>
                  </a:lnTo>
                  <a:lnTo>
                    <a:pt x="351497" y="3492"/>
                  </a:lnTo>
                  <a:lnTo>
                    <a:pt x="351497" y="251853"/>
                  </a:lnTo>
                  <a:lnTo>
                    <a:pt x="351497" y="253771"/>
                  </a:lnTo>
                  <a:lnTo>
                    <a:pt x="349923" y="255346"/>
                  </a:lnTo>
                  <a:lnTo>
                    <a:pt x="348005" y="255346"/>
                  </a:lnTo>
                  <a:close/>
                </a:path>
              </a:pathLst>
            </a:custGeom>
            <a:ln w="3175">
              <a:solidFill>
                <a:srgbClr val="86919E"/>
              </a:solidFill>
            </a:ln>
          </p:spPr>
          <p:txBody>
            <a:bodyPr wrap="square" lIns="0" tIns="0" rIns="0" bIns="0" rtlCol="0"/>
            <a:lstStyle/>
            <a:p>
              <a:endParaRPr sz="1227"/>
            </a:p>
          </p:txBody>
        </p:sp>
        <p:sp>
          <p:nvSpPr>
            <p:cNvPr id="52" name="object 52">
              <a:extLst>
                <a:ext uri="{FF2B5EF4-FFF2-40B4-BE49-F238E27FC236}">
                  <a16:creationId xmlns:a16="http://schemas.microsoft.com/office/drawing/2014/main" id="{AFC86F9C-6FBF-64A4-0E8D-B8B1D3231E1A}"/>
                </a:ext>
              </a:extLst>
            </p:cNvPr>
            <p:cNvSpPr/>
            <p:nvPr/>
          </p:nvSpPr>
          <p:spPr>
            <a:xfrm>
              <a:off x="4402213" y="3556990"/>
              <a:ext cx="321310" cy="212090"/>
            </a:xfrm>
            <a:custGeom>
              <a:avLst/>
              <a:gdLst/>
              <a:ahLst/>
              <a:cxnLst/>
              <a:rect l="l" t="t" r="r" b="b"/>
              <a:pathLst>
                <a:path w="321310" h="212089">
                  <a:moveTo>
                    <a:pt x="320687" y="0"/>
                  </a:moveTo>
                  <a:lnTo>
                    <a:pt x="0" y="0"/>
                  </a:lnTo>
                  <a:lnTo>
                    <a:pt x="0" y="211543"/>
                  </a:lnTo>
                  <a:lnTo>
                    <a:pt x="320687" y="211543"/>
                  </a:lnTo>
                  <a:lnTo>
                    <a:pt x="320687" y="0"/>
                  </a:lnTo>
                  <a:close/>
                </a:path>
              </a:pathLst>
            </a:custGeom>
            <a:solidFill>
              <a:srgbClr val="393D41"/>
            </a:solidFill>
          </p:spPr>
          <p:txBody>
            <a:bodyPr wrap="square" lIns="0" tIns="0" rIns="0" bIns="0" rtlCol="0"/>
            <a:lstStyle/>
            <a:p>
              <a:endParaRPr sz="1227"/>
            </a:p>
          </p:txBody>
        </p:sp>
        <p:sp>
          <p:nvSpPr>
            <p:cNvPr id="53" name="object 53">
              <a:extLst>
                <a:ext uri="{FF2B5EF4-FFF2-40B4-BE49-F238E27FC236}">
                  <a16:creationId xmlns:a16="http://schemas.microsoft.com/office/drawing/2014/main" id="{9F523159-403A-89BD-24C2-3AF690657605}"/>
                </a:ext>
              </a:extLst>
            </p:cNvPr>
            <p:cNvSpPr/>
            <p:nvPr/>
          </p:nvSpPr>
          <p:spPr>
            <a:xfrm>
              <a:off x="4547489" y="3543794"/>
              <a:ext cx="154940" cy="241300"/>
            </a:xfrm>
            <a:custGeom>
              <a:avLst/>
              <a:gdLst/>
              <a:ahLst/>
              <a:cxnLst/>
              <a:rect l="l" t="t" r="r" b="b"/>
              <a:pathLst>
                <a:path w="154939" h="241300">
                  <a:moveTo>
                    <a:pt x="30365" y="1460"/>
                  </a:moveTo>
                  <a:lnTo>
                    <a:pt x="28917" y="0"/>
                  </a:lnTo>
                  <a:lnTo>
                    <a:pt x="1460" y="0"/>
                  </a:lnTo>
                  <a:lnTo>
                    <a:pt x="0" y="1460"/>
                  </a:lnTo>
                  <a:lnTo>
                    <a:pt x="0" y="5016"/>
                  </a:lnTo>
                  <a:lnTo>
                    <a:pt x="1460" y="6464"/>
                  </a:lnTo>
                  <a:lnTo>
                    <a:pt x="27139" y="6464"/>
                  </a:lnTo>
                  <a:lnTo>
                    <a:pt x="28917" y="6464"/>
                  </a:lnTo>
                  <a:lnTo>
                    <a:pt x="30365" y="5016"/>
                  </a:lnTo>
                  <a:lnTo>
                    <a:pt x="30365" y="1460"/>
                  </a:lnTo>
                  <a:close/>
                </a:path>
                <a:path w="154939" h="241300">
                  <a:moveTo>
                    <a:pt x="97243" y="236220"/>
                  </a:moveTo>
                  <a:lnTo>
                    <a:pt x="95796" y="234759"/>
                  </a:lnTo>
                  <a:lnTo>
                    <a:pt x="92240" y="234759"/>
                  </a:lnTo>
                  <a:lnTo>
                    <a:pt x="90792" y="236220"/>
                  </a:lnTo>
                  <a:lnTo>
                    <a:pt x="90792" y="239776"/>
                  </a:lnTo>
                  <a:lnTo>
                    <a:pt x="92240" y="241223"/>
                  </a:lnTo>
                  <a:lnTo>
                    <a:pt x="94018" y="241223"/>
                  </a:lnTo>
                  <a:lnTo>
                    <a:pt x="95796" y="241223"/>
                  </a:lnTo>
                  <a:lnTo>
                    <a:pt x="97243" y="239776"/>
                  </a:lnTo>
                  <a:lnTo>
                    <a:pt x="97243" y="236220"/>
                  </a:lnTo>
                  <a:close/>
                </a:path>
                <a:path w="154939" h="241300">
                  <a:moveTo>
                    <a:pt x="154749" y="236220"/>
                  </a:moveTo>
                  <a:lnTo>
                    <a:pt x="153301" y="234759"/>
                  </a:lnTo>
                  <a:lnTo>
                    <a:pt x="101930" y="234759"/>
                  </a:lnTo>
                  <a:lnTo>
                    <a:pt x="100482" y="236220"/>
                  </a:lnTo>
                  <a:lnTo>
                    <a:pt x="100482" y="239776"/>
                  </a:lnTo>
                  <a:lnTo>
                    <a:pt x="101930" y="241223"/>
                  </a:lnTo>
                  <a:lnTo>
                    <a:pt x="151523" y="241223"/>
                  </a:lnTo>
                  <a:lnTo>
                    <a:pt x="153301" y="241223"/>
                  </a:lnTo>
                  <a:lnTo>
                    <a:pt x="154749" y="239776"/>
                  </a:lnTo>
                  <a:lnTo>
                    <a:pt x="154749" y="236220"/>
                  </a:lnTo>
                  <a:close/>
                </a:path>
              </a:pathLst>
            </a:custGeom>
            <a:solidFill>
              <a:srgbClr val="231F20"/>
            </a:solidFill>
          </p:spPr>
          <p:txBody>
            <a:bodyPr wrap="square" lIns="0" tIns="0" rIns="0" bIns="0" rtlCol="0"/>
            <a:lstStyle/>
            <a:p>
              <a:endParaRPr sz="1227"/>
            </a:p>
          </p:txBody>
        </p:sp>
        <p:sp>
          <p:nvSpPr>
            <p:cNvPr id="54" name="object 54">
              <a:extLst>
                <a:ext uri="{FF2B5EF4-FFF2-40B4-BE49-F238E27FC236}">
                  <a16:creationId xmlns:a16="http://schemas.microsoft.com/office/drawing/2014/main" id="{1AC16285-66BB-4675-8373-7F3D62A7D2D6}"/>
                </a:ext>
              </a:extLst>
            </p:cNvPr>
            <p:cNvSpPr/>
            <p:nvPr/>
          </p:nvSpPr>
          <p:spPr>
            <a:xfrm>
              <a:off x="4409363" y="3562591"/>
              <a:ext cx="306705" cy="200660"/>
            </a:xfrm>
            <a:custGeom>
              <a:avLst/>
              <a:gdLst/>
              <a:ahLst/>
              <a:cxnLst/>
              <a:rect l="l" t="t" r="r" b="b"/>
              <a:pathLst>
                <a:path w="306704" h="200660">
                  <a:moveTo>
                    <a:pt x="306387" y="0"/>
                  </a:moveTo>
                  <a:lnTo>
                    <a:pt x="0" y="0"/>
                  </a:lnTo>
                  <a:lnTo>
                    <a:pt x="0" y="200342"/>
                  </a:lnTo>
                  <a:lnTo>
                    <a:pt x="306387" y="200342"/>
                  </a:lnTo>
                  <a:lnTo>
                    <a:pt x="306387" y="0"/>
                  </a:lnTo>
                  <a:close/>
                </a:path>
              </a:pathLst>
            </a:custGeom>
            <a:solidFill>
              <a:srgbClr val="86919E"/>
            </a:solidFill>
          </p:spPr>
          <p:txBody>
            <a:bodyPr wrap="square" lIns="0" tIns="0" rIns="0" bIns="0" rtlCol="0"/>
            <a:lstStyle/>
            <a:p>
              <a:endParaRPr sz="1227"/>
            </a:p>
          </p:txBody>
        </p:sp>
        <p:sp>
          <p:nvSpPr>
            <p:cNvPr id="55" name="object 55">
              <a:extLst>
                <a:ext uri="{FF2B5EF4-FFF2-40B4-BE49-F238E27FC236}">
                  <a16:creationId xmlns:a16="http://schemas.microsoft.com/office/drawing/2014/main" id="{C76DB6BD-DA99-6CC2-2CCB-232C371DA5ED}"/>
                </a:ext>
              </a:extLst>
            </p:cNvPr>
            <p:cNvSpPr/>
            <p:nvPr/>
          </p:nvSpPr>
          <p:spPr>
            <a:xfrm>
              <a:off x="4285703" y="3918407"/>
              <a:ext cx="208279" cy="226060"/>
            </a:xfrm>
            <a:custGeom>
              <a:avLst/>
              <a:gdLst/>
              <a:ahLst/>
              <a:cxnLst/>
              <a:rect l="l" t="t" r="r" b="b"/>
              <a:pathLst>
                <a:path w="208279" h="226060">
                  <a:moveTo>
                    <a:pt x="0" y="225831"/>
                  </a:moveTo>
                  <a:lnTo>
                    <a:pt x="207949" y="225831"/>
                  </a:lnTo>
                  <a:lnTo>
                    <a:pt x="207949" y="0"/>
                  </a:lnTo>
                  <a:lnTo>
                    <a:pt x="0" y="0"/>
                  </a:lnTo>
                  <a:lnTo>
                    <a:pt x="0" y="225831"/>
                  </a:lnTo>
                  <a:close/>
                </a:path>
              </a:pathLst>
            </a:custGeom>
            <a:solidFill>
              <a:srgbClr val="393D41"/>
            </a:solidFill>
          </p:spPr>
          <p:txBody>
            <a:bodyPr wrap="square" lIns="0" tIns="0" rIns="0" bIns="0" rtlCol="0"/>
            <a:lstStyle/>
            <a:p>
              <a:endParaRPr sz="1227"/>
            </a:p>
          </p:txBody>
        </p:sp>
        <p:sp>
          <p:nvSpPr>
            <p:cNvPr id="56" name="object 56">
              <a:extLst>
                <a:ext uri="{FF2B5EF4-FFF2-40B4-BE49-F238E27FC236}">
                  <a16:creationId xmlns:a16="http://schemas.microsoft.com/office/drawing/2014/main" id="{37FD649C-77C4-09DB-BEF5-4D97372E2A53}"/>
                </a:ext>
              </a:extLst>
            </p:cNvPr>
            <p:cNvSpPr/>
            <p:nvPr/>
          </p:nvSpPr>
          <p:spPr>
            <a:xfrm>
              <a:off x="4298022" y="3928973"/>
              <a:ext cx="184150" cy="201295"/>
            </a:xfrm>
            <a:custGeom>
              <a:avLst/>
              <a:gdLst/>
              <a:ahLst/>
              <a:cxnLst/>
              <a:rect l="l" t="t" r="r" b="b"/>
              <a:pathLst>
                <a:path w="184150" h="201295">
                  <a:moveTo>
                    <a:pt x="183667" y="137693"/>
                  </a:moveTo>
                  <a:lnTo>
                    <a:pt x="0" y="137693"/>
                  </a:lnTo>
                  <a:lnTo>
                    <a:pt x="0" y="201104"/>
                  </a:lnTo>
                  <a:lnTo>
                    <a:pt x="183667" y="201104"/>
                  </a:lnTo>
                  <a:lnTo>
                    <a:pt x="183667" y="137693"/>
                  </a:lnTo>
                  <a:close/>
                </a:path>
                <a:path w="184150" h="201295">
                  <a:moveTo>
                    <a:pt x="183667" y="69303"/>
                  </a:moveTo>
                  <a:lnTo>
                    <a:pt x="0" y="69303"/>
                  </a:lnTo>
                  <a:lnTo>
                    <a:pt x="0" y="132715"/>
                  </a:lnTo>
                  <a:lnTo>
                    <a:pt x="183667" y="132715"/>
                  </a:lnTo>
                  <a:lnTo>
                    <a:pt x="183667" y="69303"/>
                  </a:lnTo>
                  <a:close/>
                </a:path>
                <a:path w="184150" h="201295">
                  <a:moveTo>
                    <a:pt x="183667" y="0"/>
                  </a:moveTo>
                  <a:lnTo>
                    <a:pt x="0" y="0"/>
                  </a:lnTo>
                  <a:lnTo>
                    <a:pt x="0" y="63411"/>
                  </a:lnTo>
                  <a:lnTo>
                    <a:pt x="183667" y="63411"/>
                  </a:lnTo>
                  <a:lnTo>
                    <a:pt x="183667" y="0"/>
                  </a:lnTo>
                  <a:close/>
                </a:path>
              </a:pathLst>
            </a:custGeom>
            <a:solidFill>
              <a:srgbClr val="8DA7BD"/>
            </a:solidFill>
          </p:spPr>
          <p:txBody>
            <a:bodyPr wrap="square" lIns="0" tIns="0" rIns="0" bIns="0" rtlCol="0"/>
            <a:lstStyle/>
            <a:p>
              <a:endParaRPr sz="1227"/>
            </a:p>
          </p:txBody>
        </p:sp>
        <p:sp>
          <p:nvSpPr>
            <p:cNvPr id="57" name="object 57">
              <a:extLst>
                <a:ext uri="{FF2B5EF4-FFF2-40B4-BE49-F238E27FC236}">
                  <a16:creationId xmlns:a16="http://schemas.microsoft.com/office/drawing/2014/main" id="{50F68161-CB00-D0DA-5BA0-E321BD9351EB}"/>
                </a:ext>
              </a:extLst>
            </p:cNvPr>
            <p:cNvSpPr/>
            <p:nvPr/>
          </p:nvSpPr>
          <p:spPr>
            <a:xfrm>
              <a:off x="4358665" y="3954665"/>
              <a:ext cx="62865" cy="149860"/>
            </a:xfrm>
            <a:custGeom>
              <a:avLst/>
              <a:gdLst/>
              <a:ahLst/>
              <a:cxnLst/>
              <a:rect l="l" t="t" r="r" b="b"/>
              <a:pathLst>
                <a:path w="62864" h="149860">
                  <a:moveTo>
                    <a:pt x="62357" y="137680"/>
                  </a:moveTo>
                  <a:lnTo>
                    <a:pt x="0" y="137680"/>
                  </a:lnTo>
                  <a:lnTo>
                    <a:pt x="0" y="149733"/>
                  </a:lnTo>
                  <a:lnTo>
                    <a:pt x="62357" y="149733"/>
                  </a:lnTo>
                  <a:lnTo>
                    <a:pt x="62357" y="137680"/>
                  </a:lnTo>
                  <a:close/>
                </a:path>
                <a:path w="62864" h="149860">
                  <a:moveTo>
                    <a:pt x="62357" y="69291"/>
                  </a:moveTo>
                  <a:lnTo>
                    <a:pt x="0" y="69291"/>
                  </a:lnTo>
                  <a:lnTo>
                    <a:pt x="0" y="81343"/>
                  </a:lnTo>
                  <a:lnTo>
                    <a:pt x="62357" y="81343"/>
                  </a:lnTo>
                  <a:lnTo>
                    <a:pt x="62357" y="69291"/>
                  </a:lnTo>
                  <a:close/>
                </a:path>
                <a:path w="62864" h="149860">
                  <a:moveTo>
                    <a:pt x="62357" y="0"/>
                  </a:moveTo>
                  <a:lnTo>
                    <a:pt x="0" y="0"/>
                  </a:lnTo>
                  <a:lnTo>
                    <a:pt x="0" y="12052"/>
                  </a:lnTo>
                  <a:lnTo>
                    <a:pt x="62357" y="12052"/>
                  </a:lnTo>
                  <a:lnTo>
                    <a:pt x="62357" y="0"/>
                  </a:lnTo>
                  <a:close/>
                </a:path>
              </a:pathLst>
            </a:custGeom>
            <a:solidFill>
              <a:srgbClr val="636466"/>
            </a:solidFill>
          </p:spPr>
          <p:txBody>
            <a:bodyPr wrap="square" lIns="0" tIns="0" rIns="0" bIns="0" rtlCol="0"/>
            <a:lstStyle/>
            <a:p>
              <a:endParaRPr sz="1227"/>
            </a:p>
          </p:txBody>
        </p:sp>
        <p:sp>
          <p:nvSpPr>
            <p:cNvPr id="58" name="object 58">
              <a:extLst>
                <a:ext uri="{FF2B5EF4-FFF2-40B4-BE49-F238E27FC236}">
                  <a16:creationId xmlns:a16="http://schemas.microsoft.com/office/drawing/2014/main" id="{952079E4-4E74-E6B0-8279-303B37B9E6BA}"/>
                </a:ext>
              </a:extLst>
            </p:cNvPr>
            <p:cNvSpPr/>
            <p:nvPr/>
          </p:nvSpPr>
          <p:spPr>
            <a:xfrm>
              <a:off x="4285691" y="3846893"/>
              <a:ext cx="581025" cy="71755"/>
            </a:xfrm>
            <a:custGeom>
              <a:avLst/>
              <a:gdLst/>
              <a:ahLst/>
              <a:cxnLst/>
              <a:rect l="l" t="t" r="r" b="b"/>
              <a:pathLst>
                <a:path w="581025" h="71754">
                  <a:moveTo>
                    <a:pt x="580580" y="0"/>
                  </a:moveTo>
                  <a:lnTo>
                    <a:pt x="0" y="0"/>
                  </a:lnTo>
                  <a:lnTo>
                    <a:pt x="0" y="71513"/>
                  </a:lnTo>
                  <a:lnTo>
                    <a:pt x="580580" y="71513"/>
                  </a:lnTo>
                  <a:lnTo>
                    <a:pt x="580580" y="0"/>
                  </a:lnTo>
                  <a:close/>
                </a:path>
              </a:pathLst>
            </a:custGeom>
            <a:solidFill>
              <a:srgbClr val="6B5F53"/>
            </a:solidFill>
          </p:spPr>
          <p:txBody>
            <a:bodyPr wrap="square" lIns="0" tIns="0" rIns="0" bIns="0" rtlCol="0"/>
            <a:lstStyle/>
            <a:p>
              <a:endParaRPr sz="1227"/>
            </a:p>
          </p:txBody>
        </p:sp>
        <p:sp>
          <p:nvSpPr>
            <p:cNvPr id="59" name="object 59">
              <a:extLst>
                <a:ext uri="{FF2B5EF4-FFF2-40B4-BE49-F238E27FC236}">
                  <a16:creationId xmlns:a16="http://schemas.microsoft.com/office/drawing/2014/main" id="{F2B99137-4092-5F0C-4963-65D8AC763406}"/>
                </a:ext>
              </a:extLst>
            </p:cNvPr>
            <p:cNvSpPr/>
            <p:nvPr/>
          </p:nvSpPr>
          <p:spPr>
            <a:xfrm>
              <a:off x="4812754" y="3790200"/>
              <a:ext cx="1683385" cy="354330"/>
            </a:xfrm>
            <a:custGeom>
              <a:avLst/>
              <a:gdLst/>
              <a:ahLst/>
              <a:cxnLst/>
              <a:rect l="l" t="t" r="r" b="b"/>
              <a:pathLst>
                <a:path w="1683385" h="354329">
                  <a:moveTo>
                    <a:pt x="53517" y="128206"/>
                  </a:moveTo>
                  <a:lnTo>
                    <a:pt x="0" y="128206"/>
                  </a:lnTo>
                  <a:lnTo>
                    <a:pt x="0" y="354037"/>
                  </a:lnTo>
                  <a:lnTo>
                    <a:pt x="53517" y="354037"/>
                  </a:lnTo>
                  <a:lnTo>
                    <a:pt x="53517" y="128206"/>
                  </a:lnTo>
                  <a:close/>
                </a:path>
                <a:path w="1683385" h="354329">
                  <a:moveTo>
                    <a:pt x="1682775" y="0"/>
                  </a:moveTo>
                  <a:lnTo>
                    <a:pt x="1437563" y="0"/>
                  </a:lnTo>
                  <a:lnTo>
                    <a:pt x="1437563" y="354037"/>
                  </a:lnTo>
                  <a:lnTo>
                    <a:pt x="1682775" y="354037"/>
                  </a:lnTo>
                  <a:lnTo>
                    <a:pt x="1682775" y="0"/>
                  </a:lnTo>
                  <a:close/>
                </a:path>
              </a:pathLst>
            </a:custGeom>
            <a:solidFill>
              <a:srgbClr val="393D41"/>
            </a:solidFill>
          </p:spPr>
          <p:txBody>
            <a:bodyPr wrap="square" lIns="0" tIns="0" rIns="0" bIns="0" rtlCol="0"/>
            <a:lstStyle/>
            <a:p>
              <a:endParaRPr sz="1227"/>
            </a:p>
          </p:txBody>
        </p:sp>
        <p:pic>
          <p:nvPicPr>
            <p:cNvPr id="60" name="object 60">
              <a:extLst>
                <a:ext uri="{FF2B5EF4-FFF2-40B4-BE49-F238E27FC236}">
                  <a16:creationId xmlns:a16="http://schemas.microsoft.com/office/drawing/2014/main" id="{E49E07AD-3202-D9B5-114E-6D5A7ABE0F41}"/>
                </a:ext>
              </a:extLst>
            </p:cNvPr>
            <p:cNvPicPr/>
            <p:nvPr/>
          </p:nvPicPr>
          <p:blipFill>
            <a:blip r:embed="rId4" cstate="print"/>
            <a:stretch>
              <a:fillRect/>
            </a:stretch>
          </p:blipFill>
          <p:spPr>
            <a:xfrm>
              <a:off x="6264846" y="3816235"/>
              <a:ext cx="216573" cy="306425"/>
            </a:xfrm>
            <a:prstGeom prst="rect">
              <a:avLst/>
            </a:prstGeom>
          </p:spPr>
        </p:pic>
        <p:sp>
          <p:nvSpPr>
            <p:cNvPr id="61" name="object 61">
              <a:extLst>
                <a:ext uri="{FF2B5EF4-FFF2-40B4-BE49-F238E27FC236}">
                  <a16:creationId xmlns:a16="http://schemas.microsoft.com/office/drawing/2014/main" id="{AE75D634-FE7E-E2BB-31D6-CCF20493DDF8}"/>
                </a:ext>
              </a:extLst>
            </p:cNvPr>
            <p:cNvSpPr/>
            <p:nvPr/>
          </p:nvSpPr>
          <p:spPr>
            <a:xfrm>
              <a:off x="3392332" y="4831214"/>
              <a:ext cx="53340" cy="381635"/>
            </a:xfrm>
            <a:custGeom>
              <a:avLst/>
              <a:gdLst/>
              <a:ahLst/>
              <a:cxnLst/>
              <a:rect l="l" t="t" r="r" b="b"/>
              <a:pathLst>
                <a:path w="53339" h="381635">
                  <a:moveTo>
                    <a:pt x="26670" y="0"/>
                  </a:moveTo>
                  <a:lnTo>
                    <a:pt x="16287" y="2095"/>
                  </a:lnTo>
                  <a:lnTo>
                    <a:pt x="7810" y="7810"/>
                  </a:lnTo>
                  <a:lnTo>
                    <a:pt x="2095" y="16287"/>
                  </a:lnTo>
                  <a:lnTo>
                    <a:pt x="0" y="26670"/>
                  </a:lnTo>
                  <a:lnTo>
                    <a:pt x="0" y="354863"/>
                  </a:lnTo>
                  <a:lnTo>
                    <a:pt x="2095" y="365240"/>
                  </a:lnTo>
                  <a:lnTo>
                    <a:pt x="7810" y="373718"/>
                  </a:lnTo>
                  <a:lnTo>
                    <a:pt x="16287" y="379436"/>
                  </a:lnTo>
                  <a:lnTo>
                    <a:pt x="26670" y="381533"/>
                  </a:lnTo>
                  <a:lnTo>
                    <a:pt x="37052" y="379436"/>
                  </a:lnTo>
                  <a:lnTo>
                    <a:pt x="45529" y="373718"/>
                  </a:lnTo>
                  <a:lnTo>
                    <a:pt x="51244" y="365240"/>
                  </a:lnTo>
                  <a:lnTo>
                    <a:pt x="53340" y="354863"/>
                  </a:lnTo>
                  <a:lnTo>
                    <a:pt x="53340" y="26670"/>
                  </a:lnTo>
                  <a:lnTo>
                    <a:pt x="51244" y="16287"/>
                  </a:lnTo>
                  <a:lnTo>
                    <a:pt x="45529" y="7810"/>
                  </a:lnTo>
                  <a:lnTo>
                    <a:pt x="37052" y="2095"/>
                  </a:lnTo>
                  <a:lnTo>
                    <a:pt x="26670" y="0"/>
                  </a:lnTo>
                  <a:close/>
                </a:path>
              </a:pathLst>
            </a:custGeom>
            <a:solidFill>
              <a:srgbClr val="A7A9AC"/>
            </a:solidFill>
          </p:spPr>
          <p:txBody>
            <a:bodyPr wrap="square" lIns="0" tIns="0" rIns="0" bIns="0" rtlCol="0"/>
            <a:lstStyle/>
            <a:p>
              <a:endParaRPr sz="1227"/>
            </a:p>
          </p:txBody>
        </p:sp>
        <p:sp>
          <p:nvSpPr>
            <p:cNvPr id="62" name="object 62">
              <a:extLst>
                <a:ext uri="{FF2B5EF4-FFF2-40B4-BE49-F238E27FC236}">
                  <a16:creationId xmlns:a16="http://schemas.microsoft.com/office/drawing/2014/main" id="{A3930C30-9733-D5BC-71D7-13FC31514B10}"/>
                </a:ext>
              </a:extLst>
            </p:cNvPr>
            <p:cNvSpPr/>
            <p:nvPr/>
          </p:nvSpPr>
          <p:spPr>
            <a:xfrm>
              <a:off x="6330772" y="5184394"/>
              <a:ext cx="40005" cy="173355"/>
            </a:xfrm>
            <a:custGeom>
              <a:avLst/>
              <a:gdLst/>
              <a:ahLst/>
              <a:cxnLst/>
              <a:rect l="l" t="t" r="r" b="b"/>
              <a:pathLst>
                <a:path w="40004" h="173354">
                  <a:moveTo>
                    <a:pt x="40004" y="0"/>
                  </a:moveTo>
                  <a:lnTo>
                    <a:pt x="0" y="0"/>
                  </a:lnTo>
                  <a:lnTo>
                    <a:pt x="0" y="173342"/>
                  </a:lnTo>
                  <a:lnTo>
                    <a:pt x="40004" y="173342"/>
                  </a:lnTo>
                  <a:lnTo>
                    <a:pt x="40004" y="0"/>
                  </a:lnTo>
                  <a:close/>
                </a:path>
              </a:pathLst>
            </a:custGeom>
            <a:solidFill>
              <a:srgbClr val="231F20"/>
            </a:solidFill>
          </p:spPr>
          <p:txBody>
            <a:bodyPr wrap="square" lIns="0" tIns="0" rIns="0" bIns="0" rtlCol="0"/>
            <a:lstStyle/>
            <a:p>
              <a:endParaRPr sz="1227"/>
            </a:p>
          </p:txBody>
        </p:sp>
        <p:sp>
          <p:nvSpPr>
            <p:cNvPr id="63" name="object 63">
              <a:extLst>
                <a:ext uri="{FF2B5EF4-FFF2-40B4-BE49-F238E27FC236}">
                  <a16:creationId xmlns:a16="http://schemas.microsoft.com/office/drawing/2014/main" id="{D7A6EB43-3549-71FA-A223-65D5B19999DD}"/>
                </a:ext>
              </a:extLst>
            </p:cNvPr>
            <p:cNvSpPr/>
            <p:nvPr/>
          </p:nvSpPr>
          <p:spPr>
            <a:xfrm>
              <a:off x="6357544" y="5199036"/>
              <a:ext cx="13335" cy="38735"/>
            </a:xfrm>
            <a:custGeom>
              <a:avLst/>
              <a:gdLst/>
              <a:ahLst/>
              <a:cxnLst/>
              <a:rect l="l" t="t" r="r" b="b"/>
              <a:pathLst>
                <a:path w="13335" h="38735">
                  <a:moveTo>
                    <a:pt x="13220" y="32537"/>
                  </a:moveTo>
                  <a:lnTo>
                    <a:pt x="0" y="32537"/>
                  </a:lnTo>
                  <a:lnTo>
                    <a:pt x="0" y="38328"/>
                  </a:lnTo>
                  <a:lnTo>
                    <a:pt x="13220" y="38328"/>
                  </a:lnTo>
                  <a:lnTo>
                    <a:pt x="13220" y="32537"/>
                  </a:lnTo>
                  <a:close/>
                </a:path>
                <a:path w="13335" h="38735">
                  <a:moveTo>
                    <a:pt x="13220" y="16116"/>
                  </a:moveTo>
                  <a:lnTo>
                    <a:pt x="0" y="16116"/>
                  </a:lnTo>
                  <a:lnTo>
                    <a:pt x="0" y="21907"/>
                  </a:lnTo>
                  <a:lnTo>
                    <a:pt x="13220" y="21907"/>
                  </a:lnTo>
                  <a:lnTo>
                    <a:pt x="13220" y="16116"/>
                  </a:lnTo>
                  <a:close/>
                </a:path>
                <a:path w="13335" h="38735">
                  <a:moveTo>
                    <a:pt x="13220" y="0"/>
                  </a:moveTo>
                  <a:lnTo>
                    <a:pt x="0" y="0"/>
                  </a:lnTo>
                  <a:lnTo>
                    <a:pt x="0" y="5791"/>
                  </a:lnTo>
                  <a:lnTo>
                    <a:pt x="13220" y="5791"/>
                  </a:lnTo>
                  <a:lnTo>
                    <a:pt x="13220" y="0"/>
                  </a:lnTo>
                  <a:close/>
                </a:path>
              </a:pathLst>
            </a:custGeom>
            <a:solidFill>
              <a:srgbClr val="00AEEF"/>
            </a:solidFill>
          </p:spPr>
          <p:txBody>
            <a:bodyPr wrap="square" lIns="0" tIns="0" rIns="0" bIns="0" rtlCol="0"/>
            <a:lstStyle/>
            <a:p>
              <a:endParaRPr sz="1227"/>
            </a:p>
          </p:txBody>
        </p:sp>
        <p:sp>
          <p:nvSpPr>
            <p:cNvPr id="64" name="object 64">
              <a:extLst>
                <a:ext uri="{FF2B5EF4-FFF2-40B4-BE49-F238E27FC236}">
                  <a16:creationId xmlns:a16="http://schemas.microsoft.com/office/drawing/2014/main" id="{4283762E-226E-3E9E-7484-B25382EE34F8}"/>
                </a:ext>
              </a:extLst>
            </p:cNvPr>
            <p:cNvSpPr/>
            <p:nvPr/>
          </p:nvSpPr>
          <p:spPr>
            <a:xfrm>
              <a:off x="6364147" y="5296966"/>
              <a:ext cx="3175" cy="22225"/>
            </a:xfrm>
            <a:custGeom>
              <a:avLst/>
              <a:gdLst/>
              <a:ahLst/>
              <a:cxnLst/>
              <a:rect l="l" t="t" r="r" b="b"/>
              <a:pathLst>
                <a:path w="3175" h="22225">
                  <a:moveTo>
                    <a:pt x="3009" y="19786"/>
                  </a:moveTo>
                  <a:lnTo>
                    <a:pt x="2336" y="19113"/>
                  </a:lnTo>
                  <a:lnTo>
                    <a:pt x="673" y="19113"/>
                  </a:lnTo>
                  <a:lnTo>
                    <a:pt x="0" y="19786"/>
                  </a:lnTo>
                  <a:lnTo>
                    <a:pt x="0" y="21437"/>
                  </a:lnTo>
                  <a:lnTo>
                    <a:pt x="673" y="22110"/>
                  </a:lnTo>
                  <a:lnTo>
                    <a:pt x="2336" y="22110"/>
                  </a:lnTo>
                  <a:lnTo>
                    <a:pt x="3009" y="21437"/>
                  </a:lnTo>
                  <a:lnTo>
                    <a:pt x="3009" y="20612"/>
                  </a:lnTo>
                  <a:lnTo>
                    <a:pt x="3009" y="19786"/>
                  </a:lnTo>
                  <a:close/>
                </a:path>
                <a:path w="3175" h="22225">
                  <a:moveTo>
                    <a:pt x="3009" y="10223"/>
                  </a:moveTo>
                  <a:lnTo>
                    <a:pt x="2336" y="9550"/>
                  </a:lnTo>
                  <a:lnTo>
                    <a:pt x="673" y="9550"/>
                  </a:lnTo>
                  <a:lnTo>
                    <a:pt x="0" y="10223"/>
                  </a:lnTo>
                  <a:lnTo>
                    <a:pt x="0" y="11874"/>
                  </a:lnTo>
                  <a:lnTo>
                    <a:pt x="673" y="12547"/>
                  </a:lnTo>
                  <a:lnTo>
                    <a:pt x="2336" y="12547"/>
                  </a:lnTo>
                  <a:lnTo>
                    <a:pt x="3009" y="11874"/>
                  </a:lnTo>
                  <a:lnTo>
                    <a:pt x="3009" y="11049"/>
                  </a:lnTo>
                  <a:lnTo>
                    <a:pt x="3009" y="10223"/>
                  </a:lnTo>
                  <a:close/>
                </a:path>
                <a:path w="3175" h="22225">
                  <a:moveTo>
                    <a:pt x="3009" y="673"/>
                  </a:moveTo>
                  <a:lnTo>
                    <a:pt x="2336" y="0"/>
                  </a:lnTo>
                  <a:lnTo>
                    <a:pt x="673" y="0"/>
                  </a:lnTo>
                  <a:lnTo>
                    <a:pt x="0" y="673"/>
                  </a:lnTo>
                  <a:lnTo>
                    <a:pt x="0" y="2324"/>
                  </a:lnTo>
                  <a:lnTo>
                    <a:pt x="673" y="2997"/>
                  </a:lnTo>
                  <a:lnTo>
                    <a:pt x="2336" y="2997"/>
                  </a:lnTo>
                  <a:lnTo>
                    <a:pt x="3009" y="2324"/>
                  </a:lnTo>
                  <a:lnTo>
                    <a:pt x="3009" y="1498"/>
                  </a:lnTo>
                  <a:lnTo>
                    <a:pt x="3009" y="673"/>
                  </a:lnTo>
                  <a:close/>
                </a:path>
              </a:pathLst>
            </a:custGeom>
            <a:solidFill>
              <a:srgbClr val="00A650"/>
            </a:solidFill>
          </p:spPr>
          <p:txBody>
            <a:bodyPr wrap="square" lIns="0" tIns="0" rIns="0" bIns="0" rtlCol="0"/>
            <a:lstStyle/>
            <a:p>
              <a:endParaRPr sz="1227"/>
            </a:p>
          </p:txBody>
        </p:sp>
        <p:sp>
          <p:nvSpPr>
            <p:cNvPr id="65" name="object 65">
              <a:extLst>
                <a:ext uri="{FF2B5EF4-FFF2-40B4-BE49-F238E27FC236}">
                  <a16:creationId xmlns:a16="http://schemas.microsoft.com/office/drawing/2014/main" id="{2AB2E816-AAFA-6AA5-A4A7-908B952C384E}"/>
                </a:ext>
              </a:extLst>
            </p:cNvPr>
            <p:cNvSpPr/>
            <p:nvPr/>
          </p:nvSpPr>
          <p:spPr>
            <a:xfrm>
              <a:off x="4769345" y="4758143"/>
              <a:ext cx="458470" cy="917575"/>
            </a:xfrm>
            <a:custGeom>
              <a:avLst/>
              <a:gdLst/>
              <a:ahLst/>
              <a:cxnLst/>
              <a:rect l="l" t="t" r="r" b="b"/>
              <a:pathLst>
                <a:path w="458470" h="917575">
                  <a:moveTo>
                    <a:pt x="28663" y="0"/>
                  </a:moveTo>
                  <a:lnTo>
                    <a:pt x="0" y="0"/>
                  </a:lnTo>
                  <a:lnTo>
                    <a:pt x="0" y="917079"/>
                  </a:lnTo>
                  <a:lnTo>
                    <a:pt x="28663" y="917079"/>
                  </a:lnTo>
                  <a:lnTo>
                    <a:pt x="28663" y="0"/>
                  </a:lnTo>
                  <a:close/>
                </a:path>
                <a:path w="458470" h="917575">
                  <a:moveTo>
                    <a:pt x="237274" y="0"/>
                  </a:moveTo>
                  <a:lnTo>
                    <a:pt x="218465" y="0"/>
                  </a:lnTo>
                  <a:lnTo>
                    <a:pt x="218465" y="917079"/>
                  </a:lnTo>
                  <a:lnTo>
                    <a:pt x="237274" y="917079"/>
                  </a:lnTo>
                  <a:lnTo>
                    <a:pt x="237274" y="0"/>
                  </a:lnTo>
                  <a:close/>
                </a:path>
                <a:path w="458470" h="917575">
                  <a:moveTo>
                    <a:pt x="457873" y="0"/>
                  </a:moveTo>
                  <a:lnTo>
                    <a:pt x="427075" y="0"/>
                  </a:lnTo>
                  <a:lnTo>
                    <a:pt x="427075" y="917079"/>
                  </a:lnTo>
                  <a:lnTo>
                    <a:pt x="457873" y="917079"/>
                  </a:lnTo>
                  <a:lnTo>
                    <a:pt x="457873" y="0"/>
                  </a:lnTo>
                  <a:close/>
                </a:path>
              </a:pathLst>
            </a:custGeom>
            <a:solidFill>
              <a:srgbClr val="393D41"/>
            </a:solidFill>
          </p:spPr>
          <p:txBody>
            <a:bodyPr wrap="square" lIns="0" tIns="0" rIns="0" bIns="0" rtlCol="0"/>
            <a:lstStyle/>
            <a:p>
              <a:endParaRPr sz="1227"/>
            </a:p>
          </p:txBody>
        </p:sp>
        <p:sp>
          <p:nvSpPr>
            <p:cNvPr id="66" name="object 66">
              <a:extLst>
                <a:ext uri="{FF2B5EF4-FFF2-40B4-BE49-F238E27FC236}">
                  <a16:creationId xmlns:a16="http://schemas.microsoft.com/office/drawing/2014/main" id="{9DA0BB7E-5E13-FD1C-F13E-1F73EC722FBC}"/>
                </a:ext>
              </a:extLst>
            </p:cNvPr>
            <p:cNvSpPr/>
            <p:nvPr/>
          </p:nvSpPr>
          <p:spPr>
            <a:xfrm>
              <a:off x="4798009" y="4758143"/>
              <a:ext cx="398780" cy="917575"/>
            </a:xfrm>
            <a:custGeom>
              <a:avLst/>
              <a:gdLst/>
              <a:ahLst/>
              <a:cxnLst/>
              <a:rect l="l" t="t" r="r" b="b"/>
              <a:pathLst>
                <a:path w="398779" h="917575">
                  <a:moveTo>
                    <a:pt x="189801" y="0"/>
                  </a:moveTo>
                  <a:lnTo>
                    <a:pt x="0" y="0"/>
                  </a:lnTo>
                  <a:lnTo>
                    <a:pt x="0" y="917079"/>
                  </a:lnTo>
                  <a:lnTo>
                    <a:pt x="189801" y="917079"/>
                  </a:lnTo>
                  <a:lnTo>
                    <a:pt x="189801" y="0"/>
                  </a:lnTo>
                  <a:close/>
                </a:path>
                <a:path w="398779" h="917575">
                  <a:moveTo>
                    <a:pt x="398411" y="0"/>
                  </a:moveTo>
                  <a:lnTo>
                    <a:pt x="208610" y="0"/>
                  </a:lnTo>
                  <a:lnTo>
                    <a:pt x="208610" y="917079"/>
                  </a:lnTo>
                  <a:lnTo>
                    <a:pt x="398411" y="917079"/>
                  </a:lnTo>
                  <a:lnTo>
                    <a:pt x="398411" y="0"/>
                  </a:lnTo>
                  <a:close/>
                </a:path>
              </a:pathLst>
            </a:custGeom>
            <a:solidFill>
              <a:srgbClr val="416489"/>
            </a:solidFill>
          </p:spPr>
          <p:txBody>
            <a:bodyPr wrap="square" lIns="0" tIns="0" rIns="0" bIns="0" rtlCol="0"/>
            <a:lstStyle/>
            <a:p>
              <a:endParaRPr sz="1227"/>
            </a:p>
          </p:txBody>
        </p:sp>
        <p:sp>
          <p:nvSpPr>
            <p:cNvPr id="67" name="object 67">
              <a:extLst>
                <a:ext uri="{FF2B5EF4-FFF2-40B4-BE49-F238E27FC236}">
                  <a16:creationId xmlns:a16="http://schemas.microsoft.com/office/drawing/2014/main" id="{B31BC242-67C6-5EB0-84B0-901209D731D3}"/>
                </a:ext>
              </a:extLst>
            </p:cNvPr>
            <p:cNvSpPr/>
            <p:nvPr/>
          </p:nvSpPr>
          <p:spPr>
            <a:xfrm>
              <a:off x="4946548" y="5072455"/>
              <a:ext cx="99695" cy="169545"/>
            </a:xfrm>
            <a:custGeom>
              <a:avLst/>
              <a:gdLst/>
              <a:ahLst/>
              <a:cxnLst/>
              <a:rect l="l" t="t" r="r" b="b"/>
              <a:pathLst>
                <a:path w="99695" h="169545">
                  <a:moveTo>
                    <a:pt x="24523" y="0"/>
                  </a:moveTo>
                  <a:lnTo>
                    <a:pt x="0" y="0"/>
                  </a:lnTo>
                  <a:lnTo>
                    <a:pt x="0" y="169392"/>
                  </a:lnTo>
                  <a:lnTo>
                    <a:pt x="24523" y="169392"/>
                  </a:lnTo>
                  <a:lnTo>
                    <a:pt x="24523" y="0"/>
                  </a:lnTo>
                  <a:close/>
                </a:path>
                <a:path w="99695" h="169545">
                  <a:moveTo>
                    <a:pt x="99288" y="0"/>
                  </a:moveTo>
                  <a:lnTo>
                    <a:pt x="74764" y="0"/>
                  </a:lnTo>
                  <a:lnTo>
                    <a:pt x="74764" y="169392"/>
                  </a:lnTo>
                  <a:lnTo>
                    <a:pt x="99288" y="169392"/>
                  </a:lnTo>
                  <a:lnTo>
                    <a:pt x="99288" y="0"/>
                  </a:lnTo>
                  <a:close/>
                </a:path>
              </a:pathLst>
            </a:custGeom>
            <a:solidFill>
              <a:srgbClr val="393D41"/>
            </a:solidFill>
          </p:spPr>
          <p:txBody>
            <a:bodyPr wrap="square" lIns="0" tIns="0" rIns="0" bIns="0" rtlCol="0"/>
            <a:lstStyle/>
            <a:p>
              <a:endParaRPr sz="1227"/>
            </a:p>
          </p:txBody>
        </p:sp>
        <p:sp>
          <p:nvSpPr>
            <p:cNvPr id="68" name="object 68">
              <a:extLst>
                <a:ext uri="{FF2B5EF4-FFF2-40B4-BE49-F238E27FC236}">
                  <a16:creationId xmlns:a16="http://schemas.microsoft.com/office/drawing/2014/main" id="{50518D0C-F591-16AF-DE1E-E6EFE17B2504}"/>
                </a:ext>
              </a:extLst>
            </p:cNvPr>
            <p:cNvSpPr/>
            <p:nvPr/>
          </p:nvSpPr>
          <p:spPr>
            <a:xfrm>
              <a:off x="3600229" y="4931005"/>
              <a:ext cx="1865630" cy="623570"/>
            </a:xfrm>
            <a:custGeom>
              <a:avLst/>
              <a:gdLst/>
              <a:ahLst/>
              <a:cxnLst/>
              <a:rect l="l" t="t" r="r" b="b"/>
              <a:pathLst>
                <a:path w="1865629" h="623570">
                  <a:moveTo>
                    <a:pt x="1037742" y="0"/>
                  </a:moveTo>
                  <a:lnTo>
                    <a:pt x="105918" y="0"/>
                  </a:lnTo>
                  <a:lnTo>
                    <a:pt x="58930" y="61403"/>
                  </a:lnTo>
                  <a:lnTo>
                    <a:pt x="25903" y="136621"/>
                  </a:lnTo>
                  <a:lnTo>
                    <a:pt x="6403" y="200326"/>
                  </a:lnTo>
                  <a:lnTo>
                    <a:pt x="0" y="227190"/>
                  </a:lnTo>
                  <a:lnTo>
                    <a:pt x="1152" y="433481"/>
                  </a:lnTo>
                  <a:lnTo>
                    <a:pt x="864" y="464014"/>
                  </a:lnTo>
                  <a:lnTo>
                    <a:pt x="0" y="477418"/>
                  </a:lnTo>
                  <a:lnTo>
                    <a:pt x="27664" y="557234"/>
                  </a:lnTo>
                  <a:lnTo>
                    <a:pt x="66076" y="593626"/>
                  </a:lnTo>
                  <a:lnTo>
                    <a:pt x="100171" y="603248"/>
                  </a:lnTo>
                  <a:lnTo>
                    <a:pt x="114884" y="602754"/>
                  </a:lnTo>
                  <a:lnTo>
                    <a:pt x="114884" y="618794"/>
                  </a:lnTo>
                  <a:lnTo>
                    <a:pt x="152654" y="618794"/>
                  </a:lnTo>
                  <a:lnTo>
                    <a:pt x="148938" y="588347"/>
                  </a:lnTo>
                  <a:lnTo>
                    <a:pt x="149825" y="557385"/>
                  </a:lnTo>
                  <a:lnTo>
                    <a:pt x="166293" y="495909"/>
                  </a:lnTo>
                  <a:lnTo>
                    <a:pt x="190341" y="455083"/>
                  </a:lnTo>
                  <a:lnTo>
                    <a:pt x="221983" y="421851"/>
                  </a:lnTo>
                  <a:lnTo>
                    <a:pt x="259593" y="396839"/>
                  </a:lnTo>
                  <a:lnTo>
                    <a:pt x="301546" y="380674"/>
                  </a:lnTo>
                  <a:lnTo>
                    <a:pt x="346214" y="373983"/>
                  </a:lnTo>
                  <a:lnTo>
                    <a:pt x="391973" y="377392"/>
                  </a:lnTo>
                  <a:lnTo>
                    <a:pt x="437197" y="391528"/>
                  </a:lnTo>
                  <a:lnTo>
                    <a:pt x="478226" y="415740"/>
                  </a:lnTo>
                  <a:lnTo>
                    <a:pt x="511548" y="447624"/>
                  </a:lnTo>
                  <a:lnTo>
                    <a:pt x="536538" y="485525"/>
                  </a:lnTo>
                  <a:lnTo>
                    <a:pt x="552567" y="527790"/>
                  </a:lnTo>
                  <a:lnTo>
                    <a:pt x="559007" y="572765"/>
                  </a:lnTo>
                  <a:lnTo>
                    <a:pt x="555231" y="618794"/>
                  </a:lnTo>
                  <a:lnTo>
                    <a:pt x="876503" y="618794"/>
                  </a:lnTo>
                  <a:lnTo>
                    <a:pt x="876503" y="618642"/>
                  </a:lnTo>
                  <a:lnTo>
                    <a:pt x="883729" y="621360"/>
                  </a:lnTo>
                  <a:lnTo>
                    <a:pt x="891438" y="623049"/>
                  </a:lnTo>
                  <a:lnTo>
                    <a:pt x="1331925" y="623049"/>
                  </a:lnTo>
                  <a:lnTo>
                    <a:pt x="1328993" y="593726"/>
                  </a:lnTo>
                  <a:lnTo>
                    <a:pt x="1330337" y="563983"/>
                  </a:lnTo>
                  <a:lnTo>
                    <a:pt x="1346581" y="505002"/>
                  </a:lnTo>
                  <a:lnTo>
                    <a:pt x="1370623" y="464177"/>
                  </a:lnTo>
                  <a:lnTo>
                    <a:pt x="1402262" y="430946"/>
                  </a:lnTo>
                  <a:lnTo>
                    <a:pt x="1439870" y="405936"/>
                  </a:lnTo>
                  <a:lnTo>
                    <a:pt x="1481821" y="389772"/>
                  </a:lnTo>
                  <a:lnTo>
                    <a:pt x="1526489" y="383081"/>
                  </a:lnTo>
                  <a:lnTo>
                    <a:pt x="1572248" y="386489"/>
                  </a:lnTo>
                  <a:lnTo>
                    <a:pt x="1617472" y="400621"/>
                  </a:lnTo>
                  <a:lnTo>
                    <a:pt x="1657836" y="424336"/>
                  </a:lnTo>
                  <a:lnTo>
                    <a:pt x="1690766" y="455485"/>
                  </a:lnTo>
                  <a:lnTo>
                    <a:pt x="1715671" y="492499"/>
                  </a:lnTo>
                  <a:lnTo>
                    <a:pt x="1731959" y="533810"/>
                  </a:lnTo>
                  <a:lnTo>
                    <a:pt x="1739038" y="577850"/>
                  </a:lnTo>
                  <a:lnTo>
                    <a:pt x="1736318" y="623049"/>
                  </a:lnTo>
                  <a:lnTo>
                    <a:pt x="1865401" y="623011"/>
                  </a:lnTo>
                  <a:lnTo>
                    <a:pt x="1865401" y="566826"/>
                  </a:lnTo>
                  <a:lnTo>
                    <a:pt x="1844789" y="566826"/>
                  </a:lnTo>
                  <a:lnTo>
                    <a:pt x="1844789" y="493890"/>
                  </a:lnTo>
                  <a:lnTo>
                    <a:pt x="1865401" y="493890"/>
                  </a:lnTo>
                  <a:lnTo>
                    <a:pt x="1865401" y="437705"/>
                  </a:lnTo>
                  <a:lnTo>
                    <a:pt x="1812302" y="437705"/>
                  </a:lnTo>
                  <a:lnTo>
                    <a:pt x="1812302" y="317055"/>
                  </a:lnTo>
                  <a:lnTo>
                    <a:pt x="1807069" y="291305"/>
                  </a:lnTo>
                  <a:lnTo>
                    <a:pt x="1792820" y="270217"/>
                  </a:lnTo>
                  <a:lnTo>
                    <a:pt x="1771733" y="255969"/>
                  </a:lnTo>
                  <a:lnTo>
                    <a:pt x="1745983" y="250736"/>
                  </a:lnTo>
                  <a:lnTo>
                    <a:pt x="1352346" y="250736"/>
                  </a:lnTo>
                  <a:lnTo>
                    <a:pt x="1350911" y="239471"/>
                  </a:lnTo>
                  <a:lnTo>
                    <a:pt x="1241098" y="122399"/>
                  </a:lnTo>
                  <a:lnTo>
                    <a:pt x="1140210" y="48931"/>
                  </a:lnTo>
                  <a:lnTo>
                    <a:pt x="1066381" y="10865"/>
                  </a:lnTo>
                  <a:lnTo>
                    <a:pt x="1037742" y="0"/>
                  </a:lnTo>
                  <a:close/>
                </a:path>
              </a:pathLst>
            </a:custGeom>
            <a:solidFill>
              <a:srgbClr val="6B5F53"/>
            </a:solidFill>
          </p:spPr>
          <p:txBody>
            <a:bodyPr wrap="square" lIns="0" tIns="0" rIns="0" bIns="0" rtlCol="0"/>
            <a:lstStyle/>
            <a:p>
              <a:endParaRPr sz="1227"/>
            </a:p>
          </p:txBody>
        </p:sp>
        <p:pic>
          <p:nvPicPr>
            <p:cNvPr id="69" name="object 69">
              <a:extLst>
                <a:ext uri="{FF2B5EF4-FFF2-40B4-BE49-F238E27FC236}">
                  <a16:creationId xmlns:a16="http://schemas.microsoft.com/office/drawing/2014/main" id="{79C55DA2-4A26-DB55-C4C8-9D11FE2A97CF}"/>
                </a:ext>
              </a:extLst>
            </p:cNvPr>
            <p:cNvPicPr/>
            <p:nvPr/>
          </p:nvPicPr>
          <p:blipFill>
            <a:blip r:embed="rId5" cstate="print"/>
            <a:stretch>
              <a:fillRect/>
            </a:stretch>
          </p:blipFill>
          <p:spPr>
            <a:xfrm>
              <a:off x="3577201" y="5172018"/>
              <a:ext cx="115125" cy="184213"/>
            </a:xfrm>
            <a:prstGeom prst="rect">
              <a:avLst/>
            </a:prstGeom>
          </p:spPr>
        </p:pic>
        <p:sp>
          <p:nvSpPr>
            <p:cNvPr id="70" name="object 70">
              <a:extLst>
                <a:ext uri="{FF2B5EF4-FFF2-40B4-BE49-F238E27FC236}">
                  <a16:creationId xmlns:a16="http://schemas.microsoft.com/office/drawing/2014/main" id="{F99DC89B-B4AF-B57A-5F9A-E2FCE7E5AE1B}"/>
                </a:ext>
              </a:extLst>
            </p:cNvPr>
            <p:cNvSpPr/>
            <p:nvPr/>
          </p:nvSpPr>
          <p:spPr>
            <a:xfrm>
              <a:off x="3780568" y="5336576"/>
              <a:ext cx="347345" cy="347345"/>
            </a:xfrm>
            <a:custGeom>
              <a:avLst/>
              <a:gdLst/>
              <a:ahLst/>
              <a:cxnLst/>
              <a:rect l="l" t="t" r="r" b="b"/>
              <a:pathLst>
                <a:path w="347345" h="347345">
                  <a:moveTo>
                    <a:pt x="190040" y="0"/>
                  </a:moveTo>
                  <a:lnTo>
                    <a:pt x="143319" y="1917"/>
                  </a:lnTo>
                  <a:lnTo>
                    <a:pt x="98761" y="16100"/>
                  </a:lnTo>
                  <a:lnTo>
                    <a:pt x="60801" y="40639"/>
                  </a:lnTo>
                  <a:lnTo>
                    <a:pt x="30789" y="73611"/>
                  </a:lnTo>
                  <a:lnTo>
                    <a:pt x="10073" y="113090"/>
                  </a:lnTo>
                  <a:lnTo>
                    <a:pt x="0" y="157152"/>
                  </a:lnTo>
                  <a:lnTo>
                    <a:pt x="1917" y="203873"/>
                  </a:lnTo>
                  <a:lnTo>
                    <a:pt x="16100" y="248432"/>
                  </a:lnTo>
                  <a:lnTo>
                    <a:pt x="40639" y="286391"/>
                  </a:lnTo>
                  <a:lnTo>
                    <a:pt x="73611" y="316403"/>
                  </a:lnTo>
                  <a:lnTo>
                    <a:pt x="113090" y="337119"/>
                  </a:lnTo>
                  <a:lnTo>
                    <a:pt x="157152" y="347193"/>
                  </a:lnTo>
                  <a:lnTo>
                    <a:pt x="203873" y="345275"/>
                  </a:lnTo>
                  <a:lnTo>
                    <a:pt x="248432" y="331092"/>
                  </a:lnTo>
                  <a:lnTo>
                    <a:pt x="286391" y="306553"/>
                  </a:lnTo>
                  <a:lnTo>
                    <a:pt x="316403" y="273582"/>
                  </a:lnTo>
                  <a:lnTo>
                    <a:pt x="337119" y="234103"/>
                  </a:lnTo>
                  <a:lnTo>
                    <a:pt x="347193" y="190040"/>
                  </a:lnTo>
                  <a:lnTo>
                    <a:pt x="345275" y="143319"/>
                  </a:lnTo>
                  <a:lnTo>
                    <a:pt x="331092" y="98761"/>
                  </a:lnTo>
                  <a:lnTo>
                    <a:pt x="306553" y="60801"/>
                  </a:lnTo>
                  <a:lnTo>
                    <a:pt x="273582" y="30789"/>
                  </a:lnTo>
                  <a:lnTo>
                    <a:pt x="234103" y="10073"/>
                  </a:lnTo>
                  <a:lnTo>
                    <a:pt x="190040" y="0"/>
                  </a:lnTo>
                  <a:close/>
                </a:path>
              </a:pathLst>
            </a:custGeom>
            <a:solidFill>
              <a:srgbClr val="3E4045"/>
            </a:solidFill>
          </p:spPr>
          <p:txBody>
            <a:bodyPr wrap="square" lIns="0" tIns="0" rIns="0" bIns="0" rtlCol="0"/>
            <a:lstStyle/>
            <a:p>
              <a:endParaRPr sz="1227"/>
            </a:p>
          </p:txBody>
        </p:sp>
        <p:sp>
          <p:nvSpPr>
            <p:cNvPr id="71" name="object 71">
              <a:extLst>
                <a:ext uri="{FF2B5EF4-FFF2-40B4-BE49-F238E27FC236}">
                  <a16:creationId xmlns:a16="http://schemas.microsoft.com/office/drawing/2014/main" id="{37507E7B-AE5E-07BC-AC8A-1E492793C18F}"/>
                </a:ext>
              </a:extLst>
            </p:cNvPr>
            <p:cNvSpPr/>
            <p:nvPr/>
          </p:nvSpPr>
          <p:spPr>
            <a:xfrm>
              <a:off x="3820569" y="5376578"/>
              <a:ext cx="267335" cy="267335"/>
            </a:xfrm>
            <a:custGeom>
              <a:avLst/>
              <a:gdLst/>
              <a:ahLst/>
              <a:cxnLst/>
              <a:rect l="l" t="t" r="r" b="b"/>
              <a:pathLst>
                <a:path w="267335" h="267335">
                  <a:moveTo>
                    <a:pt x="153367" y="0"/>
                  </a:moveTo>
                  <a:lnTo>
                    <a:pt x="110146" y="634"/>
                  </a:lnTo>
                  <a:lnTo>
                    <a:pt x="69316" y="14820"/>
                  </a:lnTo>
                  <a:lnTo>
                    <a:pt x="36145" y="40130"/>
                  </a:lnTo>
                  <a:lnTo>
                    <a:pt x="12438" y="73989"/>
                  </a:lnTo>
                  <a:lnTo>
                    <a:pt x="0" y="113820"/>
                  </a:lnTo>
                  <a:lnTo>
                    <a:pt x="634" y="157047"/>
                  </a:lnTo>
                  <a:lnTo>
                    <a:pt x="14820" y="197878"/>
                  </a:lnTo>
                  <a:lnTo>
                    <a:pt x="40130" y="231049"/>
                  </a:lnTo>
                  <a:lnTo>
                    <a:pt x="73989" y="254755"/>
                  </a:lnTo>
                  <a:lnTo>
                    <a:pt x="113820" y="267194"/>
                  </a:lnTo>
                  <a:lnTo>
                    <a:pt x="157047" y="266559"/>
                  </a:lnTo>
                  <a:lnTo>
                    <a:pt x="197878" y="252367"/>
                  </a:lnTo>
                  <a:lnTo>
                    <a:pt x="231049" y="227054"/>
                  </a:lnTo>
                  <a:lnTo>
                    <a:pt x="254755" y="193195"/>
                  </a:lnTo>
                  <a:lnTo>
                    <a:pt x="267194" y="153367"/>
                  </a:lnTo>
                  <a:lnTo>
                    <a:pt x="266559" y="110146"/>
                  </a:lnTo>
                  <a:lnTo>
                    <a:pt x="252367" y="69316"/>
                  </a:lnTo>
                  <a:lnTo>
                    <a:pt x="227054" y="36145"/>
                  </a:lnTo>
                  <a:lnTo>
                    <a:pt x="193195" y="12438"/>
                  </a:lnTo>
                  <a:lnTo>
                    <a:pt x="153367" y="0"/>
                  </a:lnTo>
                  <a:close/>
                </a:path>
              </a:pathLst>
            </a:custGeom>
            <a:solidFill>
              <a:srgbClr val="FFFFFF"/>
            </a:solidFill>
          </p:spPr>
          <p:txBody>
            <a:bodyPr wrap="square" lIns="0" tIns="0" rIns="0" bIns="0" rtlCol="0"/>
            <a:lstStyle/>
            <a:p>
              <a:endParaRPr sz="1227"/>
            </a:p>
          </p:txBody>
        </p:sp>
        <p:sp>
          <p:nvSpPr>
            <p:cNvPr id="72" name="object 72">
              <a:extLst>
                <a:ext uri="{FF2B5EF4-FFF2-40B4-BE49-F238E27FC236}">
                  <a16:creationId xmlns:a16="http://schemas.microsoft.com/office/drawing/2014/main" id="{CE50D1D5-219D-31C3-B245-3B10CA499136}"/>
                </a:ext>
              </a:extLst>
            </p:cNvPr>
            <p:cNvSpPr/>
            <p:nvPr/>
          </p:nvSpPr>
          <p:spPr>
            <a:xfrm>
              <a:off x="3826706" y="5382717"/>
              <a:ext cx="255270" cy="255270"/>
            </a:xfrm>
            <a:custGeom>
              <a:avLst/>
              <a:gdLst/>
              <a:ahLst/>
              <a:cxnLst/>
              <a:rect l="l" t="t" r="r" b="b"/>
              <a:pathLst>
                <a:path w="255270" h="255270">
                  <a:moveTo>
                    <a:pt x="104978" y="0"/>
                  </a:moveTo>
                  <a:lnTo>
                    <a:pt x="57132" y="18762"/>
                  </a:lnTo>
                  <a:lnTo>
                    <a:pt x="21437" y="53222"/>
                  </a:lnTo>
                  <a:lnTo>
                    <a:pt x="1268" y="98555"/>
                  </a:lnTo>
                  <a:lnTo>
                    <a:pt x="0" y="149936"/>
                  </a:lnTo>
                  <a:lnTo>
                    <a:pt x="18768" y="197782"/>
                  </a:lnTo>
                  <a:lnTo>
                    <a:pt x="53227" y="233476"/>
                  </a:lnTo>
                  <a:lnTo>
                    <a:pt x="98556" y="253645"/>
                  </a:lnTo>
                  <a:lnTo>
                    <a:pt x="149936" y="254914"/>
                  </a:lnTo>
                  <a:lnTo>
                    <a:pt x="197784" y="236146"/>
                  </a:lnTo>
                  <a:lnTo>
                    <a:pt x="233481" y="201687"/>
                  </a:lnTo>
                  <a:lnTo>
                    <a:pt x="253650" y="156357"/>
                  </a:lnTo>
                  <a:lnTo>
                    <a:pt x="254914" y="104978"/>
                  </a:lnTo>
                  <a:lnTo>
                    <a:pt x="236151" y="57130"/>
                  </a:lnTo>
                  <a:lnTo>
                    <a:pt x="201691" y="21432"/>
                  </a:lnTo>
                  <a:lnTo>
                    <a:pt x="156359" y="1263"/>
                  </a:lnTo>
                  <a:lnTo>
                    <a:pt x="104978" y="0"/>
                  </a:lnTo>
                  <a:close/>
                </a:path>
              </a:pathLst>
            </a:custGeom>
            <a:solidFill>
              <a:srgbClr val="231F20"/>
            </a:solidFill>
          </p:spPr>
          <p:txBody>
            <a:bodyPr wrap="square" lIns="0" tIns="0" rIns="0" bIns="0" rtlCol="0"/>
            <a:lstStyle/>
            <a:p>
              <a:endParaRPr sz="1227"/>
            </a:p>
          </p:txBody>
        </p:sp>
        <p:pic>
          <p:nvPicPr>
            <p:cNvPr id="73" name="object 73">
              <a:extLst>
                <a:ext uri="{FF2B5EF4-FFF2-40B4-BE49-F238E27FC236}">
                  <a16:creationId xmlns:a16="http://schemas.microsoft.com/office/drawing/2014/main" id="{5F6D5C01-4011-54EB-6204-85D6679AA342}"/>
                </a:ext>
              </a:extLst>
            </p:cNvPr>
            <p:cNvPicPr/>
            <p:nvPr/>
          </p:nvPicPr>
          <p:blipFill>
            <a:blip r:embed="rId6" cstate="print"/>
            <a:stretch>
              <a:fillRect/>
            </a:stretch>
          </p:blipFill>
          <p:spPr>
            <a:xfrm>
              <a:off x="3832011" y="5388021"/>
              <a:ext cx="244297" cy="244297"/>
            </a:xfrm>
            <a:prstGeom prst="rect">
              <a:avLst/>
            </a:prstGeom>
          </p:spPr>
        </p:pic>
        <p:sp>
          <p:nvSpPr>
            <p:cNvPr id="74" name="object 74">
              <a:extLst>
                <a:ext uri="{FF2B5EF4-FFF2-40B4-BE49-F238E27FC236}">
                  <a16:creationId xmlns:a16="http://schemas.microsoft.com/office/drawing/2014/main" id="{31184510-6E41-61EC-6585-9FBDB1C9DE28}"/>
                </a:ext>
              </a:extLst>
            </p:cNvPr>
            <p:cNvSpPr/>
            <p:nvPr/>
          </p:nvSpPr>
          <p:spPr>
            <a:xfrm>
              <a:off x="3726332" y="4987797"/>
              <a:ext cx="671195" cy="192405"/>
            </a:xfrm>
            <a:custGeom>
              <a:avLst/>
              <a:gdLst/>
              <a:ahLst/>
              <a:cxnLst/>
              <a:rect l="l" t="t" r="r" b="b"/>
              <a:pathLst>
                <a:path w="671195" h="192404">
                  <a:moveTo>
                    <a:pt x="302006" y="0"/>
                  </a:moveTo>
                  <a:lnTo>
                    <a:pt x="0" y="0"/>
                  </a:lnTo>
                  <a:lnTo>
                    <a:pt x="0" y="191897"/>
                  </a:lnTo>
                  <a:lnTo>
                    <a:pt x="302006" y="191897"/>
                  </a:lnTo>
                  <a:lnTo>
                    <a:pt x="302006" y="0"/>
                  </a:lnTo>
                  <a:close/>
                </a:path>
                <a:path w="671195" h="192404">
                  <a:moveTo>
                    <a:pt x="670852" y="0"/>
                  </a:moveTo>
                  <a:lnTo>
                    <a:pt x="368833" y="0"/>
                  </a:lnTo>
                  <a:lnTo>
                    <a:pt x="368833" y="191897"/>
                  </a:lnTo>
                  <a:lnTo>
                    <a:pt x="670852" y="191897"/>
                  </a:lnTo>
                  <a:lnTo>
                    <a:pt x="670852" y="0"/>
                  </a:lnTo>
                  <a:close/>
                </a:path>
              </a:pathLst>
            </a:custGeom>
            <a:solidFill>
              <a:srgbClr val="86919E"/>
            </a:solidFill>
          </p:spPr>
          <p:txBody>
            <a:bodyPr wrap="square" lIns="0" tIns="0" rIns="0" bIns="0" rtlCol="0"/>
            <a:lstStyle/>
            <a:p>
              <a:endParaRPr sz="1227"/>
            </a:p>
          </p:txBody>
        </p:sp>
        <p:sp>
          <p:nvSpPr>
            <p:cNvPr id="75" name="object 75">
              <a:extLst>
                <a:ext uri="{FF2B5EF4-FFF2-40B4-BE49-F238E27FC236}">
                  <a16:creationId xmlns:a16="http://schemas.microsoft.com/office/drawing/2014/main" id="{AB766E79-9F88-8661-5EA4-01B25AE87F18}"/>
                </a:ext>
              </a:extLst>
            </p:cNvPr>
            <p:cNvSpPr/>
            <p:nvPr/>
          </p:nvSpPr>
          <p:spPr>
            <a:xfrm>
              <a:off x="4961398" y="5346100"/>
              <a:ext cx="346710" cy="346710"/>
            </a:xfrm>
            <a:custGeom>
              <a:avLst/>
              <a:gdLst/>
              <a:ahLst/>
              <a:cxnLst/>
              <a:rect l="l" t="t" r="r" b="b"/>
              <a:pathLst>
                <a:path w="346710" h="346710">
                  <a:moveTo>
                    <a:pt x="153904" y="0"/>
                  </a:moveTo>
                  <a:lnTo>
                    <a:pt x="110597" y="10603"/>
                  </a:lnTo>
                  <a:lnTo>
                    <a:pt x="71370" y="31795"/>
                  </a:lnTo>
                  <a:lnTo>
                    <a:pt x="38416" y="62732"/>
                  </a:lnTo>
                  <a:lnTo>
                    <a:pt x="13926" y="102568"/>
                  </a:lnTo>
                  <a:lnTo>
                    <a:pt x="825" y="147452"/>
                  </a:lnTo>
                  <a:lnTo>
                    <a:pt x="0" y="192643"/>
                  </a:lnTo>
                  <a:lnTo>
                    <a:pt x="10605" y="235947"/>
                  </a:lnTo>
                  <a:lnTo>
                    <a:pt x="31798" y="275173"/>
                  </a:lnTo>
                  <a:lnTo>
                    <a:pt x="62735" y="308127"/>
                  </a:lnTo>
                  <a:lnTo>
                    <a:pt x="102572" y="332616"/>
                  </a:lnTo>
                  <a:lnTo>
                    <a:pt x="147456" y="345722"/>
                  </a:lnTo>
                  <a:lnTo>
                    <a:pt x="192646" y="346549"/>
                  </a:lnTo>
                  <a:lnTo>
                    <a:pt x="235951" y="335944"/>
                  </a:lnTo>
                  <a:lnTo>
                    <a:pt x="275177" y="314751"/>
                  </a:lnTo>
                  <a:lnTo>
                    <a:pt x="308131" y="283815"/>
                  </a:lnTo>
                  <a:lnTo>
                    <a:pt x="332620" y="243983"/>
                  </a:lnTo>
                  <a:lnTo>
                    <a:pt x="345725" y="199094"/>
                  </a:lnTo>
                  <a:lnTo>
                    <a:pt x="346553" y="153900"/>
                  </a:lnTo>
                  <a:lnTo>
                    <a:pt x="335947" y="110595"/>
                  </a:lnTo>
                  <a:lnTo>
                    <a:pt x="314754" y="71370"/>
                  </a:lnTo>
                  <a:lnTo>
                    <a:pt x="283819" y="38419"/>
                  </a:lnTo>
                  <a:lnTo>
                    <a:pt x="243987" y="13935"/>
                  </a:lnTo>
                  <a:lnTo>
                    <a:pt x="199098" y="829"/>
                  </a:lnTo>
                  <a:lnTo>
                    <a:pt x="153904" y="0"/>
                  </a:lnTo>
                  <a:close/>
                </a:path>
              </a:pathLst>
            </a:custGeom>
            <a:solidFill>
              <a:srgbClr val="3E4045"/>
            </a:solidFill>
          </p:spPr>
          <p:txBody>
            <a:bodyPr wrap="square" lIns="0" tIns="0" rIns="0" bIns="0" rtlCol="0"/>
            <a:lstStyle/>
            <a:p>
              <a:endParaRPr sz="1227"/>
            </a:p>
          </p:txBody>
        </p:sp>
        <p:sp>
          <p:nvSpPr>
            <p:cNvPr id="76" name="object 76">
              <a:extLst>
                <a:ext uri="{FF2B5EF4-FFF2-40B4-BE49-F238E27FC236}">
                  <a16:creationId xmlns:a16="http://schemas.microsoft.com/office/drawing/2014/main" id="{3D099960-B577-2093-0ADE-0D4DF3EB4B47}"/>
                </a:ext>
              </a:extLst>
            </p:cNvPr>
            <p:cNvSpPr/>
            <p:nvPr/>
          </p:nvSpPr>
          <p:spPr>
            <a:xfrm>
              <a:off x="5000246" y="5384940"/>
              <a:ext cx="269240" cy="269240"/>
            </a:xfrm>
            <a:custGeom>
              <a:avLst/>
              <a:gdLst/>
              <a:ahLst/>
              <a:cxnLst/>
              <a:rect l="l" t="t" r="r" b="b"/>
              <a:pathLst>
                <a:path w="269239" h="269239">
                  <a:moveTo>
                    <a:pt x="147395" y="0"/>
                  </a:moveTo>
                  <a:lnTo>
                    <a:pt x="105740" y="2488"/>
                  </a:lnTo>
                  <a:lnTo>
                    <a:pt x="67168" y="17349"/>
                  </a:lnTo>
                  <a:lnTo>
                    <a:pt x="34615" y="43454"/>
                  </a:lnTo>
                  <a:lnTo>
                    <a:pt x="11016" y="79671"/>
                  </a:lnTo>
                  <a:lnTo>
                    <a:pt x="0" y="121471"/>
                  </a:lnTo>
                  <a:lnTo>
                    <a:pt x="2485" y="163123"/>
                  </a:lnTo>
                  <a:lnTo>
                    <a:pt x="17342" y="201694"/>
                  </a:lnTo>
                  <a:lnTo>
                    <a:pt x="43444" y="234248"/>
                  </a:lnTo>
                  <a:lnTo>
                    <a:pt x="79659" y="257852"/>
                  </a:lnTo>
                  <a:lnTo>
                    <a:pt x="121461" y="268866"/>
                  </a:lnTo>
                  <a:lnTo>
                    <a:pt x="163116" y="266378"/>
                  </a:lnTo>
                  <a:lnTo>
                    <a:pt x="201688" y="251517"/>
                  </a:lnTo>
                  <a:lnTo>
                    <a:pt x="234241" y="225412"/>
                  </a:lnTo>
                  <a:lnTo>
                    <a:pt x="257840" y="189195"/>
                  </a:lnTo>
                  <a:lnTo>
                    <a:pt x="268860" y="147395"/>
                  </a:lnTo>
                  <a:lnTo>
                    <a:pt x="266373" y="105743"/>
                  </a:lnTo>
                  <a:lnTo>
                    <a:pt x="251512" y="67172"/>
                  </a:lnTo>
                  <a:lnTo>
                    <a:pt x="225409" y="34618"/>
                  </a:lnTo>
                  <a:lnTo>
                    <a:pt x="189197" y="11014"/>
                  </a:lnTo>
                  <a:lnTo>
                    <a:pt x="147395" y="0"/>
                  </a:lnTo>
                  <a:close/>
                </a:path>
              </a:pathLst>
            </a:custGeom>
            <a:solidFill>
              <a:srgbClr val="FFFFFF"/>
            </a:solidFill>
          </p:spPr>
          <p:txBody>
            <a:bodyPr wrap="square" lIns="0" tIns="0" rIns="0" bIns="0" rtlCol="0"/>
            <a:lstStyle/>
            <a:p>
              <a:endParaRPr sz="1227"/>
            </a:p>
          </p:txBody>
        </p:sp>
        <p:sp>
          <p:nvSpPr>
            <p:cNvPr id="77" name="object 77">
              <a:extLst>
                <a:ext uri="{FF2B5EF4-FFF2-40B4-BE49-F238E27FC236}">
                  <a16:creationId xmlns:a16="http://schemas.microsoft.com/office/drawing/2014/main" id="{4CBD47DA-FAD7-3806-48E4-7F64115A3836}"/>
                </a:ext>
              </a:extLst>
            </p:cNvPr>
            <p:cNvSpPr/>
            <p:nvPr/>
          </p:nvSpPr>
          <p:spPr>
            <a:xfrm>
              <a:off x="5005236" y="5389938"/>
              <a:ext cx="259079" cy="259079"/>
            </a:xfrm>
            <a:custGeom>
              <a:avLst/>
              <a:gdLst/>
              <a:ahLst/>
              <a:cxnLst/>
              <a:rect l="l" t="t" r="r" b="b"/>
              <a:pathLst>
                <a:path w="259079" h="259079">
                  <a:moveTo>
                    <a:pt x="131758" y="0"/>
                  </a:moveTo>
                  <a:lnTo>
                    <a:pt x="82906" y="8669"/>
                  </a:lnTo>
                  <a:lnTo>
                    <a:pt x="40868" y="35022"/>
                  </a:lnTo>
                  <a:lnTo>
                    <a:pt x="11137" y="76941"/>
                  </a:lnTo>
                  <a:lnTo>
                    <a:pt x="0" y="127118"/>
                  </a:lnTo>
                  <a:lnTo>
                    <a:pt x="8665" y="175973"/>
                  </a:lnTo>
                  <a:lnTo>
                    <a:pt x="35017" y="218012"/>
                  </a:lnTo>
                  <a:lnTo>
                    <a:pt x="76936" y="247744"/>
                  </a:lnTo>
                  <a:lnTo>
                    <a:pt x="127112" y="258874"/>
                  </a:lnTo>
                  <a:lnTo>
                    <a:pt x="175967" y="250204"/>
                  </a:lnTo>
                  <a:lnTo>
                    <a:pt x="218007" y="223851"/>
                  </a:lnTo>
                  <a:lnTo>
                    <a:pt x="247738" y="181932"/>
                  </a:lnTo>
                  <a:lnTo>
                    <a:pt x="258876" y="131756"/>
                  </a:lnTo>
                  <a:lnTo>
                    <a:pt x="250208" y="82901"/>
                  </a:lnTo>
                  <a:lnTo>
                    <a:pt x="223853" y="40861"/>
                  </a:lnTo>
                  <a:lnTo>
                    <a:pt x="181927" y="11130"/>
                  </a:lnTo>
                  <a:lnTo>
                    <a:pt x="131758" y="0"/>
                  </a:lnTo>
                  <a:close/>
                </a:path>
              </a:pathLst>
            </a:custGeom>
            <a:solidFill>
              <a:srgbClr val="231F20"/>
            </a:solidFill>
          </p:spPr>
          <p:txBody>
            <a:bodyPr wrap="square" lIns="0" tIns="0" rIns="0" bIns="0" rtlCol="0"/>
            <a:lstStyle/>
            <a:p>
              <a:endParaRPr sz="1227"/>
            </a:p>
          </p:txBody>
        </p:sp>
        <p:pic>
          <p:nvPicPr>
            <p:cNvPr id="78" name="object 78">
              <a:extLst>
                <a:ext uri="{FF2B5EF4-FFF2-40B4-BE49-F238E27FC236}">
                  <a16:creationId xmlns:a16="http://schemas.microsoft.com/office/drawing/2014/main" id="{9D1EC02B-D19C-7116-B1DF-024EA4A7D57C}"/>
                </a:ext>
              </a:extLst>
            </p:cNvPr>
            <p:cNvPicPr/>
            <p:nvPr/>
          </p:nvPicPr>
          <p:blipFill>
            <a:blip r:embed="rId7" cstate="print"/>
            <a:stretch>
              <a:fillRect/>
            </a:stretch>
          </p:blipFill>
          <p:spPr>
            <a:xfrm>
              <a:off x="5010632" y="5395328"/>
              <a:ext cx="248086" cy="248088"/>
            </a:xfrm>
            <a:prstGeom prst="rect">
              <a:avLst/>
            </a:prstGeom>
          </p:spPr>
        </p:pic>
        <p:sp>
          <p:nvSpPr>
            <p:cNvPr id="79" name="object 79">
              <a:extLst>
                <a:ext uri="{FF2B5EF4-FFF2-40B4-BE49-F238E27FC236}">
                  <a16:creationId xmlns:a16="http://schemas.microsoft.com/office/drawing/2014/main" id="{F57850AA-BC58-E95F-023E-CB09A7818761}"/>
                </a:ext>
              </a:extLst>
            </p:cNvPr>
            <p:cNvSpPr/>
            <p:nvPr/>
          </p:nvSpPr>
          <p:spPr>
            <a:xfrm>
              <a:off x="4059228" y="4987801"/>
              <a:ext cx="364490" cy="560705"/>
            </a:xfrm>
            <a:custGeom>
              <a:avLst/>
              <a:gdLst/>
              <a:ahLst/>
              <a:cxnLst/>
              <a:rect l="l" t="t" r="r" b="b"/>
              <a:pathLst>
                <a:path w="364489" h="560704">
                  <a:moveTo>
                    <a:pt x="0" y="0"/>
                  </a:moveTo>
                  <a:lnTo>
                    <a:pt x="0" y="344233"/>
                  </a:lnTo>
                </a:path>
                <a:path w="364489" h="560704">
                  <a:moveTo>
                    <a:pt x="363943" y="0"/>
                  </a:moveTo>
                  <a:lnTo>
                    <a:pt x="363943" y="560095"/>
                  </a:lnTo>
                </a:path>
              </a:pathLst>
            </a:custGeom>
            <a:ln w="18427">
              <a:solidFill>
                <a:srgbClr val="393D41"/>
              </a:solidFill>
            </a:ln>
          </p:spPr>
          <p:txBody>
            <a:bodyPr wrap="square" lIns="0" tIns="0" rIns="0" bIns="0" rtlCol="0"/>
            <a:lstStyle/>
            <a:p>
              <a:endParaRPr sz="1227"/>
            </a:p>
          </p:txBody>
        </p:sp>
        <p:sp>
          <p:nvSpPr>
            <p:cNvPr id="80" name="object 80">
              <a:extLst>
                <a:ext uri="{FF2B5EF4-FFF2-40B4-BE49-F238E27FC236}">
                  <a16:creationId xmlns:a16="http://schemas.microsoft.com/office/drawing/2014/main" id="{849AFFD3-5A5B-952B-69E4-4FC4D29ECD40}"/>
                </a:ext>
              </a:extLst>
            </p:cNvPr>
            <p:cNvSpPr/>
            <p:nvPr/>
          </p:nvSpPr>
          <p:spPr>
            <a:xfrm>
              <a:off x="4095165" y="5213921"/>
              <a:ext cx="458470" cy="36195"/>
            </a:xfrm>
            <a:custGeom>
              <a:avLst/>
              <a:gdLst/>
              <a:ahLst/>
              <a:cxnLst/>
              <a:rect l="l" t="t" r="r" b="b"/>
              <a:pathLst>
                <a:path w="458470" h="36195">
                  <a:moveTo>
                    <a:pt x="104076" y="1485"/>
                  </a:moveTo>
                  <a:lnTo>
                    <a:pt x="102577" y="0"/>
                  </a:lnTo>
                  <a:lnTo>
                    <a:pt x="1498" y="0"/>
                  </a:lnTo>
                  <a:lnTo>
                    <a:pt x="0" y="1485"/>
                  </a:lnTo>
                  <a:lnTo>
                    <a:pt x="0" y="34124"/>
                  </a:lnTo>
                  <a:lnTo>
                    <a:pt x="1498" y="35610"/>
                  </a:lnTo>
                  <a:lnTo>
                    <a:pt x="102577" y="35610"/>
                  </a:lnTo>
                  <a:lnTo>
                    <a:pt x="104076" y="34124"/>
                  </a:lnTo>
                  <a:lnTo>
                    <a:pt x="104076" y="3314"/>
                  </a:lnTo>
                  <a:lnTo>
                    <a:pt x="104076" y="1485"/>
                  </a:lnTo>
                  <a:close/>
                </a:path>
                <a:path w="458470" h="36195">
                  <a:moveTo>
                    <a:pt x="458050" y="1485"/>
                  </a:moveTo>
                  <a:lnTo>
                    <a:pt x="456565" y="0"/>
                  </a:lnTo>
                  <a:lnTo>
                    <a:pt x="355473" y="0"/>
                  </a:lnTo>
                  <a:lnTo>
                    <a:pt x="353974" y="1485"/>
                  </a:lnTo>
                  <a:lnTo>
                    <a:pt x="353974" y="34124"/>
                  </a:lnTo>
                  <a:lnTo>
                    <a:pt x="355473" y="35610"/>
                  </a:lnTo>
                  <a:lnTo>
                    <a:pt x="456565" y="35610"/>
                  </a:lnTo>
                  <a:lnTo>
                    <a:pt x="458050" y="34124"/>
                  </a:lnTo>
                  <a:lnTo>
                    <a:pt x="458050" y="3314"/>
                  </a:lnTo>
                  <a:lnTo>
                    <a:pt x="458050" y="1485"/>
                  </a:lnTo>
                  <a:close/>
                </a:path>
              </a:pathLst>
            </a:custGeom>
            <a:solidFill>
              <a:srgbClr val="393D41"/>
            </a:solidFill>
          </p:spPr>
          <p:txBody>
            <a:bodyPr wrap="square" lIns="0" tIns="0" rIns="0" bIns="0" rtlCol="0"/>
            <a:lstStyle/>
            <a:p>
              <a:endParaRPr sz="1227"/>
            </a:p>
          </p:txBody>
        </p:sp>
        <p:sp>
          <p:nvSpPr>
            <p:cNvPr id="81" name="object 81">
              <a:extLst>
                <a:ext uri="{FF2B5EF4-FFF2-40B4-BE49-F238E27FC236}">
                  <a16:creationId xmlns:a16="http://schemas.microsoft.com/office/drawing/2014/main" id="{11F97EA6-9063-1295-79EF-2C3BA5D5AFDD}"/>
                </a:ext>
              </a:extLst>
            </p:cNvPr>
            <p:cNvSpPr/>
            <p:nvPr/>
          </p:nvSpPr>
          <p:spPr>
            <a:xfrm>
              <a:off x="4449140" y="4987797"/>
              <a:ext cx="470534" cy="192405"/>
            </a:xfrm>
            <a:custGeom>
              <a:avLst/>
              <a:gdLst/>
              <a:ahLst/>
              <a:cxnLst/>
              <a:rect l="l" t="t" r="r" b="b"/>
              <a:pathLst>
                <a:path w="470535" h="192404">
                  <a:moveTo>
                    <a:pt x="470154" y="191897"/>
                  </a:moveTo>
                  <a:lnTo>
                    <a:pt x="446722" y="163703"/>
                  </a:lnTo>
                  <a:lnTo>
                    <a:pt x="404533" y="112915"/>
                  </a:lnTo>
                  <a:lnTo>
                    <a:pt x="356958" y="66586"/>
                  </a:lnTo>
                  <a:lnTo>
                    <a:pt x="304279" y="34963"/>
                  </a:lnTo>
                  <a:lnTo>
                    <a:pt x="223380" y="0"/>
                  </a:lnTo>
                  <a:lnTo>
                    <a:pt x="12" y="0"/>
                  </a:lnTo>
                  <a:lnTo>
                    <a:pt x="0" y="191897"/>
                  </a:lnTo>
                  <a:lnTo>
                    <a:pt x="446722" y="191897"/>
                  </a:lnTo>
                  <a:lnTo>
                    <a:pt x="470154" y="191897"/>
                  </a:lnTo>
                  <a:close/>
                </a:path>
              </a:pathLst>
            </a:custGeom>
            <a:solidFill>
              <a:srgbClr val="86919E"/>
            </a:solidFill>
          </p:spPr>
          <p:txBody>
            <a:bodyPr wrap="square" lIns="0" tIns="0" rIns="0" bIns="0" rtlCol="0"/>
            <a:lstStyle/>
            <a:p>
              <a:endParaRPr sz="1227"/>
            </a:p>
          </p:txBody>
        </p:sp>
        <p:sp>
          <p:nvSpPr>
            <p:cNvPr id="82" name="object 82">
              <a:extLst>
                <a:ext uri="{FF2B5EF4-FFF2-40B4-BE49-F238E27FC236}">
                  <a16:creationId xmlns:a16="http://schemas.microsoft.com/office/drawing/2014/main" id="{4A706FAA-81AB-1F16-6925-79C6EE9F8DF3}"/>
                </a:ext>
              </a:extLst>
            </p:cNvPr>
            <p:cNvSpPr/>
            <p:nvPr/>
          </p:nvSpPr>
          <p:spPr>
            <a:xfrm>
              <a:off x="5378353" y="5328372"/>
              <a:ext cx="71120" cy="43815"/>
            </a:xfrm>
            <a:custGeom>
              <a:avLst/>
              <a:gdLst/>
              <a:ahLst/>
              <a:cxnLst/>
              <a:rect l="l" t="t" r="r" b="b"/>
              <a:pathLst>
                <a:path w="71120" h="43814">
                  <a:moveTo>
                    <a:pt x="69278" y="0"/>
                  </a:moveTo>
                  <a:lnTo>
                    <a:pt x="1485" y="0"/>
                  </a:lnTo>
                  <a:lnTo>
                    <a:pt x="0" y="1485"/>
                  </a:lnTo>
                  <a:lnTo>
                    <a:pt x="0" y="41744"/>
                  </a:lnTo>
                  <a:lnTo>
                    <a:pt x="1485" y="43243"/>
                  </a:lnTo>
                  <a:lnTo>
                    <a:pt x="69278" y="43243"/>
                  </a:lnTo>
                  <a:lnTo>
                    <a:pt x="70777" y="41744"/>
                  </a:lnTo>
                  <a:lnTo>
                    <a:pt x="70777" y="3314"/>
                  </a:lnTo>
                  <a:lnTo>
                    <a:pt x="70777" y="1485"/>
                  </a:lnTo>
                  <a:lnTo>
                    <a:pt x="69278" y="0"/>
                  </a:lnTo>
                  <a:close/>
                </a:path>
              </a:pathLst>
            </a:custGeom>
            <a:solidFill>
              <a:srgbClr val="DF9A56"/>
            </a:solidFill>
          </p:spPr>
          <p:txBody>
            <a:bodyPr wrap="square" lIns="0" tIns="0" rIns="0" bIns="0" rtlCol="0"/>
            <a:lstStyle/>
            <a:p>
              <a:endParaRPr sz="1227"/>
            </a:p>
          </p:txBody>
        </p:sp>
        <p:pic>
          <p:nvPicPr>
            <p:cNvPr id="83" name="object 83">
              <a:extLst>
                <a:ext uri="{FF2B5EF4-FFF2-40B4-BE49-F238E27FC236}">
                  <a16:creationId xmlns:a16="http://schemas.microsoft.com/office/drawing/2014/main" id="{DCE8C21F-A950-7989-860D-9390A7BB34E0}"/>
                </a:ext>
              </a:extLst>
            </p:cNvPr>
            <p:cNvPicPr/>
            <p:nvPr/>
          </p:nvPicPr>
          <p:blipFill>
            <a:blip r:embed="rId8" cstate="print"/>
            <a:stretch>
              <a:fillRect/>
            </a:stretch>
          </p:blipFill>
          <p:spPr>
            <a:xfrm>
              <a:off x="5542790" y="4737762"/>
              <a:ext cx="147551" cy="227507"/>
            </a:xfrm>
            <a:prstGeom prst="rect">
              <a:avLst/>
            </a:prstGeom>
          </p:spPr>
        </p:pic>
        <p:pic>
          <p:nvPicPr>
            <p:cNvPr id="84" name="object 84">
              <a:extLst>
                <a:ext uri="{FF2B5EF4-FFF2-40B4-BE49-F238E27FC236}">
                  <a16:creationId xmlns:a16="http://schemas.microsoft.com/office/drawing/2014/main" id="{70766053-9ED8-F89C-40D7-650048FD2ABA}"/>
                </a:ext>
              </a:extLst>
            </p:cNvPr>
            <p:cNvPicPr/>
            <p:nvPr/>
          </p:nvPicPr>
          <p:blipFill>
            <a:blip r:embed="rId9" cstate="print"/>
            <a:stretch>
              <a:fillRect/>
            </a:stretch>
          </p:blipFill>
          <p:spPr>
            <a:xfrm>
              <a:off x="7063141" y="3363032"/>
              <a:ext cx="248671" cy="132425"/>
            </a:xfrm>
            <a:prstGeom prst="rect">
              <a:avLst/>
            </a:prstGeom>
          </p:spPr>
        </p:pic>
        <p:sp>
          <p:nvSpPr>
            <p:cNvPr id="85" name="object 85">
              <a:extLst>
                <a:ext uri="{FF2B5EF4-FFF2-40B4-BE49-F238E27FC236}">
                  <a16:creationId xmlns:a16="http://schemas.microsoft.com/office/drawing/2014/main" id="{71306535-AAFC-F536-8F85-E72A87A32081}"/>
                </a:ext>
              </a:extLst>
            </p:cNvPr>
            <p:cNvSpPr/>
            <p:nvPr/>
          </p:nvSpPr>
          <p:spPr>
            <a:xfrm>
              <a:off x="6800278" y="3212223"/>
              <a:ext cx="807720" cy="929005"/>
            </a:xfrm>
            <a:custGeom>
              <a:avLst/>
              <a:gdLst/>
              <a:ahLst/>
              <a:cxnLst/>
              <a:rect l="l" t="t" r="r" b="b"/>
              <a:pathLst>
                <a:path w="807720" h="929004">
                  <a:moveTo>
                    <a:pt x="807389" y="715302"/>
                  </a:moveTo>
                  <a:lnTo>
                    <a:pt x="799960" y="678726"/>
                  </a:lnTo>
                  <a:lnTo>
                    <a:pt x="779716" y="648766"/>
                  </a:lnTo>
                  <a:lnTo>
                    <a:pt x="749757" y="628523"/>
                  </a:lnTo>
                  <a:lnTo>
                    <a:pt x="713168" y="621080"/>
                  </a:lnTo>
                  <a:lnTo>
                    <a:pt x="134251" y="621080"/>
                  </a:lnTo>
                  <a:lnTo>
                    <a:pt x="134251" y="163080"/>
                  </a:lnTo>
                  <a:lnTo>
                    <a:pt x="133375" y="163080"/>
                  </a:lnTo>
                  <a:lnTo>
                    <a:pt x="145072" y="125679"/>
                  </a:lnTo>
                  <a:lnTo>
                    <a:pt x="168668" y="95516"/>
                  </a:lnTo>
                  <a:lnTo>
                    <a:pt x="201396" y="75374"/>
                  </a:lnTo>
                  <a:lnTo>
                    <a:pt x="240499" y="68046"/>
                  </a:lnTo>
                  <a:lnTo>
                    <a:pt x="279603" y="75374"/>
                  </a:lnTo>
                  <a:lnTo>
                    <a:pt x="312331" y="95516"/>
                  </a:lnTo>
                  <a:lnTo>
                    <a:pt x="335927" y="125679"/>
                  </a:lnTo>
                  <a:lnTo>
                    <a:pt x="347624" y="163080"/>
                  </a:lnTo>
                  <a:lnTo>
                    <a:pt x="416001" y="163080"/>
                  </a:lnTo>
                  <a:lnTo>
                    <a:pt x="407123" y="119392"/>
                  </a:lnTo>
                  <a:lnTo>
                    <a:pt x="388137" y="80340"/>
                  </a:lnTo>
                  <a:lnTo>
                    <a:pt x="360514" y="47396"/>
                  </a:lnTo>
                  <a:lnTo>
                    <a:pt x="325716" y="22047"/>
                  </a:lnTo>
                  <a:lnTo>
                    <a:pt x="285229" y="5753"/>
                  </a:lnTo>
                  <a:lnTo>
                    <a:pt x="240499" y="0"/>
                  </a:lnTo>
                  <a:lnTo>
                    <a:pt x="195770" y="5753"/>
                  </a:lnTo>
                  <a:lnTo>
                    <a:pt x="155282" y="22047"/>
                  </a:lnTo>
                  <a:lnTo>
                    <a:pt x="120484" y="47396"/>
                  </a:lnTo>
                  <a:lnTo>
                    <a:pt x="92849" y="80340"/>
                  </a:lnTo>
                  <a:lnTo>
                    <a:pt x="73875" y="119392"/>
                  </a:lnTo>
                  <a:lnTo>
                    <a:pt x="64998" y="163080"/>
                  </a:lnTo>
                  <a:lnTo>
                    <a:pt x="65443" y="163080"/>
                  </a:lnTo>
                  <a:lnTo>
                    <a:pt x="65443" y="626948"/>
                  </a:lnTo>
                  <a:lnTo>
                    <a:pt x="57645" y="628523"/>
                  </a:lnTo>
                  <a:lnTo>
                    <a:pt x="27686" y="648766"/>
                  </a:lnTo>
                  <a:lnTo>
                    <a:pt x="7442" y="678726"/>
                  </a:lnTo>
                  <a:lnTo>
                    <a:pt x="0" y="715302"/>
                  </a:lnTo>
                  <a:lnTo>
                    <a:pt x="0" y="834732"/>
                  </a:lnTo>
                  <a:lnTo>
                    <a:pt x="7442" y="871321"/>
                  </a:lnTo>
                  <a:lnTo>
                    <a:pt x="27686" y="901280"/>
                  </a:lnTo>
                  <a:lnTo>
                    <a:pt x="57645" y="921524"/>
                  </a:lnTo>
                  <a:lnTo>
                    <a:pt x="94221" y="928954"/>
                  </a:lnTo>
                  <a:lnTo>
                    <a:pt x="713168" y="928954"/>
                  </a:lnTo>
                  <a:lnTo>
                    <a:pt x="749757" y="921524"/>
                  </a:lnTo>
                  <a:lnTo>
                    <a:pt x="779716" y="901280"/>
                  </a:lnTo>
                  <a:lnTo>
                    <a:pt x="799960" y="871321"/>
                  </a:lnTo>
                  <a:lnTo>
                    <a:pt x="807389" y="834732"/>
                  </a:lnTo>
                  <a:lnTo>
                    <a:pt x="807389" y="715302"/>
                  </a:lnTo>
                  <a:close/>
                </a:path>
              </a:pathLst>
            </a:custGeom>
            <a:solidFill>
              <a:srgbClr val="CDE6F5"/>
            </a:solidFill>
          </p:spPr>
          <p:txBody>
            <a:bodyPr wrap="square" lIns="0" tIns="0" rIns="0" bIns="0" rtlCol="0"/>
            <a:lstStyle/>
            <a:p>
              <a:endParaRPr sz="1227"/>
            </a:p>
          </p:txBody>
        </p:sp>
        <p:sp>
          <p:nvSpPr>
            <p:cNvPr id="86" name="object 86">
              <a:extLst>
                <a:ext uri="{FF2B5EF4-FFF2-40B4-BE49-F238E27FC236}">
                  <a16:creationId xmlns:a16="http://schemas.microsoft.com/office/drawing/2014/main" id="{C7E62934-788E-4D2C-A997-EFB5CC5DBB4F}"/>
                </a:ext>
              </a:extLst>
            </p:cNvPr>
            <p:cNvSpPr/>
            <p:nvPr/>
          </p:nvSpPr>
          <p:spPr>
            <a:xfrm>
              <a:off x="6763656" y="3833312"/>
              <a:ext cx="874394" cy="68580"/>
            </a:xfrm>
            <a:custGeom>
              <a:avLst/>
              <a:gdLst/>
              <a:ahLst/>
              <a:cxnLst/>
              <a:rect l="l" t="t" r="r" b="b"/>
              <a:pathLst>
                <a:path w="874395" h="68579">
                  <a:moveTo>
                    <a:pt x="855306" y="0"/>
                  </a:moveTo>
                  <a:lnTo>
                    <a:pt x="18834" y="0"/>
                  </a:lnTo>
                  <a:lnTo>
                    <a:pt x="11519" y="1487"/>
                  </a:lnTo>
                  <a:lnTo>
                    <a:pt x="5530" y="5537"/>
                  </a:lnTo>
                  <a:lnTo>
                    <a:pt x="1485" y="11530"/>
                  </a:lnTo>
                  <a:lnTo>
                    <a:pt x="0" y="18846"/>
                  </a:lnTo>
                  <a:lnTo>
                    <a:pt x="0" y="49199"/>
                  </a:lnTo>
                  <a:lnTo>
                    <a:pt x="1485" y="56516"/>
                  </a:lnTo>
                  <a:lnTo>
                    <a:pt x="5530" y="62509"/>
                  </a:lnTo>
                  <a:lnTo>
                    <a:pt x="11519" y="66559"/>
                  </a:lnTo>
                  <a:lnTo>
                    <a:pt x="18834" y="68046"/>
                  </a:lnTo>
                  <a:lnTo>
                    <a:pt x="855306" y="68046"/>
                  </a:lnTo>
                  <a:lnTo>
                    <a:pt x="862623" y="66559"/>
                  </a:lnTo>
                  <a:lnTo>
                    <a:pt x="868616" y="62509"/>
                  </a:lnTo>
                  <a:lnTo>
                    <a:pt x="872666" y="56516"/>
                  </a:lnTo>
                  <a:lnTo>
                    <a:pt x="874153" y="49199"/>
                  </a:lnTo>
                  <a:lnTo>
                    <a:pt x="874153" y="18846"/>
                  </a:lnTo>
                  <a:lnTo>
                    <a:pt x="872666" y="11530"/>
                  </a:lnTo>
                  <a:lnTo>
                    <a:pt x="868616" y="5537"/>
                  </a:lnTo>
                  <a:lnTo>
                    <a:pt x="862623" y="1487"/>
                  </a:lnTo>
                  <a:lnTo>
                    <a:pt x="855306" y="0"/>
                  </a:lnTo>
                  <a:close/>
                </a:path>
              </a:pathLst>
            </a:custGeom>
            <a:solidFill>
              <a:srgbClr val="86919E"/>
            </a:solidFill>
          </p:spPr>
          <p:txBody>
            <a:bodyPr wrap="square" lIns="0" tIns="0" rIns="0" bIns="0" rtlCol="0"/>
            <a:lstStyle/>
            <a:p>
              <a:endParaRPr sz="1227"/>
            </a:p>
          </p:txBody>
        </p:sp>
        <p:pic>
          <p:nvPicPr>
            <p:cNvPr id="87" name="object 87">
              <a:extLst>
                <a:ext uri="{FF2B5EF4-FFF2-40B4-BE49-F238E27FC236}">
                  <a16:creationId xmlns:a16="http://schemas.microsoft.com/office/drawing/2014/main" id="{AC79685F-3964-C0FD-EFB2-692C5EB13B8B}"/>
                </a:ext>
              </a:extLst>
            </p:cNvPr>
            <p:cNvPicPr/>
            <p:nvPr/>
          </p:nvPicPr>
          <p:blipFill>
            <a:blip r:embed="rId10" cstate="print"/>
            <a:stretch>
              <a:fillRect/>
            </a:stretch>
          </p:blipFill>
          <p:spPr>
            <a:xfrm>
              <a:off x="7283616" y="3815181"/>
              <a:ext cx="100507" cy="244259"/>
            </a:xfrm>
            <a:prstGeom prst="rect">
              <a:avLst/>
            </a:prstGeom>
          </p:spPr>
        </p:pic>
        <p:sp>
          <p:nvSpPr>
            <p:cNvPr id="88" name="object 88">
              <a:extLst>
                <a:ext uri="{FF2B5EF4-FFF2-40B4-BE49-F238E27FC236}">
                  <a16:creationId xmlns:a16="http://schemas.microsoft.com/office/drawing/2014/main" id="{0B3D74B1-0865-CCB3-23DC-B112D87F5A86}"/>
                </a:ext>
              </a:extLst>
            </p:cNvPr>
            <p:cNvSpPr/>
            <p:nvPr/>
          </p:nvSpPr>
          <p:spPr>
            <a:xfrm>
              <a:off x="5522135" y="4723364"/>
              <a:ext cx="6350" cy="14604"/>
            </a:xfrm>
            <a:custGeom>
              <a:avLst/>
              <a:gdLst/>
              <a:ahLst/>
              <a:cxnLst/>
              <a:rect l="l" t="t" r="r" b="b"/>
              <a:pathLst>
                <a:path w="6350" h="14604">
                  <a:moveTo>
                    <a:pt x="0" y="14147"/>
                  </a:moveTo>
                  <a:lnTo>
                    <a:pt x="0" y="8623"/>
                  </a:lnTo>
                  <a:lnTo>
                    <a:pt x="2235" y="3619"/>
                  </a:lnTo>
                  <a:lnTo>
                    <a:pt x="5854" y="0"/>
                  </a:lnTo>
                </a:path>
              </a:pathLst>
            </a:custGeom>
            <a:ln w="12344">
              <a:solidFill>
                <a:srgbClr val="FBB040"/>
              </a:solidFill>
              <a:prstDash val="dot"/>
            </a:ln>
          </p:spPr>
          <p:txBody>
            <a:bodyPr wrap="square" lIns="0" tIns="0" rIns="0" bIns="0" rtlCol="0"/>
            <a:lstStyle/>
            <a:p>
              <a:endParaRPr sz="1227"/>
            </a:p>
          </p:txBody>
        </p:sp>
        <p:sp>
          <p:nvSpPr>
            <p:cNvPr id="89" name="object 89">
              <a:extLst>
                <a:ext uri="{FF2B5EF4-FFF2-40B4-BE49-F238E27FC236}">
                  <a16:creationId xmlns:a16="http://schemas.microsoft.com/office/drawing/2014/main" id="{70BF67F1-898B-F4DD-39BD-875ABC8E365D}"/>
                </a:ext>
              </a:extLst>
            </p:cNvPr>
            <p:cNvSpPr/>
            <p:nvPr/>
          </p:nvSpPr>
          <p:spPr>
            <a:xfrm>
              <a:off x="5522135" y="4775513"/>
              <a:ext cx="0" cy="171450"/>
            </a:xfrm>
            <a:custGeom>
              <a:avLst/>
              <a:gdLst/>
              <a:ahLst/>
              <a:cxnLst/>
              <a:rect l="l" t="t" r="r" b="b"/>
              <a:pathLst>
                <a:path h="171450">
                  <a:moveTo>
                    <a:pt x="0" y="0"/>
                  </a:moveTo>
                  <a:lnTo>
                    <a:pt x="0" y="171005"/>
                  </a:lnTo>
                </a:path>
              </a:pathLst>
            </a:custGeom>
            <a:ln w="12344">
              <a:solidFill>
                <a:srgbClr val="FBB040"/>
              </a:solidFill>
              <a:prstDash val="dot"/>
            </a:ln>
          </p:spPr>
          <p:txBody>
            <a:bodyPr wrap="square" lIns="0" tIns="0" rIns="0" bIns="0" rtlCol="0"/>
            <a:lstStyle/>
            <a:p>
              <a:endParaRPr sz="1227"/>
            </a:p>
          </p:txBody>
        </p:sp>
        <p:sp>
          <p:nvSpPr>
            <p:cNvPr id="90" name="object 90">
              <a:extLst>
                <a:ext uri="{FF2B5EF4-FFF2-40B4-BE49-F238E27FC236}">
                  <a16:creationId xmlns:a16="http://schemas.microsoft.com/office/drawing/2014/main" id="{7F8679CA-733C-48FE-DE5F-A5ADA2AF24C2}"/>
                </a:ext>
              </a:extLst>
            </p:cNvPr>
            <p:cNvSpPr/>
            <p:nvPr/>
          </p:nvSpPr>
          <p:spPr>
            <a:xfrm>
              <a:off x="5527990" y="4979668"/>
              <a:ext cx="14604" cy="6350"/>
            </a:xfrm>
            <a:custGeom>
              <a:avLst/>
              <a:gdLst/>
              <a:ahLst/>
              <a:cxnLst/>
              <a:rect l="l" t="t" r="r" b="b"/>
              <a:pathLst>
                <a:path w="14604" h="6350">
                  <a:moveTo>
                    <a:pt x="14147" y="5854"/>
                  </a:moveTo>
                  <a:lnTo>
                    <a:pt x="8623" y="5854"/>
                  </a:lnTo>
                  <a:lnTo>
                    <a:pt x="3619" y="3619"/>
                  </a:lnTo>
                  <a:lnTo>
                    <a:pt x="0" y="0"/>
                  </a:lnTo>
                </a:path>
              </a:pathLst>
            </a:custGeom>
            <a:ln w="12344">
              <a:solidFill>
                <a:srgbClr val="FBB040"/>
              </a:solidFill>
              <a:prstDash val="dot"/>
            </a:ln>
          </p:spPr>
          <p:txBody>
            <a:bodyPr wrap="square" lIns="0" tIns="0" rIns="0" bIns="0" rtlCol="0"/>
            <a:lstStyle/>
            <a:p>
              <a:endParaRPr sz="1227"/>
            </a:p>
          </p:txBody>
        </p:sp>
        <p:sp>
          <p:nvSpPr>
            <p:cNvPr id="91" name="object 91">
              <a:extLst>
                <a:ext uri="{FF2B5EF4-FFF2-40B4-BE49-F238E27FC236}">
                  <a16:creationId xmlns:a16="http://schemas.microsoft.com/office/drawing/2014/main" id="{C809D459-5798-E50A-B7D3-D784A39A8A17}"/>
                </a:ext>
              </a:extLst>
            </p:cNvPr>
            <p:cNvSpPr/>
            <p:nvPr/>
          </p:nvSpPr>
          <p:spPr>
            <a:xfrm>
              <a:off x="5579354" y="4985523"/>
              <a:ext cx="93345" cy="0"/>
            </a:xfrm>
            <a:custGeom>
              <a:avLst/>
              <a:gdLst/>
              <a:ahLst/>
              <a:cxnLst/>
              <a:rect l="l" t="t" r="r" b="b"/>
              <a:pathLst>
                <a:path w="93345">
                  <a:moveTo>
                    <a:pt x="0" y="0"/>
                  </a:moveTo>
                  <a:lnTo>
                    <a:pt x="93040" y="0"/>
                  </a:lnTo>
                </a:path>
              </a:pathLst>
            </a:custGeom>
            <a:ln w="12344">
              <a:solidFill>
                <a:srgbClr val="FBB040"/>
              </a:solidFill>
              <a:prstDash val="dot"/>
            </a:ln>
          </p:spPr>
          <p:txBody>
            <a:bodyPr wrap="square" lIns="0" tIns="0" rIns="0" bIns="0" rtlCol="0"/>
            <a:lstStyle/>
            <a:p>
              <a:endParaRPr sz="1227"/>
            </a:p>
          </p:txBody>
        </p:sp>
        <p:sp>
          <p:nvSpPr>
            <p:cNvPr id="92" name="object 92">
              <a:extLst>
                <a:ext uri="{FF2B5EF4-FFF2-40B4-BE49-F238E27FC236}">
                  <a16:creationId xmlns:a16="http://schemas.microsoft.com/office/drawing/2014/main" id="{1A589779-3754-9C83-039C-0FB4B828B5BC}"/>
                </a:ext>
              </a:extLst>
            </p:cNvPr>
            <p:cNvSpPr/>
            <p:nvPr/>
          </p:nvSpPr>
          <p:spPr>
            <a:xfrm>
              <a:off x="5705145" y="4965520"/>
              <a:ext cx="6350" cy="14604"/>
            </a:xfrm>
            <a:custGeom>
              <a:avLst/>
              <a:gdLst/>
              <a:ahLst/>
              <a:cxnLst/>
              <a:rect l="l" t="t" r="r" b="b"/>
              <a:pathLst>
                <a:path w="6350" h="14604">
                  <a:moveTo>
                    <a:pt x="5854" y="0"/>
                  </a:moveTo>
                  <a:lnTo>
                    <a:pt x="5854" y="5524"/>
                  </a:lnTo>
                  <a:lnTo>
                    <a:pt x="3619" y="10528"/>
                  </a:lnTo>
                  <a:lnTo>
                    <a:pt x="0" y="14147"/>
                  </a:lnTo>
                </a:path>
              </a:pathLst>
            </a:custGeom>
            <a:ln w="12344">
              <a:solidFill>
                <a:srgbClr val="FBB040"/>
              </a:solidFill>
              <a:prstDash val="dot"/>
            </a:ln>
          </p:spPr>
          <p:txBody>
            <a:bodyPr wrap="square" lIns="0" tIns="0" rIns="0" bIns="0" rtlCol="0"/>
            <a:lstStyle/>
            <a:p>
              <a:endParaRPr sz="1227"/>
            </a:p>
          </p:txBody>
        </p:sp>
        <p:sp>
          <p:nvSpPr>
            <p:cNvPr id="93" name="object 93">
              <a:extLst>
                <a:ext uri="{FF2B5EF4-FFF2-40B4-BE49-F238E27FC236}">
                  <a16:creationId xmlns:a16="http://schemas.microsoft.com/office/drawing/2014/main" id="{9E4483DC-61C5-C769-9E9A-4E87CA0EE67C}"/>
                </a:ext>
              </a:extLst>
            </p:cNvPr>
            <p:cNvSpPr/>
            <p:nvPr/>
          </p:nvSpPr>
          <p:spPr>
            <a:xfrm>
              <a:off x="5711000" y="4756513"/>
              <a:ext cx="0" cy="171450"/>
            </a:xfrm>
            <a:custGeom>
              <a:avLst/>
              <a:gdLst/>
              <a:ahLst/>
              <a:cxnLst/>
              <a:rect l="l" t="t" r="r" b="b"/>
              <a:pathLst>
                <a:path h="171450">
                  <a:moveTo>
                    <a:pt x="0" y="171005"/>
                  </a:moveTo>
                  <a:lnTo>
                    <a:pt x="0" y="0"/>
                  </a:lnTo>
                </a:path>
              </a:pathLst>
            </a:custGeom>
            <a:ln w="12344">
              <a:solidFill>
                <a:srgbClr val="FBB040"/>
              </a:solidFill>
              <a:prstDash val="dot"/>
            </a:ln>
          </p:spPr>
          <p:txBody>
            <a:bodyPr wrap="square" lIns="0" tIns="0" rIns="0" bIns="0" rtlCol="0"/>
            <a:lstStyle/>
            <a:p>
              <a:endParaRPr sz="1227"/>
            </a:p>
          </p:txBody>
        </p:sp>
        <p:sp>
          <p:nvSpPr>
            <p:cNvPr id="94" name="object 94">
              <a:extLst>
                <a:ext uri="{FF2B5EF4-FFF2-40B4-BE49-F238E27FC236}">
                  <a16:creationId xmlns:a16="http://schemas.microsoft.com/office/drawing/2014/main" id="{53D6F8DE-BF20-20D1-A70F-E835670FE1E3}"/>
                </a:ext>
              </a:extLst>
            </p:cNvPr>
            <p:cNvSpPr/>
            <p:nvPr/>
          </p:nvSpPr>
          <p:spPr>
            <a:xfrm>
              <a:off x="5690996" y="4717510"/>
              <a:ext cx="14604" cy="6350"/>
            </a:xfrm>
            <a:custGeom>
              <a:avLst/>
              <a:gdLst/>
              <a:ahLst/>
              <a:cxnLst/>
              <a:rect l="l" t="t" r="r" b="b"/>
              <a:pathLst>
                <a:path w="14604" h="6350">
                  <a:moveTo>
                    <a:pt x="0" y="0"/>
                  </a:moveTo>
                  <a:lnTo>
                    <a:pt x="5524" y="0"/>
                  </a:lnTo>
                  <a:lnTo>
                    <a:pt x="10528" y="2235"/>
                  </a:lnTo>
                  <a:lnTo>
                    <a:pt x="14147" y="5854"/>
                  </a:lnTo>
                </a:path>
              </a:pathLst>
            </a:custGeom>
            <a:ln w="12344">
              <a:solidFill>
                <a:srgbClr val="FBB040"/>
              </a:solidFill>
              <a:prstDash val="dot"/>
            </a:ln>
          </p:spPr>
          <p:txBody>
            <a:bodyPr wrap="square" lIns="0" tIns="0" rIns="0" bIns="0" rtlCol="0"/>
            <a:lstStyle/>
            <a:p>
              <a:endParaRPr sz="1227"/>
            </a:p>
          </p:txBody>
        </p:sp>
        <p:sp>
          <p:nvSpPr>
            <p:cNvPr id="95" name="object 95">
              <a:extLst>
                <a:ext uri="{FF2B5EF4-FFF2-40B4-BE49-F238E27FC236}">
                  <a16:creationId xmlns:a16="http://schemas.microsoft.com/office/drawing/2014/main" id="{BB09E4EC-FEA4-E9E6-4B7A-E03A61FBCE58}"/>
                </a:ext>
              </a:extLst>
            </p:cNvPr>
            <p:cNvSpPr/>
            <p:nvPr/>
          </p:nvSpPr>
          <p:spPr>
            <a:xfrm>
              <a:off x="5560741" y="4717510"/>
              <a:ext cx="93345" cy="0"/>
            </a:xfrm>
            <a:custGeom>
              <a:avLst/>
              <a:gdLst/>
              <a:ahLst/>
              <a:cxnLst/>
              <a:rect l="l" t="t" r="r" b="b"/>
              <a:pathLst>
                <a:path w="93345">
                  <a:moveTo>
                    <a:pt x="93040" y="0"/>
                  </a:moveTo>
                  <a:lnTo>
                    <a:pt x="0" y="0"/>
                  </a:lnTo>
                </a:path>
              </a:pathLst>
            </a:custGeom>
            <a:ln w="12344">
              <a:solidFill>
                <a:srgbClr val="FBB040"/>
              </a:solidFill>
              <a:prstDash val="dot"/>
            </a:ln>
          </p:spPr>
          <p:txBody>
            <a:bodyPr wrap="square" lIns="0" tIns="0" rIns="0" bIns="0" rtlCol="0"/>
            <a:lstStyle/>
            <a:p>
              <a:endParaRPr sz="1227"/>
            </a:p>
          </p:txBody>
        </p:sp>
        <p:sp>
          <p:nvSpPr>
            <p:cNvPr id="96" name="object 96">
              <a:extLst>
                <a:ext uri="{FF2B5EF4-FFF2-40B4-BE49-F238E27FC236}">
                  <a16:creationId xmlns:a16="http://schemas.microsoft.com/office/drawing/2014/main" id="{A887CA1C-F3D0-2552-07D5-C8617D925FAA}"/>
                </a:ext>
              </a:extLst>
            </p:cNvPr>
            <p:cNvSpPr/>
            <p:nvPr/>
          </p:nvSpPr>
          <p:spPr>
            <a:xfrm>
              <a:off x="5515953" y="4711344"/>
              <a:ext cx="201295" cy="280670"/>
            </a:xfrm>
            <a:custGeom>
              <a:avLst/>
              <a:gdLst/>
              <a:ahLst/>
              <a:cxnLst/>
              <a:rect l="l" t="t" r="r" b="b"/>
              <a:pathLst>
                <a:path w="201295" h="280670">
                  <a:moveTo>
                    <a:pt x="12344" y="254177"/>
                  </a:moveTo>
                  <a:lnTo>
                    <a:pt x="10541" y="249809"/>
                  </a:lnTo>
                  <a:lnTo>
                    <a:pt x="6172" y="248005"/>
                  </a:lnTo>
                  <a:lnTo>
                    <a:pt x="1816" y="249809"/>
                  </a:lnTo>
                  <a:lnTo>
                    <a:pt x="0" y="254177"/>
                  </a:lnTo>
                  <a:lnTo>
                    <a:pt x="1816" y="258546"/>
                  </a:lnTo>
                  <a:lnTo>
                    <a:pt x="6172" y="260350"/>
                  </a:lnTo>
                  <a:lnTo>
                    <a:pt x="10541" y="258546"/>
                  </a:lnTo>
                  <a:lnTo>
                    <a:pt x="12344" y="254177"/>
                  </a:lnTo>
                  <a:close/>
                </a:path>
                <a:path w="201295" h="280670">
                  <a:moveTo>
                    <a:pt x="12344" y="26174"/>
                  </a:moveTo>
                  <a:lnTo>
                    <a:pt x="10541" y="21805"/>
                  </a:lnTo>
                  <a:lnTo>
                    <a:pt x="6172" y="20002"/>
                  </a:lnTo>
                  <a:lnTo>
                    <a:pt x="1816" y="21805"/>
                  </a:lnTo>
                  <a:lnTo>
                    <a:pt x="0" y="26174"/>
                  </a:lnTo>
                  <a:lnTo>
                    <a:pt x="1816" y="30543"/>
                  </a:lnTo>
                  <a:lnTo>
                    <a:pt x="6172" y="32346"/>
                  </a:lnTo>
                  <a:lnTo>
                    <a:pt x="10541" y="30543"/>
                  </a:lnTo>
                  <a:lnTo>
                    <a:pt x="12344" y="26174"/>
                  </a:lnTo>
                  <a:close/>
                </a:path>
                <a:path w="201295" h="280670">
                  <a:moveTo>
                    <a:pt x="32346" y="274180"/>
                  </a:moveTo>
                  <a:lnTo>
                    <a:pt x="30543" y="269811"/>
                  </a:lnTo>
                  <a:lnTo>
                    <a:pt x="26174" y="268008"/>
                  </a:lnTo>
                  <a:lnTo>
                    <a:pt x="21818" y="269811"/>
                  </a:lnTo>
                  <a:lnTo>
                    <a:pt x="20002" y="274180"/>
                  </a:lnTo>
                  <a:lnTo>
                    <a:pt x="21818" y="278549"/>
                  </a:lnTo>
                  <a:lnTo>
                    <a:pt x="26174" y="280352"/>
                  </a:lnTo>
                  <a:lnTo>
                    <a:pt x="30543" y="278549"/>
                  </a:lnTo>
                  <a:lnTo>
                    <a:pt x="32346" y="274180"/>
                  </a:lnTo>
                  <a:close/>
                </a:path>
                <a:path w="201295" h="280670">
                  <a:moveTo>
                    <a:pt x="32346" y="6172"/>
                  </a:moveTo>
                  <a:lnTo>
                    <a:pt x="30543" y="1803"/>
                  </a:lnTo>
                  <a:lnTo>
                    <a:pt x="26174" y="0"/>
                  </a:lnTo>
                  <a:lnTo>
                    <a:pt x="21818" y="1803"/>
                  </a:lnTo>
                  <a:lnTo>
                    <a:pt x="20002" y="6172"/>
                  </a:lnTo>
                  <a:lnTo>
                    <a:pt x="21818" y="10541"/>
                  </a:lnTo>
                  <a:lnTo>
                    <a:pt x="26174" y="12344"/>
                  </a:lnTo>
                  <a:lnTo>
                    <a:pt x="30543" y="10541"/>
                  </a:lnTo>
                  <a:lnTo>
                    <a:pt x="32346" y="6172"/>
                  </a:lnTo>
                  <a:close/>
                </a:path>
                <a:path w="201295" h="280670">
                  <a:moveTo>
                    <a:pt x="181203" y="274180"/>
                  </a:moveTo>
                  <a:lnTo>
                    <a:pt x="179400" y="269811"/>
                  </a:lnTo>
                  <a:lnTo>
                    <a:pt x="175031" y="268008"/>
                  </a:lnTo>
                  <a:lnTo>
                    <a:pt x="170675" y="269811"/>
                  </a:lnTo>
                  <a:lnTo>
                    <a:pt x="168859" y="274180"/>
                  </a:lnTo>
                  <a:lnTo>
                    <a:pt x="170675" y="278549"/>
                  </a:lnTo>
                  <a:lnTo>
                    <a:pt x="175031" y="280352"/>
                  </a:lnTo>
                  <a:lnTo>
                    <a:pt x="179400" y="278549"/>
                  </a:lnTo>
                  <a:lnTo>
                    <a:pt x="181203" y="274180"/>
                  </a:lnTo>
                  <a:close/>
                </a:path>
                <a:path w="201295" h="280670">
                  <a:moveTo>
                    <a:pt x="181203" y="6172"/>
                  </a:moveTo>
                  <a:lnTo>
                    <a:pt x="179400" y="1803"/>
                  </a:lnTo>
                  <a:lnTo>
                    <a:pt x="175031" y="0"/>
                  </a:lnTo>
                  <a:lnTo>
                    <a:pt x="170675" y="1803"/>
                  </a:lnTo>
                  <a:lnTo>
                    <a:pt x="168859" y="6172"/>
                  </a:lnTo>
                  <a:lnTo>
                    <a:pt x="170675" y="10541"/>
                  </a:lnTo>
                  <a:lnTo>
                    <a:pt x="175031" y="12344"/>
                  </a:lnTo>
                  <a:lnTo>
                    <a:pt x="179400" y="10541"/>
                  </a:lnTo>
                  <a:lnTo>
                    <a:pt x="181203" y="6172"/>
                  </a:lnTo>
                  <a:close/>
                </a:path>
                <a:path w="201295" h="280670">
                  <a:moveTo>
                    <a:pt x="201206" y="254177"/>
                  </a:moveTo>
                  <a:lnTo>
                    <a:pt x="199402" y="249809"/>
                  </a:lnTo>
                  <a:lnTo>
                    <a:pt x="195033" y="248005"/>
                  </a:lnTo>
                  <a:lnTo>
                    <a:pt x="190677" y="249809"/>
                  </a:lnTo>
                  <a:lnTo>
                    <a:pt x="188861" y="254177"/>
                  </a:lnTo>
                  <a:lnTo>
                    <a:pt x="190677" y="258546"/>
                  </a:lnTo>
                  <a:lnTo>
                    <a:pt x="195033" y="260350"/>
                  </a:lnTo>
                  <a:lnTo>
                    <a:pt x="199402" y="258546"/>
                  </a:lnTo>
                  <a:lnTo>
                    <a:pt x="201206" y="254177"/>
                  </a:lnTo>
                  <a:close/>
                </a:path>
                <a:path w="201295" h="280670">
                  <a:moveTo>
                    <a:pt x="201206" y="26174"/>
                  </a:moveTo>
                  <a:lnTo>
                    <a:pt x="199402" y="21805"/>
                  </a:lnTo>
                  <a:lnTo>
                    <a:pt x="195033" y="20002"/>
                  </a:lnTo>
                  <a:lnTo>
                    <a:pt x="190677" y="21805"/>
                  </a:lnTo>
                  <a:lnTo>
                    <a:pt x="188861" y="26174"/>
                  </a:lnTo>
                  <a:lnTo>
                    <a:pt x="190677" y="30543"/>
                  </a:lnTo>
                  <a:lnTo>
                    <a:pt x="195033" y="32346"/>
                  </a:lnTo>
                  <a:lnTo>
                    <a:pt x="199402" y="30543"/>
                  </a:lnTo>
                  <a:lnTo>
                    <a:pt x="201206" y="26174"/>
                  </a:lnTo>
                  <a:close/>
                </a:path>
              </a:pathLst>
            </a:custGeom>
            <a:solidFill>
              <a:srgbClr val="FBB040"/>
            </a:solidFill>
          </p:spPr>
          <p:txBody>
            <a:bodyPr wrap="square" lIns="0" tIns="0" rIns="0" bIns="0" rtlCol="0"/>
            <a:lstStyle/>
            <a:p>
              <a:endParaRPr sz="1227"/>
            </a:p>
          </p:txBody>
        </p:sp>
        <p:sp>
          <p:nvSpPr>
            <p:cNvPr id="97" name="object 97">
              <a:extLst>
                <a:ext uri="{FF2B5EF4-FFF2-40B4-BE49-F238E27FC236}">
                  <a16:creationId xmlns:a16="http://schemas.microsoft.com/office/drawing/2014/main" id="{4B5E1B82-74B8-3A2D-F402-5F3C386E3180}"/>
                </a:ext>
              </a:extLst>
            </p:cNvPr>
            <p:cNvSpPr/>
            <p:nvPr/>
          </p:nvSpPr>
          <p:spPr>
            <a:xfrm>
              <a:off x="3463455" y="4720911"/>
              <a:ext cx="2052955" cy="271145"/>
            </a:xfrm>
            <a:custGeom>
              <a:avLst/>
              <a:gdLst/>
              <a:ahLst/>
              <a:cxnLst/>
              <a:rect l="l" t="t" r="r" b="b"/>
              <a:pathLst>
                <a:path w="2052954" h="271145">
                  <a:moveTo>
                    <a:pt x="0" y="270437"/>
                  </a:moveTo>
                  <a:lnTo>
                    <a:pt x="113741" y="270437"/>
                  </a:lnTo>
                  <a:lnTo>
                    <a:pt x="84766" y="270442"/>
                  </a:lnTo>
                  <a:lnTo>
                    <a:pt x="75107" y="270480"/>
                  </a:lnTo>
                  <a:lnTo>
                    <a:pt x="84766" y="270581"/>
                  </a:lnTo>
                  <a:lnTo>
                    <a:pt x="113741" y="270780"/>
                  </a:lnTo>
                  <a:lnTo>
                    <a:pt x="141933" y="257821"/>
                  </a:lnTo>
                  <a:lnTo>
                    <a:pt x="153733" y="228965"/>
                  </a:lnTo>
                  <a:lnTo>
                    <a:pt x="155875" y="200042"/>
                  </a:lnTo>
                  <a:lnTo>
                    <a:pt x="155092" y="186883"/>
                  </a:lnTo>
                  <a:lnTo>
                    <a:pt x="155092" y="37227"/>
                  </a:lnTo>
                  <a:lnTo>
                    <a:pt x="151072" y="15809"/>
                  </a:lnTo>
                  <a:lnTo>
                    <a:pt x="154414" y="4811"/>
                  </a:lnTo>
                  <a:lnTo>
                    <a:pt x="169331" y="760"/>
                  </a:lnTo>
                  <a:lnTo>
                    <a:pt x="200037" y="181"/>
                  </a:lnTo>
                  <a:lnTo>
                    <a:pt x="1946998" y="181"/>
                  </a:lnTo>
                  <a:lnTo>
                    <a:pt x="1949995" y="0"/>
                  </a:lnTo>
                  <a:lnTo>
                    <a:pt x="1969589" y="5437"/>
                  </a:lnTo>
                  <a:lnTo>
                    <a:pt x="1991683" y="25464"/>
                  </a:lnTo>
                  <a:lnTo>
                    <a:pt x="2002180" y="69053"/>
                  </a:lnTo>
                  <a:lnTo>
                    <a:pt x="1999837" y="104640"/>
                  </a:lnTo>
                  <a:lnTo>
                    <a:pt x="2004299" y="122915"/>
                  </a:lnTo>
                  <a:lnTo>
                    <a:pt x="2020284" y="129648"/>
                  </a:lnTo>
                  <a:lnTo>
                    <a:pt x="2052510" y="130610"/>
                  </a:lnTo>
                </a:path>
              </a:pathLst>
            </a:custGeom>
            <a:ln w="12344">
              <a:solidFill>
                <a:srgbClr val="393D41"/>
              </a:solidFill>
            </a:ln>
          </p:spPr>
          <p:txBody>
            <a:bodyPr wrap="square" lIns="0" tIns="0" rIns="0" bIns="0" rtlCol="0"/>
            <a:lstStyle/>
            <a:p>
              <a:endParaRPr sz="1227"/>
            </a:p>
          </p:txBody>
        </p:sp>
        <p:sp>
          <p:nvSpPr>
            <p:cNvPr id="98" name="object 98">
              <a:extLst>
                <a:ext uri="{FF2B5EF4-FFF2-40B4-BE49-F238E27FC236}">
                  <a16:creationId xmlns:a16="http://schemas.microsoft.com/office/drawing/2014/main" id="{116EBC29-A7EA-55DA-F577-9B23CA30766F}"/>
                </a:ext>
              </a:extLst>
            </p:cNvPr>
            <p:cNvSpPr/>
            <p:nvPr/>
          </p:nvSpPr>
          <p:spPr>
            <a:xfrm>
              <a:off x="3419002" y="2556274"/>
              <a:ext cx="1014094" cy="2273935"/>
            </a:xfrm>
            <a:custGeom>
              <a:avLst/>
              <a:gdLst/>
              <a:ahLst/>
              <a:cxnLst/>
              <a:rect l="l" t="t" r="r" b="b"/>
              <a:pathLst>
                <a:path w="1014095" h="2273935">
                  <a:moveTo>
                    <a:pt x="0" y="2273731"/>
                  </a:moveTo>
                  <a:lnTo>
                    <a:pt x="0" y="1998116"/>
                  </a:lnTo>
                  <a:lnTo>
                    <a:pt x="0" y="1822538"/>
                  </a:lnTo>
                  <a:lnTo>
                    <a:pt x="635419" y="1439290"/>
                  </a:lnTo>
                  <a:lnTo>
                    <a:pt x="663765" y="1410944"/>
                  </a:lnTo>
                  <a:lnTo>
                    <a:pt x="663765" y="720128"/>
                  </a:lnTo>
                  <a:lnTo>
                    <a:pt x="663765" y="117309"/>
                  </a:lnTo>
                  <a:lnTo>
                    <a:pt x="866686" y="111124"/>
                  </a:lnTo>
                  <a:lnTo>
                    <a:pt x="900166" y="118253"/>
                  </a:lnTo>
                  <a:lnTo>
                    <a:pt x="917359" y="114430"/>
                  </a:lnTo>
                  <a:lnTo>
                    <a:pt x="923693" y="94076"/>
                  </a:lnTo>
                  <a:lnTo>
                    <a:pt x="924598" y="51612"/>
                  </a:lnTo>
                  <a:lnTo>
                    <a:pt x="924598" y="0"/>
                  </a:lnTo>
                  <a:lnTo>
                    <a:pt x="1013510" y="0"/>
                  </a:lnTo>
                </a:path>
              </a:pathLst>
            </a:custGeom>
            <a:ln w="12344">
              <a:solidFill>
                <a:srgbClr val="393D41"/>
              </a:solidFill>
            </a:ln>
          </p:spPr>
          <p:txBody>
            <a:bodyPr wrap="square" lIns="0" tIns="0" rIns="0" bIns="0" rtlCol="0"/>
            <a:lstStyle/>
            <a:p>
              <a:endParaRPr sz="1227"/>
            </a:p>
          </p:txBody>
        </p:sp>
        <p:pic>
          <p:nvPicPr>
            <p:cNvPr id="99" name="object 99">
              <a:extLst>
                <a:ext uri="{FF2B5EF4-FFF2-40B4-BE49-F238E27FC236}">
                  <a16:creationId xmlns:a16="http://schemas.microsoft.com/office/drawing/2014/main" id="{AEA04EEF-3363-3DC2-C8B2-A22A69801BAC}"/>
                </a:ext>
              </a:extLst>
            </p:cNvPr>
            <p:cNvPicPr/>
            <p:nvPr/>
          </p:nvPicPr>
          <p:blipFill>
            <a:blip r:embed="rId8" cstate="print"/>
            <a:stretch>
              <a:fillRect/>
            </a:stretch>
          </p:blipFill>
          <p:spPr>
            <a:xfrm>
              <a:off x="4452530" y="2462475"/>
              <a:ext cx="147551" cy="227507"/>
            </a:xfrm>
            <a:prstGeom prst="rect">
              <a:avLst/>
            </a:prstGeom>
          </p:spPr>
        </p:pic>
        <p:sp>
          <p:nvSpPr>
            <p:cNvPr id="100" name="object 100">
              <a:extLst>
                <a:ext uri="{FF2B5EF4-FFF2-40B4-BE49-F238E27FC236}">
                  <a16:creationId xmlns:a16="http://schemas.microsoft.com/office/drawing/2014/main" id="{2B054464-CC91-FD7F-2E9D-EB888F780481}"/>
                </a:ext>
              </a:extLst>
            </p:cNvPr>
            <p:cNvSpPr/>
            <p:nvPr/>
          </p:nvSpPr>
          <p:spPr>
            <a:xfrm>
              <a:off x="4061447" y="2871888"/>
              <a:ext cx="34925" cy="1067435"/>
            </a:xfrm>
            <a:custGeom>
              <a:avLst/>
              <a:gdLst/>
              <a:ahLst/>
              <a:cxnLst/>
              <a:rect l="l" t="t" r="r" b="b"/>
              <a:pathLst>
                <a:path w="34925" h="1067435">
                  <a:moveTo>
                    <a:pt x="34455" y="1057960"/>
                  </a:moveTo>
                  <a:lnTo>
                    <a:pt x="0" y="1057960"/>
                  </a:lnTo>
                  <a:lnTo>
                    <a:pt x="0" y="1066838"/>
                  </a:lnTo>
                  <a:lnTo>
                    <a:pt x="34455" y="1066838"/>
                  </a:lnTo>
                  <a:lnTo>
                    <a:pt x="34455" y="1057960"/>
                  </a:lnTo>
                  <a:close/>
                </a:path>
                <a:path w="34925" h="1067435">
                  <a:moveTo>
                    <a:pt x="34455" y="705319"/>
                  </a:moveTo>
                  <a:lnTo>
                    <a:pt x="0" y="705319"/>
                  </a:lnTo>
                  <a:lnTo>
                    <a:pt x="0" y="714197"/>
                  </a:lnTo>
                  <a:lnTo>
                    <a:pt x="34455" y="714197"/>
                  </a:lnTo>
                  <a:lnTo>
                    <a:pt x="34455" y="705319"/>
                  </a:lnTo>
                  <a:close/>
                </a:path>
                <a:path w="34925" h="1067435">
                  <a:moveTo>
                    <a:pt x="34455" y="352653"/>
                  </a:moveTo>
                  <a:lnTo>
                    <a:pt x="0" y="352653"/>
                  </a:lnTo>
                  <a:lnTo>
                    <a:pt x="0" y="361543"/>
                  </a:lnTo>
                  <a:lnTo>
                    <a:pt x="34455" y="361543"/>
                  </a:lnTo>
                  <a:lnTo>
                    <a:pt x="34455" y="352653"/>
                  </a:lnTo>
                  <a:close/>
                </a:path>
                <a:path w="34925" h="1067435">
                  <a:moveTo>
                    <a:pt x="34455" y="0"/>
                  </a:moveTo>
                  <a:lnTo>
                    <a:pt x="0" y="0"/>
                  </a:lnTo>
                  <a:lnTo>
                    <a:pt x="0" y="8877"/>
                  </a:lnTo>
                  <a:lnTo>
                    <a:pt x="34455" y="8877"/>
                  </a:lnTo>
                  <a:lnTo>
                    <a:pt x="34455" y="0"/>
                  </a:lnTo>
                  <a:close/>
                </a:path>
              </a:pathLst>
            </a:custGeom>
            <a:solidFill>
              <a:srgbClr val="8DA7BD"/>
            </a:solidFill>
          </p:spPr>
          <p:txBody>
            <a:bodyPr wrap="square" lIns="0" tIns="0" rIns="0" bIns="0" rtlCol="0"/>
            <a:lstStyle/>
            <a:p>
              <a:endParaRPr sz="1227"/>
            </a:p>
          </p:txBody>
        </p:sp>
        <p:sp>
          <p:nvSpPr>
            <p:cNvPr id="105" name="object 105">
              <a:extLst>
                <a:ext uri="{FF2B5EF4-FFF2-40B4-BE49-F238E27FC236}">
                  <a16:creationId xmlns:a16="http://schemas.microsoft.com/office/drawing/2014/main" id="{9EAFC914-6A17-91A0-04A6-66336688F5AE}"/>
                </a:ext>
              </a:extLst>
            </p:cNvPr>
            <p:cNvSpPr/>
            <p:nvPr/>
          </p:nvSpPr>
          <p:spPr>
            <a:xfrm>
              <a:off x="1015330" y="6007386"/>
              <a:ext cx="24130" cy="0"/>
            </a:xfrm>
            <a:custGeom>
              <a:avLst/>
              <a:gdLst/>
              <a:ahLst/>
              <a:cxnLst/>
              <a:rect l="l" t="t" r="r" b="b"/>
              <a:pathLst>
                <a:path w="24130">
                  <a:moveTo>
                    <a:pt x="0" y="0"/>
                  </a:moveTo>
                  <a:lnTo>
                    <a:pt x="23685" y="0"/>
                  </a:lnTo>
                </a:path>
              </a:pathLst>
            </a:custGeom>
            <a:ln w="5093">
              <a:solidFill>
                <a:srgbClr val="FFFFFF"/>
              </a:solidFill>
            </a:ln>
          </p:spPr>
          <p:txBody>
            <a:bodyPr wrap="square" lIns="0" tIns="0" rIns="0" bIns="0" rtlCol="0"/>
            <a:lstStyle/>
            <a:p>
              <a:endParaRPr sz="1227"/>
            </a:p>
          </p:txBody>
        </p:sp>
        <p:sp>
          <p:nvSpPr>
            <p:cNvPr id="106" name="object 106">
              <a:extLst>
                <a:ext uri="{FF2B5EF4-FFF2-40B4-BE49-F238E27FC236}">
                  <a16:creationId xmlns:a16="http://schemas.microsoft.com/office/drawing/2014/main" id="{36EC9F0C-2A7C-190B-D8E2-F1C76373806C}"/>
                </a:ext>
              </a:extLst>
            </p:cNvPr>
            <p:cNvSpPr/>
            <p:nvPr/>
          </p:nvSpPr>
          <p:spPr>
            <a:xfrm>
              <a:off x="748601" y="1741918"/>
              <a:ext cx="106045" cy="4263390"/>
            </a:xfrm>
            <a:custGeom>
              <a:avLst/>
              <a:gdLst/>
              <a:ahLst/>
              <a:cxnLst/>
              <a:rect l="l" t="t" r="r" b="b"/>
              <a:pathLst>
                <a:path w="106044" h="4263390">
                  <a:moveTo>
                    <a:pt x="106032" y="480085"/>
                  </a:moveTo>
                  <a:lnTo>
                    <a:pt x="0" y="480085"/>
                  </a:lnTo>
                  <a:lnTo>
                    <a:pt x="0" y="4262920"/>
                  </a:lnTo>
                  <a:lnTo>
                    <a:pt x="106032" y="4262920"/>
                  </a:lnTo>
                  <a:lnTo>
                    <a:pt x="106032" y="480085"/>
                  </a:lnTo>
                  <a:close/>
                </a:path>
                <a:path w="106044" h="4263390">
                  <a:moveTo>
                    <a:pt x="106032" y="0"/>
                  </a:moveTo>
                  <a:lnTo>
                    <a:pt x="0" y="0"/>
                  </a:lnTo>
                  <a:lnTo>
                    <a:pt x="0" y="301167"/>
                  </a:lnTo>
                  <a:lnTo>
                    <a:pt x="106032" y="301167"/>
                  </a:lnTo>
                  <a:lnTo>
                    <a:pt x="106032" y="0"/>
                  </a:lnTo>
                  <a:close/>
                </a:path>
              </a:pathLst>
            </a:custGeom>
            <a:solidFill>
              <a:srgbClr val="3F3C32"/>
            </a:solidFill>
          </p:spPr>
          <p:txBody>
            <a:bodyPr wrap="square" lIns="0" tIns="0" rIns="0" bIns="0" rtlCol="0"/>
            <a:lstStyle/>
            <a:p>
              <a:endParaRPr sz="1227"/>
            </a:p>
          </p:txBody>
        </p:sp>
        <p:sp>
          <p:nvSpPr>
            <p:cNvPr id="107" name="object 107">
              <a:extLst>
                <a:ext uri="{FF2B5EF4-FFF2-40B4-BE49-F238E27FC236}">
                  <a16:creationId xmlns:a16="http://schemas.microsoft.com/office/drawing/2014/main" id="{D32DE3AD-D354-3A37-1201-24DA283721C3}"/>
                </a:ext>
              </a:extLst>
            </p:cNvPr>
            <p:cNvSpPr/>
            <p:nvPr/>
          </p:nvSpPr>
          <p:spPr>
            <a:xfrm>
              <a:off x="516712" y="1741918"/>
              <a:ext cx="232410" cy="4263390"/>
            </a:xfrm>
            <a:custGeom>
              <a:avLst/>
              <a:gdLst/>
              <a:ahLst/>
              <a:cxnLst/>
              <a:rect l="l" t="t" r="r" b="b"/>
              <a:pathLst>
                <a:path w="232409" h="4263390">
                  <a:moveTo>
                    <a:pt x="231889" y="480085"/>
                  </a:moveTo>
                  <a:lnTo>
                    <a:pt x="0" y="480085"/>
                  </a:lnTo>
                  <a:lnTo>
                    <a:pt x="0" y="4262920"/>
                  </a:lnTo>
                  <a:lnTo>
                    <a:pt x="231889" y="4262920"/>
                  </a:lnTo>
                  <a:lnTo>
                    <a:pt x="231889" y="480085"/>
                  </a:lnTo>
                  <a:close/>
                </a:path>
                <a:path w="232409" h="4263390">
                  <a:moveTo>
                    <a:pt x="231889" y="0"/>
                  </a:moveTo>
                  <a:lnTo>
                    <a:pt x="0" y="0"/>
                  </a:lnTo>
                  <a:lnTo>
                    <a:pt x="0" y="311124"/>
                  </a:lnTo>
                  <a:lnTo>
                    <a:pt x="231889" y="311124"/>
                  </a:lnTo>
                  <a:lnTo>
                    <a:pt x="231889" y="0"/>
                  </a:lnTo>
                  <a:close/>
                </a:path>
              </a:pathLst>
            </a:custGeom>
            <a:solidFill>
              <a:srgbClr val="6B5F53"/>
            </a:solidFill>
          </p:spPr>
          <p:txBody>
            <a:bodyPr wrap="square" lIns="0" tIns="0" rIns="0" bIns="0" rtlCol="0"/>
            <a:lstStyle/>
            <a:p>
              <a:endParaRPr sz="1227"/>
            </a:p>
          </p:txBody>
        </p:sp>
        <p:sp>
          <p:nvSpPr>
            <p:cNvPr id="110" name="object 110">
              <a:extLst>
                <a:ext uri="{FF2B5EF4-FFF2-40B4-BE49-F238E27FC236}">
                  <a16:creationId xmlns:a16="http://schemas.microsoft.com/office/drawing/2014/main" id="{117EF49E-6430-B0B1-44A5-781FA26B658D}"/>
                </a:ext>
              </a:extLst>
            </p:cNvPr>
            <p:cNvSpPr/>
            <p:nvPr/>
          </p:nvSpPr>
          <p:spPr>
            <a:xfrm>
              <a:off x="3195911" y="6016217"/>
              <a:ext cx="0" cy="74930"/>
            </a:xfrm>
            <a:custGeom>
              <a:avLst/>
              <a:gdLst/>
              <a:ahLst/>
              <a:cxnLst/>
              <a:rect l="l" t="t" r="r" b="b"/>
              <a:pathLst>
                <a:path h="74929">
                  <a:moveTo>
                    <a:pt x="0" y="74485"/>
                  </a:moveTo>
                  <a:lnTo>
                    <a:pt x="0" y="0"/>
                  </a:lnTo>
                </a:path>
              </a:pathLst>
            </a:custGeom>
            <a:ln w="23685">
              <a:solidFill>
                <a:srgbClr val="FFFFFF"/>
              </a:solidFill>
              <a:prstDash val="sysDash"/>
            </a:ln>
          </p:spPr>
          <p:txBody>
            <a:bodyPr wrap="square" lIns="0" tIns="0" rIns="0" bIns="0" rtlCol="0"/>
            <a:lstStyle/>
            <a:p>
              <a:endParaRPr sz="1227"/>
            </a:p>
          </p:txBody>
        </p:sp>
        <p:sp>
          <p:nvSpPr>
            <p:cNvPr id="112" name="object 112">
              <a:extLst>
                <a:ext uri="{FF2B5EF4-FFF2-40B4-BE49-F238E27FC236}">
                  <a16:creationId xmlns:a16="http://schemas.microsoft.com/office/drawing/2014/main" id="{B8B26225-1EDA-376A-41C7-E7E2A284756A}"/>
                </a:ext>
              </a:extLst>
            </p:cNvPr>
            <p:cNvSpPr/>
            <p:nvPr/>
          </p:nvSpPr>
          <p:spPr>
            <a:xfrm>
              <a:off x="3196650" y="5202791"/>
              <a:ext cx="0" cy="735330"/>
            </a:xfrm>
            <a:custGeom>
              <a:avLst/>
              <a:gdLst/>
              <a:ahLst/>
              <a:cxnLst/>
              <a:rect l="l" t="t" r="r" b="b"/>
              <a:pathLst>
                <a:path h="735329">
                  <a:moveTo>
                    <a:pt x="0" y="735164"/>
                  </a:moveTo>
                  <a:lnTo>
                    <a:pt x="0" y="0"/>
                  </a:lnTo>
                </a:path>
              </a:pathLst>
            </a:custGeom>
            <a:ln w="27584">
              <a:solidFill>
                <a:srgbClr val="231F20"/>
              </a:solidFill>
            </a:ln>
          </p:spPr>
          <p:txBody>
            <a:bodyPr wrap="square" lIns="0" tIns="0" rIns="0" bIns="0" rtlCol="0"/>
            <a:lstStyle/>
            <a:p>
              <a:endParaRPr sz="1227"/>
            </a:p>
          </p:txBody>
        </p:sp>
        <p:sp>
          <p:nvSpPr>
            <p:cNvPr id="113" name="object 113">
              <a:extLst>
                <a:ext uri="{FF2B5EF4-FFF2-40B4-BE49-F238E27FC236}">
                  <a16:creationId xmlns:a16="http://schemas.microsoft.com/office/drawing/2014/main" id="{BD575A33-95CA-EEDA-EEB9-B9AFB916F000}"/>
                </a:ext>
              </a:extLst>
            </p:cNvPr>
            <p:cNvSpPr/>
            <p:nvPr/>
          </p:nvSpPr>
          <p:spPr>
            <a:xfrm>
              <a:off x="3094012" y="4836181"/>
              <a:ext cx="245745" cy="381635"/>
            </a:xfrm>
            <a:custGeom>
              <a:avLst/>
              <a:gdLst/>
              <a:ahLst/>
              <a:cxnLst/>
              <a:rect l="l" t="t" r="r" b="b"/>
              <a:pathLst>
                <a:path w="245744" h="381635">
                  <a:moveTo>
                    <a:pt x="189649" y="0"/>
                  </a:moveTo>
                  <a:lnTo>
                    <a:pt x="55562" y="0"/>
                  </a:lnTo>
                  <a:lnTo>
                    <a:pt x="33936" y="4366"/>
                  </a:lnTo>
                  <a:lnTo>
                    <a:pt x="16275" y="16275"/>
                  </a:lnTo>
                  <a:lnTo>
                    <a:pt x="4366" y="33936"/>
                  </a:lnTo>
                  <a:lnTo>
                    <a:pt x="0" y="55562"/>
                  </a:lnTo>
                  <a:lnTo>
                    <a:pt x="0" y="325958"/>
                  </a:lnTo>
                  <a:lnTo>
                    <a:pt x="4366" y="347591"/>
                  </a:lnTo>
                  <a:lnTo>
                    <a:pt x="16275" y="365256"/>
                  </a:lnTo>
                  <a:lnTo>
                    <a:pt x="33936" y="377166"/>
                  </a:lnTo>
                  <a:lnTo>
                    <a:pt x="55562" y="381533"/>
                  </a:lnTo>
                  <a:lnTo>
                    <a:pt x="189649" y="381533"/>
                  </a:lnTo>
                  <a:lnTo>
                    <a:pt x="211275" y="377166"/>
                  </a:lnTo>
                  <a:lnTo>
                    <a:pt x="228936" y="365256"/>
                  </a:lnTo>
                  <a:lnTo>
                    <a:pt x="240844" y="347591"/>
                  </a:lnTo>
                  <a:lnTo>
                    <a:pt x="245211" y="325958"/>
                  </a:lnTo>
                  <a:lnTo>
                    <a:pt x="245211" y="55562"/>
                  </a:lnTo>
                  <a:lnTo>
                    <a:pt x="240844" y="33936"/>
                  </a:lnTo>
                  <a:lnTo>
                    <a:pt x="228936" y="16275"/>
                  </a:lnTo>
                  <a:lnTo>
                    <a:pt x="211275" y="4366"/>
                  </a:lnTo>
                  <a:lnTo>
                    <a:pt x="189649" y="0"/>
                  </a:lnTo>
                  <a:close/>
                </a:path>
              </a:pathLst>
            </a:custGeom>
            <a:solidFill>
              <a:srgbClr val="A7A9AC"/>
            </a:solidFill>
          </p:spPr>
          <p:txBody>
            <a:bodyPr wrap="square" lIns="0" tIns="0" rIns="0" bIns="0" rtlCol="0"/>
            <a:lstStyle/>
            <a:p>
              <a:endParaRPr sz="1227"/>
            </a:p>
          </p:txBody>
        </p:sp>
        <p:sp>
          <p:nvSpPr>
            <p:cNvPr id="114" name="object 114">
              <a:extLst>
                <a:ext uri="{FF2B5EF4-FFF2-40B4-BE49-F238E27FC236}">
                  <a16:creationId xmlns:a16="http://schemas.microsoft.com/office/drawing/2014/main" id="{C553436B-A7EA-C610-F23A-BC16416AE424}"/>
                </a:ext>
              </a:extLst>
            </p:cNvPr>
            <p:cNvSpPr/>
            <p:nvPr/>
          </p:nvSpPr>
          <p:spPr>
            <a:xfrm>
              <a:off x="3066669" y="4819931"/>
              <a:ext cx="12065" cy="18415"/>
            </a:xfrm>
            <a:custGeom>
              <a:avLst/>
              <a:gdLst/>
              <a:ahLst/>
              <a:cxnLst/>
              <a:rect l="l" t="t" r="r" b="b"/>
              <a:pathLst>
                <a:path w="12064" h="18414">
                  <a:moveTo>
                    <a:pt x="12052" y="0"/>
                  </a:moveTo>
                  <a:lnTo>
                    <a:pt x="6934" y="5118"/>
                  </a:lnTo>
                  <a:lnTo>
                    <a:pt x="2806" y="11226"/>
                  </a:lnTo>
                  <a:lnTo>
                    <a:pt x="0" y="18021"/>
                  </a:lnTo>
                </a:path>
              </a:pathLst>
            </a:custGeom>
            <a:ln w="12344">
              <a:solidFill>
                <a:srgbClr val="FBB040"/>
              </a:solidFill>
              <a:prstDash val="dot"/>
            </a:ln>
          </p:spPr>
          <p:txBody>
            <a:bodyPr wrap="square" lIns="0" tIns="0" rIns="0" bIns="0" rtlCol="0"/>
            <a:lstStyle/>
            <a:p>
              <a:endParaRPr sz="1227"/>
            </a:p>
          </p:txBody>
        </p:sp>
        <p:sp>
          <p:nvSpPr>
            <p:cNvPr id="115" name="object 115">
              <a:extLst>
                <a:ext uri="{FF2B5EF4-FFF2-40B4-BE49-F238E27FC236}">
                  <a16:creationId xmlns:a16="http://schemas.microsoft.com/office/drawing/2014/main" id="{7ED406F7-29DF-AB98-99C2-6A96B949B857}"/>
                </a:ext>
              </a:extLst>
            </p:cNvPr>
            <p:cNvSpPr/>
            <p:nvPr/>
          </p:nvSpPr>
          <p:spPr>
            <a:xfrm>
              <a:off x="3062446" y="4896225"/>
              <a:ext cx="0" cy="278130"/>
            </a:xfrm>
            <a:custGeom>
              <a:avLst/>
              <a:gdLst/>
              <a:ahLst/>
              <a:cxnLst/>
              <a:rect l="l" t="t" r="r" b="b"/>
              <a:pathLst>
                <a:path h="278129">
                  <a:moveTo>
                    <a:pt x="0" y="0"/>
                  </a:moveTo>
                  <a:lnTo>
                    <a:pt x="0" y="277533"/>
                  </a:lnTo>
                </a:path>
              </a:pathLst>
            </a:custGeom>
            <a:ln w="12344">
              <a:solidFill>
                <a:srgbClr val="FBB040"/>
              </a:solidFill>
              <a:prstDash val="dot"/>
            </a:ln>
          </p:spPr>
          <p:txBody>
            <a:bodyPr wrap="square" lIns="0" tIns="0" rIns="0" bIns="0" rtlCol="0"/>
            <a:lstStyle/>
            <a:p>
              <a:endParaRPr sz="1227"/>
            </a:p>
          </p:txBody>
        </p:sp>
        <p:sp>
          <p:nvSpPr>
            <p:cNvPr id="116" name="object 116">
              <a:extLst>
                <a:ext uri="{FF2B5EF4-FFF2-40B4-BE49-F238E27FC236}">
                  <a16:creationId xmlns:a16="http://schemas.microsoft.com/office/drawing/2014/main" id="{691B9434-ED28-059C-EFE5-52846EA1193A}"/>
                </a:ext>
              </a:extLst>
            </p:cNvPr>
            <p:cNvSpPr/>
            <p:nvPr/>
          </p:nvSpPr>
          <p:spPr>
            <a:xfrm>
              <a:off x="3078721" y="5231545"/>
              <a:ext cx="18415" cy="12065"/>
            </a:xfrm>
            <a:custGeom>
              <a:avLst/>
              <a:gdLst/>
              <a:ahLst/>
              <a:cxnLst/>
              <a:rect l="l" t="t" r="r" b="b"/>
              <a:pathLst>
                <a:path w="18414" h="12064">
                  <a:moveTo>
                    <a:pt x="0" y="0"/>
                  </a:moveTo>
                  <a:lnTo>
                    <a:pt x="5118" y="5118"/>
                  </a:lnTo>
                  <a:lnTo>
                    <a:pt x="11226" y="9245"/>
                  </a:lnTo>
                  <a:lnTo>
                    <a:pt x="18021" y="12052"/>
                  </a:lnTo>
                </a:path>
              </a:pathLst>
            </a:custGeom>
            <a:ln w="12344">
              <a:solidFill>
                <a:srgbClr val="FBB040"/>
              </a:solidFill>
              <a:prstDash val="dot"/>
            </a:ln>
          </p:spPr>
          <p:txBody>
            <a:bodyPr wrap="square" lIns="0" tIns="0" rIns="0" bIns="0" rtlCol="0"/>
            <a:lstStyle/>
            <a:p>
              <a:endParaRPr sz="1227"/>
            </a:p>
          </p:txBody>
        </p:sp>
        <p:sp>
          <p:nvSpPr>
            <p:cNvPr id="117" name="object 117">
              <a:extLst>
                <a:ext uri="{FF2B5EF4-FFF2-40B4-BE49-F238E27FC236}">
                  <a16:creationId xmlns:a16="http://schemas.microsoft.com/office/drawing/2014/main" id="{1AACE339-D774-BA97-0239-28E02C5ABC02}"/>
                </a:ext>
              </a:extLst>
            </p:cNvPr>
            <p:cNvSpPr/>
            <p:nvPr/>
          </p:nvSpPr>
          <p:spPr>
            <a:xfrm>
              <a:off x="3157452" y="5247820"/>
              <a:ext cx="138430" cy="0"/>
            </a:xfrm>
            <a:custGeom>
              <a:avLst/>
              <a:gdLst/>
              <a:ahLst/>
              <a:cxnLst/>
              <a:rect l="l" t="t" r="r" b="b"/>
              <a:pathLst>
                <a:path w="138430">
                  <a:moveTo>
                    <a:pt x="0" y="0"/>
                  </a:moveTo>
                  <a:lnTo>
                    <a:pt x="138049" y="0"/>
                  </a:lnTo>
                </a:path>
              </a:pathLst>
            </a:custGeom>
            <a:ln w="12344">
              <a:solidFill>
                <a:srgbClr val="FBB040"/>
              </a:solidFill>
              <a:prstDash val="dot"/>
            </a:ln>
          </p:spPr>
          <p:txBody>
            <a:bodyPr wrap="square" lIns="0" tIns="0" rIns="0" bIns="0" rtlCol="0"/>
            <a:lstStyle/>
            <a:p>
              <a:endParaRPr sz="1227"/>
            </a:p>
          </p:txBody>
        </p:sp>
        <p:sp>
          <p:nvSpPr>
            <p:cNvPr id="118" name="object 118">
              <a:extLst>
                <a:ext uri="{FF2B5EF4-FFF2-40B4-BE49-F238E27FC236}">
                  <a16:creationId xmlns:a16="http://schemas.microsoft.com/office/drawing/2014/main" id="{BC2C933B-FB85-92C5-3753-4B61777DE60E}"/>
                </a:ext>
              </a:extLst>
            </p:cNvPr>
            <p:cNvSpPr/>
            <p:nvPr/>
          </p:nvSpPr>
          <p:spPr>
            <a:xfrm>
              <a:off x="3354506" y="5213524"/>
              <a:ext cx="12065" cy="18415"/>
            </a:xfrm>
            <a:custGeom>
              <a:avLst/>
              <a:gdLst/>
              <a:ahLst/>
              <a:cxnLst/>
              <a:rect l="l" t="t" r="r" b="b"/>
              <a:pathLst>
                <a:path w="12064" h="18414">
                  <a:moveTo>
                    <a:pt x="0" y="18021"/>
                  </a:moveTo>
                  <a:lnTo>
                    <a:pt x="5118" y="12903"/>
                  </a:lnTo>
                  <a:lnTo>
                    <a:pt x="9245" y="6794"/>
                  </a:lnTo>
                  <a:lnTo>
                    <a:pt x="12052" y="0"/>
                  </a:lnTo>
                </a:path>
              </a:pathLst>
            </a:custGeom>
            <a:ln w="12344">
              <a:solidFill>
                <a:srgbClr val="FBB040"/>
              </a:solidFill>
              <a:prstDash val="dot"/>
            </a:ln>
          </p:spPr>
          <p:txBody>
            <a:bodyPr wrap="square" lIns="0" tIns="0" rIns="0" bIns="0" rtlCol="0"/>
            <a:lstStyle/>
            <a:p>
              <a:endParaRPr sz="1227"/>
            </a:p>
          </p:txBody>
        </p:sp>
        <p:sp>
          <p:nvSpPr>
            <p:cNvPr id="119" name="object 119">
              <a:extLst>
                <a:ext uri="{FF2B5EF4-FFF2-40B4-BE49-F238E27FC236}">
                  <a16:creationId xmlns:a16="http://schemas.microsoft.com/office/drawing/2014/main" id="{73D5FC5F-8B56-25A5-740D-BFDF28948353}"/>
                </a:ext>
              </a:extLst>
            </p:cNvPr>
            <p:cNvSpPr/>
            <p:nvPr/>
          </p:nvSpPr>
          <p:spPr>
            <a:xfrm>
              <a:off x="3370781" y="4877718"/>
              <a:ext cx="0" cy="278130"/>
            </a:xfrm>
            <a:custGeom>
              <a:avLst/>
              <a:gdLst/>
              <a:ahLst/>
              <a:cxnLst/>
              <a:rect l="l" t="t" r="r" b="b"/>
              <a:pathLst>
                <a:path h="278129">
                  <a:moveTo>
                    <a:pt x="0" y="277533"/>
                  </a:moveTo>
                  <a:lnTo>
                    <a:pt x="0" y="0"/>
                  </a:lnTo>
                </a:path>
              </a:pathLst>
            </a:custGeom>
            <a:ln w="12344">
              <a:solidFill>
                <a:srgbClr val="FBB040"/>
              </a:solidFill>
              <a:prstDash val="dot"/>
            </a:ln>
          </p:spPr>
          <p:txBody>
            <a:bodyPr wrap="square" lIns="0" tIns="0" rIns="0" bIns="0" rtlCol="0"/>
            <a:lstStyle/>
            <a:p>
              <a:endParaRPr sz="1227"/>
            </a:p>
          </p:txBody>
        </p:sp>
        <p:sp>
          <p:nvSpPr>
            <p:cNvPr id="120" name="object 120">
              <a:extLst>
                <a:ext uri="{FF2B5EF4-FFF2-40B4-BE49-F238E27FC236}">
                  <a16:creationId xmlns:a16="http://schemas.microsoft.com/office/drawing/2014/main" id="{8EDFD096-AB01-92FC-87CC-74108C7058CC}"/>
                </a:ext>
              </a:extLst>
            </p:cNvPr>
            <p:cNvSpPr/>
            <p:nvPr/>
          </p:nvSpPr>
          <p:spPr>
            <a:xfrm>
              <a:off x="3336485" y="4807879"/>
              <a:ext cx="18415" cy="12065"/>
            </a:xfrm>
            <a:custGeom>
              <a:avLst/>
              <a:gdLst/>
              <a:ahLst/>
              <a:cxnLst/>
              <a:rect l="l" t="t" r="r" b="b"/>
              <a:pathLst>
                <a:path w="18414" h="12064">
                  <a:moveTo>
                    <a:pt x="18021" y="12052"/>
                  </a:moveTo>
                  <a:lnTo>
                    <a:pt x="12903" y="6934"/>
                  </a:lnTo>
                  <a:lnTo>
                    <a:pt x="6794" y="2806"/>
                  </a:lnTo>
                  <a:lnTo>
                    <a:pt x="0" y="0"/>
                  </a:lnTo>
                </a:path>
              </a:pathLst>
            </a:custGeom>
            <a:ln w="12344">
              <a:solidFill>
                <a:srgbClr val="FBB040"/>
              </a:solidFill>
              <a:prstDash val="dot"/>
            </a:ln>
          </p:spPr>
          <p:txBody>
            <a:bodyPr wrap="square" lIns="0" tIns="0" rIns="0" bIns="0" rtlCol="0"/>
            <a:lstStyle/>
            <a:p>
              <a:endParaRPr sz="1227"/>
            </a:p>
          </p:txBody>
        </p:sp>
        <p:sp>
          <p:nvSpPr>
            <p:cNvPr id="121" name="object 121">
              <a:extLst>
                <a:ext uri="{FF2B5EF4-FFF2-40B4-BE49-F238E27FC236}">
                  <a16:creationId xmlns:a16="http://schemas.microsoft.com/office/drawing/2014/main" id="{7AAFBB20-9B1A-6B03-11C9-019EEA5C45ED}"/>
                </a:ext>
              </a:extLst>
            </p:cNvPr>
            <p:cNvSpPr/>
            <p:nvPr/>
          </p:nvSpPr>
          <p:spPr>
            <a:xfrm>
              <a:off x="3137726" y="4803658"/>
              <a:ext cx="138430" cy="0"/>
            </a:xfrm>
            <a:custGeom>
              <a:avLst/>
              <a:gdLst/>
              <a:ahLst/>
              <a:cxnLst/>
              <a:rect l="l" t="t" r="r" b="b"/>
              <a:pathLst>
                <a:path w="138430">
                  <a:moveTo>
                    <a:pt x="138049" y="0"/>
                  </a:moveTo>
                  <a:lnTo>
                    <a:pt x="0" y="0"/>
                  </a:lnTo>
                </a:path>
              </a:pathLst>
            </a:custGeom>
            <a:ln w="12344">
              <a:solidFill>
                <a:srgbClr val="FBB040"/>
              </a:solidFill>
              <a:prstDash val="dot"/>
            </a:ln>
          </p:spPr>
          <p:txBody>
            <a:bodyPr wrap="square" lIns="0" tIns="0" rIns="0" bIns="0" rtlCol="0"/>
            <a:lstStyle/>
            <a:p>
              <a:endParaRPr sz="1227"/>
            </a:p>
          </p:txBody>
        </p:sp>
        <p:sp>
          <p:nvSpPr>
            <p:cNvPr id="122" name="object 122">
              <a:extLst>
                <a:ext uri="{FF2B5EF4-FFF2-40B4-BE49-F238E27FC236}">
                  <a16:creationId xmlns:a16="http://schemas.microsoft.com/office/drawing/2014/main" id="{0B52A27E-96B0-1AA0-6A74-CC86209C9EB5}"/>
                </a:ext>
              </a:extLst>
            </p:cNvPr>
            <p:cNvSpPr/>
            <p:nvPr/>
          </p:nvSpPr>
          <p:spPr>
            <a:xfrm>
              <a:off x="3056267" y="4797488"/>
              <a:ext cx="320675" cy="456565"/>
            </a:xfrm>
            <a:custGeom>
              <a:avLst/>
              <a:gdLst/>
              <a:ahLst/>
              <a:cxnLst/>
              <a:rect l="l" t="t" r="r" b="b"/>
              <a:pathLst>
                <a:path w="320674" h="456564">
                  <a:moveTo>
                    <a:pt x="12344" y="394766"/>
                  </a:moveTo>
                  <a:lnTo>
                    <a:pt x="10541" y="390410"/>
                  </a:lnTo>
                  <a:lnTo>
                    <a:pt x="6172" y="388594"/>
                  </a:lnTo>
                  <a:lnTo>
                    <a:pt x="1803" y="390410"/>
                  </a:lnTo>
                  <a:lnTo>
                    <a:pt x="0" y="394766"/>
                  </a:lnTo>
                  <a:lnTo>
                    <a:pt x="1803" y="399135"/>
                  </a:lnTo>
                  <a:lnTo>
                    <a:pt x="6172" y="400939"/>
                  </a:lnTo>
                  <a:lnTo>
                    <a:pt x="10541" y="399135"/>
                  </a:lnTo>
                  <a:lnTo>
                    <a:pt x="12344" y="394766"/>
                  </a:lnTo>
                  <a:close/>
                </a:path>
                <a:path w="320674" h="456564">
                  <a:moveTo>
                    <a:pt x="12344" y="61734"/>
                  </a:moveTo>
                  <a:lnTo>
                    <a:pt x="10541" y="57378"/>
                  </a:lnTo>
                  <a:lnTo>
                    <a:pt x="6172" y="55562"/>
                  </a:lnTo>
                  <a:lnTo>
                    <a:pt x="1803" y="57378"/>
                  </a:lnTo>
                  <a:lnTo>
                    <a:pt x="0" y="61734"/>
                  </a:lnTo>
                  <a:lnTo>
                    <a:pt x="1803" y="66103"/>
                  </a:lnTo>
                  <a:lnTo>
                    <a:pt x="6172" y="67906"/>
                  </a:lnTo>
                  <a:lnTo>
                    <a:pt x="10541" y="66103"/>
                  </a:lnTo>
                  <a:lnTo>
                    <a:pt x="12344" y="61734"/>
                  </a:lnTo>
                  <a:close/>
                </a:path>
                <a:path w="320674" h="456564">
                  <a:moveTo>
                    <a:pt x="67906" y="450329"/>
                  </a:moveTo>
                  <a:lnTo>
                    <a:pt x="66103" y="445973"/>
                  </a:lnTo>
                  <a:lnTo>
                    <a:pt x="61734" y="444157"/>
                  </a:lnTo>
                  <a:lnTo>
                    <a:pt x="57365" y="445973"/>
                  </a:lnTo>
                  <a:lnTo>
                    <a:pt x="55562" y="450329"/>
                  </a:lnTo>
                  <a:lnTo>
                    <a:pt x="57365" y="454698"/>
                  </a:lnTo>
                  <a:lnTo>
                    <a:pt x="61734" y="456501"/>
                  </a:lnTo>
                  <a:lnTo>
                    <a:pt x="66103" y="454698"/>
                  </a:lnTo>
                  <a:lnTo>
                    <a:pt x="67906" y="450329"/>
                  </a:lnTo>
                  <a:close/>
                </a:path>
                <a:path w="320674" h="456564">
                  <a:moveTo>
                    <a:pt x="67906" y="6172"/>
                  </a:moveTo>
                  <a:lnTo>
                    <a:pt x="66103" y="1816"/>
                  </a:lnTo>
                  <a:lnTo>
                    <a:pt x="61734" y="0"/>
                  </a:lnTo>
                  <a:lnTo>
                    <a:pt x="57365" y="1816"/>
                  </a:lnTo>
                  <a:lnTo>
                    <a:pt x="55562" y="6172"/>
                  </a:lnTo>
                  <a:lnTo>
                    <a:pt x="57365" y="10541"/>
                  </a:lnTo>
                  <a:lnTo>
                    <a:pt x="61734" y="12344"/>
                  </a:lnTo>
                  <a:lnTo>
                    <a:pt x="66103" y="10541"/>
                  </a:lnTo>
                  <a:lnTo>
                    <a:pt x="67906" y="6172"/>
                  </a:lnTo>
                  <a:close/>
                </a:path>
                <a:path w="320674" h="456564">
                  <a:moveTo>
                    <a:pt x="265112" y="450329"/>
                  </a:moveTo>
                  <a:lnTo>
                    <a:pt x="263309" y="445973"/>
                  </a:lnTo>
                  <a:lnTo>
                    <a:pt x="258940" y="444157"/>
                  </a:lnTo>
                  <a:lnTo>
                    <a:pt x="254571" y="445973"/>
                  </a:lnTo>
                  <a:lnTo>
                    <a:pt x="252768" y="450329"/>
                  </a:lnTo>
                  <a:lnTo>
                    <a:pt x="254571" y="454698"/>
                  </a:lnTo>
                  <a:lnTo>
                    <a:pt x="258940" y="456501"/>
                  </a:lnTo>
                  <a:lnTo>
                    <a:pt x="263309" y="454698"/>
                  </a:lnTo>
                  <a:lnTo>
                    <a:pt x="265112" y="450329"/>
                  </a:lnTo>
                  <a:close/>
                </a:path>
                <a:path w="320674" h="456564">
                  <a:moveTo>
                    <a:pt x="265112" y="6172"/>
                  </a:moveTo>
                  <a:lnTo>
                    <a:pt x="263309" y="1816"/>
                  </a:lnTo>
                  <a:lnTo>
                    <a:pt x="258940" y="0"/>
                  </a:lnTo>
                  <a:lnTo>
                    <a:pt x="254571" y="1816"/>
                  </a:lnTo>
                  <a:lnTo>
                    <a:pt x="252768" y="6172"/>
                  </a:lnTo>
                  <a:lnTo>
                    <a:pt x="254571" y="10541"/>
                  </a:lnTo>
                  <a:lnTo>
                    <a:pt x="258940" y="12344"/>
                  </a:lnTo>
                  <a:lnTo>
                    <a:pt x="263309" y="10541"/>
                  </a:lnTo>
                  <a:lnTo>
                    <a:pt x="265112" y="6172"/>
                  </a:lnTo>
                  <a:close/>
                </a:path>
                <a:path w="320674" h="456564">
                  <a:moveTo>
                    <a:pt x="320675" y="394766"/>
                  </a:moveTo>
                  <a:lnTo>
                    <a:pt x="318871" y="390410"/>
                  </a:lnTo>
                  <a:lnTo>
                    <a:pt x="314502" y="388594"/>
                  </a:lnTo>
                  <a:lnTo>
                    <a:pt x="310134" y="390410"/>
                  </a:lnTo>
                  <a:lnTo>
                    <a:pt x="308330" y="394766"/>
                  </a:lnTo>
                  <a:lnTo>
                    <a:pt x="310134" y="399135"/>
                  </a:lnTo>
                  <a:lnTo>
                    <a:pt x="314502" y="400939"/>
                  </a:lnTo>
                  <a:lnTo>
                    <a:pt x="318871" y="399135"/>
                  </a:lnTo>
                  <a:lnTo>
                    <a:pt x="320675" y="394766"/>
                  </a:lnTo>
                  <a:close/>
                </a:path>
                <a:path w="320674" h="456564">
                  <a:moveTo>
                    <a:pt x="320675" y="61734"/>
                  </a:moveTo>
                  <a:lnTo>
                    <a:pt x="318871" y="57378"/>
                  </a:lnTo>
                  <a:lnTo>
                    <a:pt x="314502" y="55562"/>
                  </a:lnTo>
                  <a:lnTo>
                    <a:pt x="310134" y="57378"/>
                  </a:lnTo>
                  <a:lnTo>
                    <a:pt x="308330" y="61734"/>
                  </a:lnTo>
                  <a:lnTo>
                    <a:pt x="310134" y="66103"/>
                  </a:lnTo>
                  <a:lnTo>
                    <a:pt x="314502" y="67906"/>
                  </a:lnTo>
                  <a:lnTo>
                    <a:pt x="318871" y="66103"/>
                  </a:lnTo>
                  <a:lnTo>
                    <a:pt x="320675" y="61734"/>
                  </a:lnTo>
                  <a:close/>
                </a:path>
              </a:pathLst>
            </a:custGeom>
            <a:solidFill>
              <a:srgbClr val="FBB040"/>
            </a:solidFill>
          </p:spPr>
          <p:txBody>
            <a:bodyPr wrap="square" lIns="0" tIns="0" rIns="0" bIns="0" rtlCol="0"/>
            <a:lstStyle/>
            <a:p>
              <a:endParaRPr sz="1227"/>
            </a:p>
          </p:txBody>
        </p:sp>
        <p:sp>
          <p:nvSpPr>
            <p:cNvPr id="123" name="object 123">
              <a:extLst>
                <a:ext uri="{FF2B5EF4-FFF2-40B4-BE49-F238E27FC236}">
                  <a16:creationId xmlns:a16="http://schemas.microsoft.com/office/drawing/2014/main" id="{2D7304A6-1BB0-7650-30F6-47B2E14CD022}"/>
                </a:ext>
              </a:extLst>
            </p:cNvPr>
            <p:cNvSpPr/>
            <p:nvPr/>
          </p:nvSpPr>
          <p:spPr>
            <a:xfrm>
              <a:off x="997445" y="5293537"/>
              <a:ext cx="1124585" cy="711835"/>
            </a:xfrm>
            <a:custGeom>
              <a:avLst/>
              <a:gdLst/>
              <a:ahLst/>
              <a:cxnLst/>
              <a:rect l="l" t="t" r="r" b="b"/>
              <a:pathLst>
                <a:path w="1124584" h="711835">
                  <a:moveTo>
                    <a:pt x="0" y="711301"/>
                  </a:moveTo>
                  <a:lnTo>
                    <a:pt x="1124356" y="711301"/>
                  </a:lnTo>
                  <a:lnTo>
                    <a:pt x="1124356" y="0"/>
                  </a:lnTo>
                  <a:lnTo>
                    <a:pt x="0" y="0"/>
                  </a:lnTo>
                  <a:lnTo>
                    <a:pt x="0" y="711301"/>
                  </a:lnTo>
                  <a:close/>
                </a:path>
              </a:pathLst>
            </a:custGeom>
            <a:solidFill>
              <a:srgbClr val="86919E"/>
            </a:solidFill>
          </p:spPr>
          <p:txBody>
            <a:bodyPr wrap="square" lIns="0" tIns="0" rIns="0" bIns="0" rtlCol="0"/>
            <a:lstStyle/>
            <a:p>
              <a:endParaRPr sz="1227"/>
            </a:p>
          </p:txBody>
        </p:sp>
        <p:sp>
          <p:nvSpPr>
            <p:cNvPr id="124" name="object 124">
              <a:extLst>
                <a:ext uri="{FF2B5EF4-FFF2-40B4-BE49-F238E27FC236}">
                  <a16:creationId xmlns:a16="http://schemas.microsoft.com/office/drawing/2014/main" id="{DF30725A-D56A-AF7D-EA90-A6FC237BB0E8}"/>
                </a:ext>
              </a:extLst>
            </p:cNvPr>
            <p:cNvSpPr/>
            <p:nvPr/>
          </p:nvSpPr>
          <p:spPr>
            <a:xfrm>
              <a:off x="514305" y="1670845"/>
              <a:ext cx="342900" cy="142240"/>
            </a:xfrm>
            <a:custGeom>
              <a:avLst/>
              <a:gdLst/>
              <a:ahLst/>
              <a:cxnLst/>
              <a:rect l="l" t="t" r="r" b="b"/>
              <a:pathLst>
                <a:path w="342900" h="142239">
                  <a:moveTo>
                    <a:pt x="171373" y="0"/>
                  </a:moveTo>
                  <a:lnTo>
                    <a:pt x="104670" y="5584"/>
                  </a:lnTo>
                  <a:lnTo>
                    <a:pt x="50196" y="20813"/>
                  </a:lnTo>
                  <a:lnTo>
                    <a:pt x="13468" y="43403"/>
                  </a:lnTo>
                  <a:lnTo>
                    <a:pt x="0" y="71069"/>
                  </a:lnTo>
                  <a:lnTo>
                    <a:pt x="13468" y="98736"/>
                  </a:lnTo>
                  <a:lnTo>
                    <a:pt x="50196" y="121331"/>
                  </a:lnTo>
                  <a:lnTo>
                    <a:pt x="104670" y="136564"/>
                  </a:lnTo>
                  <a:lnTo>
                    <a:pt x="171373" y="142151"/>
                  </a:lnTo>
                  <a:lnTo>
                    <a:pt x="238077" y="136564"/>
                  </a:lnTo>
                  <a:lnTo>
                    <a:pt x="292550" y="121331"/>
                  </a:lnTo>
                  <a:lnTo>
                    <a:pt x="329279" y="98736"/>
                  </a:lnTo>
                  <a:lnTo>
                    <a:pt x="342747" y="71069"/>
                  </a:lnTo>
                  <a:lnTo>
                    <a:pt x="329279" y="43403"/>
                  </a:lnTo>
                  <a:lnTo>
                    <a:pt x="292550" y="20813"/>
                  </a:lnTo>
                  <a:lnTo>
                    <a:pt x="238077" y="5584"/>
                  </a:lnTo>
                  <a:lnTo>
                    <a:pt x="171373" y="0"/>
                  </a:lnTo>
                  <a:close/>
                </a:path>
              </a:pathLst>
            </a:custGeom>
            <a:solidFill>
              <a:srgbClr val="6C6F77"/>
            </a:solidFill>
          </p:spPr>
          <p:txBody>
            <a:bodyPr wrap="square" lIns="0" tIns="0" rIns="0" bIns="0" rtlCol="0"/>
            <a:lstStyle/>
            <a:p>
              <a:endParaRPr sz="1227"/>
            </a:p>
          </p:txBody>
        </p:sp>
        <p:pic>
          <p:nvPicPr>
            <p:cNvPr id="125" name="object 125">
              <a:extLst>
                <a:ext uri="{FF2B5EF4-FFF2-40B4-BE49-F238E27FC236}">
                  <a16:creationId xmlns:a16="http://schemas.microsoft.com/office/drawing/2014/main" id="{209B21E0-B9DD-34B4-3693-776B191FDA57}"/>
                </a:ext>
              </a:extLst>
            </p:cNvPr>
            <p:cNvPicPr/>
            <p:nvPr/>
          </p:nvPicPr>
          <p:blipFill>
            <a:blip r:embed="rId11" cstate="print"/>
            <a:stretch>
              <a:fillRect/>
            </a:stretch>
          </p:blipFill>
          <p:spPr>
            <a:xfrm>
              <a:off x="4425485" y="2439926"/>
              <a:ext cx="201650" cy="272609"/>
            </a:xfrm>
            <a:prstGeom prst="rect">
              <a:avLst/>
            </a:prstGeom>
          </p:spPr>
        </p:pic>
        <p:sp>
          <p:nvSpPr>
            <p:cNvPr id="126" name="object 126">
              <a:extLst>
                <a:ext uri="{FF2B5EF4-FFF2-40B4-BE49-F238E27FC236}">
                  <a16:creationId xmlns:a16="http://schemas.microsoft.com/office/drawing/2014/main" id="{490B9E30-D77A-75BD-96FE-157B19D344EA}"/>
                </a:ext>
              </a:extLst>
            </p:cNvPr>
            <p:cNvSpPr/>
            <p:nvPr/>
          </p:nvSpPr>
          <p:spPr>
            <a:xfrm>
              <a:off x="854646" y="2053043"/>
              <a:ext cx="692150" cy="169545"/>
            </a:xfrm>
            <a:custGeom>
              <a:avLst/>
              <a:gdLst/>
              <a:ahLst/>
              <a:cxnLst/>
              <a:rect l="l" t="t" r="r" b="b"/>
              <a:pathLst>
                <a:path w="692150" h="169544">
                  <a:moveTo>
                    <a:pt x="0" y="168960"/>
                  </a:moveTo>
                  <a:lnTo>
                    <a:pt x="691667" y="168960"/>
                  </a:lnTo>
                  <a:lnTo>
                    <a:pt x="691667" y="0"/>
                  </a:lnTo>
                  <a:lnTo>
                    <a:pt x="0" y="0"/>
                  </a:lnTo>
                  <a:lnTo>
                    <a:pt x="0" y="168960"/>
                  </a:lnTo>
                  <a:close/>
                </a:path>
              </a:pathLst>
            </a:custGeom>
            <a:solidFill>
              <a:srgbClr val="3F3C32"/>
            </a:solidFill>
          </p:spPr>
          <p:txBody>
            <a:bodyPr wrap="square" lIns="0" tIns="0" rIns="0" bIns="0" rtlCol="0"/>
            <a:lstStyle/>
            <a:p>
              <a:endParaRPr sz="1227"/>
            </a:p>
          </p:txBody>
        </p:sp>
        <p:sp>
          <p:nvSpPr>
            <p:cNvPr id="127" name="object 127">
              <a:extLst>
                <a:ext uri="{FF2B5EF4-FFF2-40B4-BE49-F238E27FC236}">
                  <a16:creationId xmlns:a16="http://schemas.microsoft.com/office/drawing/2014/main" id="{E709239F-2109-2C05-3E7E-F3035CCA23A8}"/>
                </a:ext>
              </a:extLst>
            </p:cNvPr>
            <p:cNvSpPr/>
            <p:nvPr/>
          </p:nvSpPr>
          <p:spPr>
            <a:xfrm>
              <a:off x="0" y="2043087"/>
              <a:ext cx="854710" cy="179070"/>
            </a:xfrm>
            <a:custGeom>
              <a:avLst/>
              <a:gdLst/>
              <a:ahLst/>
              <a:cxnLst/>
              <a:rect l="l" t="t" r="r" b="b"/>
              <a:pathLst>
                <a:path w="854710" h="179069">
                  <a:moveTo>
                    <a:pt x="854646" y="0"/>
                  </a:moveTo>
                  <a:lnTo>
                    <a:pt x="0" y="0"/>
                  </a:lnTo>
                  <a:lnTo>
                    <a:pt x="0" y="178917"/>
                  </a:lnTo>
                  <a:lnTo>
                    <a:pt x="854646" y="178917"/>
                  </a:lnTo>
                  <a:lnTo>
                    <a:pt x="854646" y="0"/>
                  </a:lnTo>
                  <a:close/>
                </a:path>
              </a:pathLst>
            </a:custGeom>
            <a:solidFill>
              <a:srgbClr val="6B5F53"/>
            </a:solidFill>
          </p:spPr>
          <p:txBody>
            <a:bodyPr wrap="square" lIns="0" tIns="0" rIns="0" bIns="0" rtlCol="0"/>
            <a:lstStyle/>
            <a:p>
              <a:endParaRPr sz="1227"/>
            </a:p>
          </p:txBody>
        </p:sp>
        <p:pic>
          <p:nvPicPr>
            <p:cNvPr id="128" name="object 128">
              <a:extLst>
                <a:ext uri="{FF2B5EF4-FFF2-40B4-BE49-F238E27FC236}">
                  <a16:creationId xmlns:a16="http://schemas.microsoft.com/office/drawing/2014/main" id="{6C421E32-9AFF-3447-B94C-60A6DFCA1B9D}"/>
                </a:ext>
              </a:extLst>
            </p:cNvPr>
            <p:cNvPicPr/>
            <p:nvPr/>
          </p:nvPicPr>
          <p:blipFill>
            <a:blip r:embed="rId12" cstate="print"/>
            <a:stretch>
              <a:fillRect/>
            </a:stretch>
          </p:blipFill>
          <p:spPr>
            <a:xfrm>
              <a:off x="1496054" y="2053041"/>
              <a:ext cx="100507" cy="168960"/>
            </a:xfrm>
            <a:prstGeom prst="rect">
              <a:avLst/>
            </a:prstGeom>
          </p:spPr>
        </p:pic>
        <p:sp>
          <p:nvSpPr>
            <p:cNvPr id="129" name="object 129">
              <a:extLst>
                <a:ext uri="{FF2B5EF4-FFF2-40B4-BE49-F238E27FC236}">
                  <a16:creationId xmlns:a16="http://schemas.microsoft.com/office/drawing/2014/main" id="{1DF3BB1E-63CA-5B06-B6E9-E249AE347FF7}"/>
                </a:ext>
              </a:extLst>
            </p:cNvPr>
            <p:cNvSpPr/>
            <p:nvPr/>
          </p:nvSpPr>
          <p:spPr>
            <a:xfrm>
              <a:off x="1179088" y="5369077"/>
              <a:ext cx="771525" cy="548005"/>
            </a:xfrm>
            <a:custGeom>
              <a:avLst/>
              <a:gdLst/>
              <a:ahLst/>
              <a:cxnLst/>
              <a:rect l="l" t="t" r="r" b="b"/>
              <a:pathLst>
                <a:path w="771525" h="548004">
                  <a:moveTo>
                    <a:pt x="676617" y="0"/>
                  </a:moveTo>
                  <a:lnTo>
                    <a:pt x="94919" y="0"/>
                  </a:lnTo>
                  <a:lnTo>
                    <a:pt x="57971" y="7458"/>
                  </a:lnTo>
                  <a:lnTo>
                    <a:pt x="27800" y="27798"/>
                  </a:lnTo>
                  <a:lnTo>
                    <a:pt x="7458" y="57966"/>
                  </a:lnTo>
                  <a:lnTo>
                    <a:pt x="0" y="94907"/>
                  </a:lnTo>
                  <a:lnTo>
                    <a:pt x="0" y="452843"/>
                  </a:lnTo>
                  <a:lnTo>
                    <a:pt x="7458" y="489784"/>
                  </a:lnTo>
                  <a:lnTo>
                    <a:pt x="27800" y="519952"/>
                  </a:lnTo>
                  <a:lnTo>
                    <a:pt x="57971" y="540292"/>
                  </a:lnTo>
                  <a:lnTo>
                    <a:pt x="94919" y="547751"/>
                  </a:lnTo>
                  <a:lnTo>
                    <a:pt x="676617" y="547751"/>
                  </a:lnTo>
                  <a:lnTo>
                    <a:pt x="713558" y="540292"/>
                  </a:lnTo>
                  <a:lnTo>
                    <a:pt x="743726" y="519952"/>
                  </a:lnTo>
                  <a:lnTo>
                    <a:pt x="764066" y="489784"/>
                  </a:lnTo>
                  <a:lnTo>
                    <a:pt x="771525" y="452843"/>
                  </a:lnTo>
                  <a:lnTo>
                    <a:pt x="771525" y="94907"/>
                  </a:lnTo>
                  <a:lnTo>
                    <a:pt x="764066" y="57966"/>
                  </a:lnTo>
                  <a:lnTo>
                    <a:pt x="743726" y="27798"/>
                  </a:lnTo>
                  <a:lnTo>
                    <a:pt x="713558" y="7458"/>
                  </a:lnTo>
                  <a:lnTo>
                    <a:pt x="676617" y="0"/>
                  </a:lnTo>
                  <a:close/>
                </a:path>
              </a:pathLst>
            </a:custGeom>
            <a:solidFill>
              <a:srgbClr val="FFFFFF"/>
            </a:solidFill>
          </p:spPr>
          <p:txBody>
            <a:bodyPr wrap="square" lIns="0" tIns="0" rIns="0" bIns="0" rtlCol="0"/>
            <a:lstStyle/>
            <a:p>
              <a:endParaRPr sz="1227"/>
            </a:p>
          </p:txBody>
        </p:sp>
        <p:sp>
          <p:nvSpPr>
            <p:cNvPr id="130" name="object 130">
              <a:extLst>
                <a:ext uri="{FF2B5EF4-FFF2-40B4-BE49-F238E27FC236}">
                  <a16:creationId xmlns:a16="http://schemas.microsoft.com/office/drawing/2014/main" id="{6C0B0F0E-532A-77E6-9B3F-49D2C7E8AC4F}"/>
                </a:ext>
              </a:extLst>
            </p:cNvPr>
            <p:cNvSpPr/>
            <p:nvPr/>
          </p:nvSpPr>
          <p:spPr>
            <a:xfrm>
              <a:off x="1223822" y="5613298"/>
              <a:ext cx="676910" cy="90170"/>
            </a:xfrm>
            <a:custGeom>
              <a:avLst/>
              <a:gdLst/>
              <a:ahLst/>
              <a:cxnLst/>
              <a:rect l="l" t="t" r="r" b="b"/>
              <a:pathLst>
                <a:path w="676909" h="90170">
                  <a:moveTo>
                    <a:pt x="676313" y="0"/>
                  </a:moveTo>
                  <a:lnTo>
                    <a:pt x="0" y="0"/>
                  </a:lnTo>
                  <a:lnTo>
                    <a:pt x="0" y="89852"/>
                  </a:lnTo>
                  <a:lnTo>
                    <a:pt x="676313" y="89852"/>
                  </a:lnTo>
                  <a:lnTo>
                    <a:pt x="676313" y="0"/>
                  </a:lnTo>
                  <a:close/>
                </a:path>
              </a:pathLst>
            </a:custGeom>
            <a:solidFill>
              <a:srgbClr val="231F20"/>
            </a:solidFill>
          </p:spPr>
          <p:txBody>
            <a:bodyPr wrap="square" lIns="0" tIns="0" rIns="0" bIns="0" rtlCol="0"/>
            <a:lstStyle/>
            <a:p>
              <a:endParaRPr sz="1227"/>
            </a:p>
          </p:txBody>
        </p:sp>
        <p:sp>
          <p:nvSpPr>
            <p:cNvPr id="131" name="object 131">
              <a:extLst>
                <a:ext uri="{FF2B5EF4-FFF2-40B4-BE49-F238E27FC236}">
                  <a16:creationId xmlns:a16="http://schemas.microsoft.com/office/drawing/2014/main" id="{CC389B2B-B2B1-1B2F-4EB6-C02B9403B517}"/>
                </a:ext>
              </a:extLst>
            </p:cNvPr>
            <p:cNvSpPr/>
            <p:nvPr/>
          </p:nvSpPr>
          <p:spPr>
            <a:xfrm>
              <a:off x="1250442" y="5623813"/>
              <a:ext cx="625475" cy="69215"/>
            </a:xfrm>
            <a:custGeom>
              <a:avLst/>
              <a:gdLst/>
              <a:ahLst/>
              <a:cxnLst/>
              <a:rect l="l" t="t" r="r" b="b"/>
              <a:pathLst>
                <a:path w="625475" h="69214">
                  <a:moveTo>
                    <a:pt x="27305" y="0"/>
                  </a:moveTo>
                  <a:lnTo>
                    <a:pt x="0" y="0"/>
                  </a:lnTo>
                  <a:lnTo>
                    <a:pt x="0" y="68821"/>
                  </a:lnTo>
                  <a:lnTo>
                    <a:pt x="27305" y="68821"/>
                  </a:lnTo>
                  <a:lnTo>
                    <a:pt x="27305" y="0"/>
                  </a:lnTo>
                  <a:close/>
                </a:path>
                <a:path w="625475" h="69214">
                  <a:moveTo>
                    <a:pt x="87947" y="0"/>
                  </a:moveTo>
                  <a:lnTo>
                    <a:pt x="60642" y="0"/>
                  </a:lnTo>
                  <a:lnTo>
                    <a:pt x="60642" y="68821"/>
                  </a:lnTo>
                  <a:lnTo>
                    <a:pt x="87947" y="68821"/>
                  </a:lnTo>
                  <a:lnTo>
                    <a:pt x="87947" y="0"/>
                  </a:lnTo>
                  <a:close/>
                </a:path>
                <a:path w="625475" h="69214">
                  <a:moveTo>
                    <a:pt x="123748" y="0"/>
                  </a:moveTo>
                  <a:lnTo>
                    <a:pt x="96443" y="0"/>
                  </a:lnTo>
                  <a:lnTo>
                    <a:pt x="96443" y="68821"/>
                  </a:lnTo>
                  <a:lnTo>
                    <a:pt x="123748" y="68821"/>
                  </a:lnTo>
                  <a:lnTo>
                    <a:pt x="123748" y="0"/>
                  </a:lnTo>
                  <a:close/>
                </a:path>
                <a:path w="625475" h="69214">
                  <a:moveTo>
                    <a:pt x="159550" y="0"/>
                  </a:moveTo>
                  <a:lnTo>
                    <a:pt x="132245" y="0"/>
                  </a:lnTo>
                  <a:lnTo>
                    <a:pt x="132245" y="68821"/>
                  </a:lnTo>
                  <a:lnTo>
                    <a:pt x="159550" y="68821"/>
                  </a:lnTo>
                  <a:lnTo>
                    <a:pt x="159550" y="0"/>
                  </a:lnTo>
                  <a:close/>
                </a:path>
                <a:path w="625475" h="69214">
                  <a:moveTo>
                    <a:pt x="195351" y="0"/>
                  </a:moveTo>
                  <a:lnTo>
                    <a:pt x="168046" y="0"/>
                  </a:lnTo>
                  <a:lnTo>
                    <a:pt x="168046" y="68821"/>
                  </a:lnTo>
                  <a:lnTo>
                    <a:pt x="195351" y="68821"/>
                  </a:lnTo>
                  <a:lnTo>
                    <a:pt x="195351" y="0"/>
                  </a:lnTo>
                  <a:close/>
                </a:path>
                <a:path w="625475" h="69214">
                  <a:moveTo>
                    <a:pt x="231152" y="0"/>
                  </a:moveTo>
                  <a:lnTo>
                    <a:pt x="203847" y="0"/>
                  </a:lnTo>
                  <a:lnTo>
                    <a:pt x="203847" y="68821"/>
                  </a:lnTo>
                  <a:lnTo>
                    <a:pt x="231152" y="68821"/>
                  </a:lnTo>
                  <a:lnTo>
                    <a:pt x="231152" y="0"/>
                  </a:lnTo>
                  <a:close/>
                </a:path>
                <a:path w="625475" h="69214">
                  <a:moveTo>
                    <a:pt x="266954" y="0"/>
                  </a:moveTo>
                  <a:lnTo>
                    <a:pt x="239649" y="0"/>
                  </a:lnTo>
                  <a:lnTo>
                    <a:pt x="239649" y="68821"/>
                  </a:lnTo>
                  <a:lnTo>
                    <a:pt x="266954" y="68821"/>
                  </a:lnTo>
                  <a:lnTo>
                    <a:pt x="266954" y="0"/>
                  </a:lnTo>
                  <a:close/>
                </a:path>
                <a:path w="625475" h="69214">
                  <a:moveTo>
                    <a:pt x="302768" y="0"/>
                  </a:moveTo>
                  <a:lnTo>
                    <a:pt x="275463" y="0"/>
                  </a:lnTo>
                  <a:lnTo>
                    <a:pt x="275463" y="68821"/>
                  </a:lnTo>
                  <a:lnTo>
                    <a:pt x="302768" y="68821"/>
                  </a:lnTo>
                  <a:lnTo>
                    <a:pt x="302768" y="0"/>
                  </a:lnTo>
                  <a:close/>
                </a:path>
                <a:path w="625475" h="69214">
                  <a:moveTo>
                    <a:pt x="338569" y="0"/>
                  </a:moveTo>
                  <a:lnTo>
                    <a:pt x="311264" y="0"/>
                  </a:lnTo>
                  <a:lnTo>
                    <a:pt x="311264" y="68821"/>
                  </a:lnTo>
                  <a:lnTo>
                    <a:pt x="338569" y="68821"/>
                  </a:lnTo>
                  <a:lnTo>
                    <a:pt x="338569" y="0"/>
                  </a:lnTo>
                  <a:close/>
                </a:path>
                <a:path w="625475" h="69214">
                  <a:moveTo>
                    <a:pt x="374370" y="0"/>
                  </a:moveTo>
                  <a:lnTo>
                    <a:pt x="347065" y="0"/>
                  </a:lnTo>
                  <a:lnTo>
                    <a:pt x="347065" y="68821"/>
                  </a:lnTo>
                  <a:lnTo>
                    <a:pt x="374370" y="68821"/>
                  </a:lnTo>
                  <a:lnTo>
                    <a:pt x="374370" y="0"/>
                  </a:lnTo>
                  <a:close/>
                </a:path>
                <a:path w="625475" h="69214">
                  <a:moveTo>
                    <a:pt x="410171" y="0"/>
                  </a:moveTo>
                  <a:lnTo>
                    <a:pt x="382866" y="0"/>
                  </a:lnTo>
                  <a:lnTo>
                    <a:pt x="382866" y="68821"/>
                  </a:lnTo>
                  <a:lnTo>
                    <a:pt x="410171" y="68821"/>
                  </a:lnTo>
                  <a:lnTo>
                    <a:pt x="410171" y="0"/>
                  </a:lnTo>
                  <a:close/>
                </a:path>
                <a:path w="625475" h="69214">
                  <a:moveTo>
                    <a:pt x="445973" y="0"/>
                  </a:moveTo>
                  <a:lnTo>
                    <a:pt x="418668" y="0"/>
                  </a:lnTo>
                  <a:lnTo>
                    <a:pt x="418668" y="68821"/>
                  </a:lnTo>
                  <a:lnTo>
                    <a:pt x="445973" y="68821"/>
                  </a:lnTo>
                  <a:lnTo>
                    <a:pt x="445973" y="0"/>
                  </a:lnTo>
                  <a:close/>
                </a:path>
                <a:path w="625475" h="69214">
                  <a:moveTo>
                    <a:pt x="481774" y="0"/>
                  </a:moveTo>
                  <a:lnTo>
                    <a:pt x="454469" y="0"/>
                  </a:lnTo>
                  <a:lnTo>
                    <a:pt x="454469" y="68821"/>
                  </a:lnTo>
                  <a:lnTo>
                    <a:pt x="481774" y="68821"/>
                  </a:lnTo>
                  <a:lnTo>
                    <a:pt x="481774" y="0"/>
                  </a:lnTo>
                  <a:close/>
                </a:path>
                <a:path w="625475" h="69214">
                  <a:moveTo>
                    <a:pt x="517588" y="0"/>
                  </a:moveTo>
                  <a:lnTo>
                    <a:pt x="490283" y="0"/>
                  </a:lnTo>
                  <a:lnTo>
                    <a:pt x="490283" y="68821"/>
                  </a:lnTo>
                  <a:lnTo>
                    <a:pt x="517588" y="68821"/>
                  </a:lnTo>
                  <a:lnTo>
                    <a:pt x="517588" y="0"/>
                  </a:lnTo>
                  <a:close/>
                </a:path>
                <a:path w="625475" h="69214">
                  <a:moveTo>
                    <a:pt x="553389" y="0"/>
                  </a:moveTo>
                  <a:lnTo>
                    <a:pt x="526084" y="0"/>
                  </a:lnTo>
                  <a:lnTo>
                    <a:pt x="526084" y="68821"/>
                  </a:lnTo>
                  <a:lnTo>
                    <a:pt x="553389" y="68821"/>
                  </a:lnTo>
                  <a:lnTo>
                    <a:pt x="553389" y="0"/>
                  </a:lnTo>
                  <a:close/>
                </a:path>
                <a:path w="625475" h="69214">
                  <a:moveTo>
                    <a:pt x="589191" y="0"/>
                  </a:moveTo>
                  <a:lnTo>
                    <a:pt x="561886" y="0"/>
                  </a:lnTo>
                  <a:lnTo>
                    <a:pt x="561886" y="68821"/>
                  </a:lnTo>
                  <a:lnTo>
                    <a:pt x="589191" y="68821"/>
                  </a:lnTo>
                  <a:lnTo>
                    <a:pt x="589191" y="0"/>
                  </a:lnTo>
                  <a:close/>
                </a:path>
                <a:path w="625475" h="69214">
                  <a:moveTo>
                    <a:pt x="624992" y="0"/>
                  </a:moveTo>
                  <a:lnTo>
                    <a:pt x="597687" y="0"/>
                  </a:lnTo>
                  <a:lnTo>
                    <a:pt x="597687" y="68821"/>
                  </a:lnTo>
                  <a:lnTo>
                    <a:pt x="624992" y="68821"/>
                  </a:lnTo>
                  <a:lnTo>
                    <a:pt x="624992" y="0"/>
                  </a:lnTo>
                  <a:close/>
                </a:path>
              </a:pathLst>
            </a:custGeom>
            <a:solidFill>
              <a:srgbClr val="3AAE49"/>
            </a:solidFill>
          </p:spPr>
          <p:txBody>
            <a:bodyPr wrap="square" lIns="0" tIns="0" rIns="0" bIns="0" rtlCol="0"/>
            <a:lstStyle/>
            <a:p>
              <a:endParaRPr sz="1227"/>
            </a:p>
          </p:txBody>
        </p:sp>
      </p:grpSp>
      <p:sp>
        <p:nvSpPr>
          <p:cNvPr id="132" name="object 132">
            <a:extLst>
              <a:ext uri="{FF2B5EF4-FFF2-40B4-BE49-F238E27FC236}">
                <a16:creationId xmlns:a16="http://schemas.microsoft.com/office/drawing/2014/main" id="{720FBAFF-C5A8-983E-9599-BA2CB7824652}"/>
              </a:ext>
            </a:extLst>
          </p:cNvPr>
          <p:cNvSpPr txBox="1"/>
          <p:nvPr/>
        </p:nvSpPr>
        <p:spPr>
          <a:xfrm>
            <a:off x="4907282" y="3737169"/>
            <a:ext cx="78611" cy="327313"/>
          </a:xfrm>
          <a:prstGeom prst="rect">
            <a:avLst/>
          </a:prstGeom>
        </p:spPr>
        <p:txBody>
          <a:bodyPr vert="vert" wrap="square" lIns="0" tIns="10824" rIns="0" bIns="0" rtlCol="0">
            <a:spAutoFit/>
          </a:bodyPr>
          <a:lstStyle/>
          <a:p>
            <a:pPr marL="8659">
              <a:spcBef>
                <a:spcPts val="85"/>
              </a:spcBef>
            </a:pPr>
            <a:r>
              <a:rPr sz="511" spc="-31">
                <a:solidFill>
                  <a:srgbClr val="231F20"/>
                </a:solidFill>
                <a:latin typeface="Arial Black"/>
                <a:cs typeface="Arial Black"/>
              </a:rPr>
              <a:t>FDH</a:t>
            </a:r>
            <a:r>
              <a:rPr sz="511" spc="-10">
                <a:solidFill>
                  <a:srgbClr val="231F20"/>
                </a:solidFill>
                <a:latin typeface="Arial Black"/>
                <a:cs typeface="Arial Black"/>
              </a:rPr>
              <a:t> </a:t>
            </a:r>
            <a:r>
              <a:rPr sz="511" spc="-17">
                <a:solidFill>
                  <a:srgbClr val="231F20"/>
                </a:solidFill>
                <a:latin typeface="Arial Black"/>
                <a:cs typeface="Arial Black"/>
              </a:rPr>
              <a:t>BOX</a:t>
            </a:r>
            <a:endParaRPr sz="511">
              <a:latin typeface="Arial Black"/>
              <a:cs typeface="Arial Black"/>
            </a:endParaRPr>
          </a:p>
        </p:txBody>
      </p:sp>
      <p:grpSp>
        <p:nvGrpSpPr>
          <p:cNvPr id="133" name="object 133">
            <a:extLst>
              <a:ext uri="{FF2B5EF4-FFF2-40B4-BE49-F238E27FC236}">
                <a16:creationId xmlns:a16="http://schemas.microsoft.com/office/drawing/2014/main" id="{5B587FC0-1994-6DA3-F812-6D28F667A2A7}"/>
              </a:ext>
            </a:extLst>
          </p:cNvPr>
          <p:cNvGrpSpPr/>
          <p:nvPr/>
        </p:nvGrpSpPr>
        <p:grpSpPr>
          <a:xfrm>
            <a:off x="3508534" y="1676916"/>
            <a:ext cx="4172383" cy="3868449"/>
            <a:chOff x="91250" y="2459477"/>
            <a:chExt cx="6119495" cy="5673725"/>
          </a:xfrm>
        </p:grpSpPr>
        <p:sp>
          <p:nvSpPr>
            <p:cNvPr id="134" name="object 134">
              <a:extLst>
                <a:ext uri="{FF2B5EF4-FFF2-40B4-BE49-F238E27FC236}">
                  <a16:creationId xmlns:a16="http://schemas.microsoft.com/office/drawing/2014/main" id="{04B3CA4C-7A54-B868-B665-67F47DF01A3A}"/>
                </a:ext>
              </a:extLst>
            </p:cNvPr>
            <p:cNvSpPr/>
            <p:nvPr/>
          </p:nvSpPr>
          <p:spPr>
            <a:xfrm>
              <a:off x="5506110" y="4602416"/>
              <a:ext cx="678815" cy="529590"/>
            </a:xfrm>
            <a:custGeom>
              <a:avLst/>
              <a:gdLst/>
              <a:ahLst/>
              <a:cxnLst/>
              <a:rect l="l" t="t" r="r" b="b"/>
              <a:pathLst>
                <a:path w="678814" h="529589">
                  <a:moveTo>
                    <a:pt x="206756" y="0"/>
                  </a:moveTo>
                  <a:lnTo>
                    <a:pt x="0" y="0"/>
                  </a:lnTo>
                  <a:lnTo>
                    <a:pt x="103378" y="71501"/>
                  </a:lnTo>
                  <a:lnTo>
                    <a:pt x="206756" y="0"/>
                  </a:lnTo>
                  <a:close/>
                </a:path>
                <a:path w="678814" h="529589">
                  <a:moveTo>
                    <a:pt x="678738" y="457593"/>
                  </a:moveTo>
                  <a:lnTo>
                    <a:pt x="471982" y="457593"/>
                  </a:lnTo>
                  <a:lnTo>
                    <a:pt x="575360" y="529094"/>
                  </a:lnTo>
                  <a:lnTo>
                    <a:pt x="678738" y="457593"/>
                  </a:lnTo>
                  <a:close/>
                </a:path>
              </a:pathLst>
            </a:custGeom>
            <a:solidFill>
              <a:srgbClr val="FE470F"/>
            </a:solidFill>
          </p:spPr>
          <p:txBody>
            <a:bodyPr wrap="square" lIns="0" tIns="0" rIns="0" bIns="0" rtlCol="0"/>
            <a:lstStyle/>
            <a:p>
              <a:endParaRPr sz="1227"/>
            </a:p>
          </p:txBody>
        </p:sp>
        <p:sp>
          <p:nvSpPr>
            <p:cNvPr id="135" name="object 135">
              <a:extLst>
                <a:ext uri="{FF2B5EF4-FFF2-40B4-BE49-F238E27FC236}">
                  <a16:creationId xmlns:a16="http://schemas.microsoft.com/office/drawing/2014/main" id="{EBF512AC-33DB-578F-FCD2-98E58C00AA77}"/>
                </a:ext>
              </a:extLst>
            </p:cNvPr>
            <p:cNvSpPr/>
            <p:nvPr/>
          </p:nvSpPr>
          <p:spPr>
            <a:xfrm>
              <a:off x="997445" y="5184381"/>
              <a:ext cx="1124585" cy="109220"/>
            </a:xfrm>
            <a:custGeom>
              <a:avLst/>
              <a:gdLst/>
              <a:ahLst/>
              <a:cxnLst/>
              <a:rect l="l" t="t" r="r" b="b"/>
              <a:pathLst>
                <a:path w="1124585" h="109220">
                  <a:moveTo>
                    <a:pt x="1124356" y="0"/>
                  </a:moveTo>
                  <a:lnTo>
                    <a:pt x="0" y="0"/>
                  </a:lnTo>
                  <a:lnTo>
                    <a:pt x="0" y="109156"/>
                  </a:lnTo>
                  <a:lnTo>
                    <a:pt x="1124356" y="109156"/>
                  </a:lnTo>
                  <a:lnTo>
                    <a:pt x="1124356" y="0"/>
                  </a:lnTo>
                  <a:close/>
                </a:path>
              </a:pathLst>
            </a:custGeom>
            <a:solidFill>
              <a:srgbClr val="8DA7BD"/>
            </a:solidFill>
          </p:spPr>
          <p:txBody>
            <a:bodyPr wrap="square" lIns="0" tIns="0" rIns="0" bIns="0" rtlCol="0"/>
            <a:lstStyle/>
            <a:p>
              <a:endParaRPr sz="1227"/>
            </a:p>
          </p:txBody>
        </p:sp>
        <p:sp>
          <p:nvSpPr>
            <p:cNvPr id="136" name="object 136">
              <a:extLst>
                <a:ext uri="{FF2B5EF4-FFF2-40B4-BE49-F238E27FC236}">
                  <a16:creationId xmlns:a16="http://schemas.microsoft.com/office/drawing/2014/main" id="{3F8A95D5-A1F0-60DB-8475-13CF537A8A0B}"/>
                </a:ext>
              </a:extLst>
            </p:cNvPr>
            <p:cNvSpPr/>
            <p:nvPr/>
          </p:nvSpPr>
          <p:spPr>
            <a:xfrm>
              <a:off x="1476080" y="5168906"/>
              <a:ext cx="177800" cy="61594"/>
            </a:xfrm>
            <a:custGeom>
              <a:avLst/>
              <a:gdLst/>
              <a:ahLst/>
              <a:cxnLst/>
              <a:rect l="l" t="t" r="r" b="b"/>
              <a:pathLst>
                <a:path w="177800" h="61595">
                  <a:moveTo>
                    <a:pt x="177545" y="0"/>
                  </a:moveTo>
                  <a:lnTo>
                    <a:pt x="0" y="0"/>
                  </a:lnTo>
                  <a:lnTo>
                    <a:pt x="88772" y="61404"/>
                  </a:lnTo>
                  <a:lnTo>
                    <a:pt x="177545" y="0"/>
                  </a:lnTo>
                  <a:close/>
                </a:path>
              </a:pathLst>
            </a:custGeom>
            <a:solidFill>
              <a:srgbClr val="FE470F"/>
            </a:solidFill>
          </p:spPr>
          <p:txBody>
            <a:bodyPr wrap="square" lIns="0" tIns="0" rIns="0" bIns="0" rtlCol="0"/>
            <a:lstStyle/>
            <a:p>
              <a:endParaRPr sz="1227"/>
            </a:p>
          </p:txBody>
        </p:sp>
        <p:sp>
          <p:nvSpPr>
            <p:cNvPr id="137" name="object 137">
              <a:extLst>
                <a:ext uri="{FF2B5EF4-FFF2-40B4-BE49-F238E27FC236}">
                  <a16:creationId xmlns:a16="http://schemas.microsoft.com/office/drawing/2014/main" id="{57FDA9D7-1274-6248-0B31-E55FC8951EAF}"/>
                </a:ext>
              </a:extLst>
            </p:cNvPr>
            <p:cNvSpPr/>
            <p:nvPr/>
          </p:nvSpPr>
          <p:spPr>
            <a:xfrm>
              <a:off x="1436076" y="4877910"/>
              <a:ext cx="257810" cy="264795"/>
            </a:xfrm>
            <a:custGeom>
              <a:avLst/>
              <a:gdLst/>
              <a:ahLst/>
              <a:cxnLst/>
              <a:rect l="l" t="t" r="r" b="b"/>
              <a:pathLst>
                <a:path w="257810" h="264795">
                  <a:moveTo>
                    <a:pt x="128778" y="0"/>
                  </a:moveTo>
                  <a:lnTo>
                    <a:pt x="78652" y="10392"/>
                  </a:lnTo>
                  <a:lnTo>
                    <a:pt x="37719" y="38731"/>
                  </a:lnTo>
                  <a:lnTo>
                    <a:pt x="10120" y="80763"/>
                  </a:lnTo>
                  <a:lnTo>
                    <a:pt x="0" y="132232"/>
                  </a:lnTo>
                  <a:lnTo>
                    <a:pt x="10120" y="183699"/>
                  </a:lnTo>
                  <a:lnTo>
                    <a:pt x="37719" y="225726"/>
                  </a:lnTo>
                  <a:lnTo>
                    <a:pt x="78652" y="254061"/>
                  </a:lnTo>
                  <a:lnTo>
                    <a:pt x="128778" y="264452"/>
                  </a:lnTo>
                  <a:lnTo>
                    <a:pt x="178903" y="254061"/>
                  </a:lnTo>
                  <a:lnTo>
                    <a:pt x="219837" y="225726"/>
                  </a:lnTo>
                  <a:lnTo>
                    <a:pt x="247435" y="183699"/>
                  </a:lnTo>
                  <a:lnTo>
                    <a:pt x="257556" y="132232"/>
                  </a:lnTo>
                  <a:lnTo>
                    <a:pt x="247435" y="80763"/>
                  </a:lnTo>
                  <a:lnTo>
                    <a:pt x="219837" y="38731"/>
                  </a:lnTo>
                  <a:lnTo>
                    <a:pt x="178903" y="10392"/>
                  </a:lnTo>
                  <a:lnTo>
                    <a:pt x="128778" y="0"/>
                  </a:lnTo>
                  <a:close/>
                </a:path>
              </a:pathLst>
            </a:custGeom>
            <a:solidFill>
              <a:srgbClr val="37AEC5"/>
            </a:solidFill>
          </p:spPr>
          <p:txBody>
            <a:bodyPr wrap="square" lIns="0" tIns="0" rIns="0" bIns="0" rtlCol="0"/>
            <a:lstStyle/>
            <a:p>
              <a:endParaRPr sz="1227"/>
            </a:p>
          </p:txBody>
        </p:sp>
        <p:sp>
          <p:nvSpPr>
            <p:cNvPr id="138" name="object 138">
              <a:extLst>
                <a:ext uri="{FF2B5EF4-FFF2-40B4-BE49-F238E27FC236}">
                  <a16:creationId xmlns:a16="http://schemas.microsoft.com/office/drawing/2014/main" id="{890C1013-CD06-D651-BDC1-942188C9B75E}"/>
                </a:ext>
              </a:extLst>
            </p:cNvPr>
            <p:cNvSpPr/>
            <p:nvPr/>
          </p:nvSpPr>
          <p:spPr>
            <a:xfrm>
              <a:off x="1543260" y="4956571"/>
              <a:ext cx="43815" cy="107314"/>
            </a:xfrm>
            <a:custGeom>
              <a:avLst/>
              <a:gdLst/>
              <a:ahLst/>
              <a:cxnLst/>
              <a:rect l="l" t="t" r="r" b="b"/>
              <a:pathLst>
                <a:path w="43815" h="107314">
                  <a:moveTo>
                    <a:pt x="43192" y="0"/>
                  </a:moveTo>
                  <a:lnTo>
                    <a:pt x="0" y="0"/>
                  </a:lnTo>
                  <a:lnTo>
                    <a:pt x="0" y="23583"/>
                  </a:lnTo>
                  <a:lnTo>
                    <a:pt x="15341" y="23583"/>
                  </a:lnTo>
                  <a:lnTo>
                    <a:pt x="15341" y="107137"/>
                  </a:lnTo>
                  <a:lnTo>
                    <a:pt x="43192" y="107137"/>
                  </a:lnTo>
                  <a:lnTo>
                    <a:pt x="43192" y="0"/>
                  </a:lnTo>
                  <a:close/>
                </a:path>
              </a:pathLst>
            </a:custGeom>
            <a:solidFill>
              <a:srgbClr val="FFFFFF"/>
            </a:solidFill>
          </p:spPr>
          <p:txBody>
            <a:bodyPr wrap="square" lIns="0" tIns="0" rIns="0" bIns="0" rtlCol="0"/>
            <a:lstStyle/>
            <a:p>
              <a:endParaRPr sz="1227"/>
            </a:p>
          </p:txBody>
        </p:sp>
        <p:sp>
          <p:nvSpPr>
            <p:cNvPr id="139" name="object 139">
              <a:extLst>
                <a:ext uri="{FF2B5EF4-FFF2-40B4-BE49-F238E27FC236}">
                  <a16:creationId xmlns:a16="http://schemas.microsoft.com/office/drawing/2014/main" id="{AA2E119E-C527-1316-AC73-C92C88B7A30A}"/>
                </a:ext>
              </a:extLst>
            </p:cNvPr>
            <p:cNvSpPr/>
            <p:nvPr/>
          </p:nvSpPr>
          <p:spPr>
            <a:xfrm>
              <a:off x="2925541" y="4909258"/>
              <a:ext cx="71755" cy="207010"/>
            </a:xfrm>
            <a:custGeom>
              <a:avLst/>
              <a:gdLst/>
              <a:ahLst/>
              <a:cxnLst/>
              <a:rect l="l" t="t" r="r" b="b"/>
              <a:pathLst>
                <a:path w="71755" h="207010">
                  <a:moveTo>
                    <a:pt x="0" y="0"/>
                  </a:moveTo>
                  <a:lnTo>
                    <a:pt x="0" y="206755"/>
                  </a:lnTo>
                  <a:lnTo>
                    <a:pt x="71500" y="103377"/>
                  </a:lnTo>
                  <a:lnTo>
                    <a:pt x="0" y="0"/>
                  </a:lnTo>
                  <a:close/>
                </a:path>
              </a:pathLst>
            </a:custGeom>
            <a:solidFill>
              <a:srgbClr val="FE470F"/>
            </a:solidFill>
          </p:spPr>
          <p:txBody>
            <a:bodyPr wrap="square" lIns="0" tIns="0" rIns="0" bIns="0" rtlCol="0"/>
            <a:lstStyle/>
            <a:p>
              <a:endParaRPr sz="1227"/>
            </a:p>
          </p:txBody>
        </p:sp>
        <p:sp>
          <p:nvSpPr>
            <p:cNvPr id="140" name="object 140">
              <a:extLst>
                <a:ext uri="{FF2B5EF4-FFF2-40B4-BE49-F238E27FC236}">
                  <a16:creationId xmlns:a16="http://schemas.microsoft.com/office/drawing/2014/main" id="{A2E3EE88-EDA4-D0BE-302D-5119D667DC7E}"/>
                </a:ext>
              </a:extLst>
            </p:cNvPr>
            <p:cNvSpPr/>
            <p:nvPr/>
          </p:nvSpPr>
          <p:spPr>
            <a:xfrm>
              <a:off x="2644786" y="4886927"/>
              <a:ext cx="257810" cy="264795"/>
            </a:xfrm>
            <a:custGeom>
              <a:avLst/>
              <a:gdLst/>
              <a:ahLst/>
              <a:cxnLst/>
              <a:rect l="l" t="t" r="r" b="b"/>
              <a:pathLst>
                <a:path w="257810" h="264795">
                  <a:moveTo>
                    <a:pt x="128777" y="0"/>
                  </a:moveTo>
                  <a:lnTo>
                    <a:pt x="78652" y="10392"/>
                  </a:lnTo>
                  <a:lnTo>
                    <a:pt x="37718" y="38731"/>
                  </a:lnTo>
                  <a:lnTo>
                    <a:pt x="10120" y="80763"/>
                  </a:lnTo>
                  <a:lnTo>
                    <a:pt x="0" y="132232"/>
                  </a:lnTo>
                  <a:lnTo>
                    <a:pt x="10120" y="183699"/>
                  </a:lnTo>
                  <a:lnTo>
                    <a:pt x="37718" y="225726"/>
                  </a:lnTo>
                  <a:lnTo>
                    <a:pt x="78652" y="254061"/>
                  </a:lnTo>
                  <a:lnTo>
                    <a:pt x="128777" y="264452"/>
                  </a:lnTo>
                  <a:lnTo>
                    <a:pt x="178903" y="254061"/>
                  </a:lnTo>
                  <a:lnTo>
                    <a:pt x="219836" y="225726"/>
                  </a:lnTo>
                  <a:lnTo>
                    <a:pt x="247435" y="183699"/>
                  </a:lnTo>
                  <a:lnTo>
                    <a:pt x="257555" y="132232"/>
                  </a:lnTo>
                  <a:lnTo>
                    <a:pt x="247435" y="80763"/>
                  </a:lnTo>
                  <a:lnTo>
                    <a:pt x="219836" y="38731"/>
                  </a:lnTo>
                  <a:lnTo>
                    <a:pt x="178903" y="10392"/>
                  </a:lnTo>
                  <a:lnTo>
                    <a:pt x="128777" y="0"/>
                  </a:lnTo>
                  <a:close/>
                </a:path>
              </a:pathLst>
            </a:custGeom>
            <a:solidFill>
              <a:srgbClr val="37AEC5"/>
            </a:solidFill>
          </p:spPr>
          <p:txBody>
            <a:bodyPr wrap="square" lIns="0" tIns="0" rIns="0" bIns="0" rtlCol="0"/>
            <a:lstStyle/>
            <a:p>
              <a:endParaRPr sz="1227"/>
            </a:p>
          </p:txBody>
        </p:sp>
        <p:pic>
          <p:nvPicPr>
            <p:cNvPr id="141" name="object 141">
              <a:extLst>
                <a:ext uri="{FF2B5EF4-FFF2-40B4-BE49-F238E27FC236}">
                  <a16:creationId xmlns:a16="http://schemas.microsoft.com/office/drawing/2014/main" id="{C85C422D-B5F0-4D75-10E2-4FB7656EBC52}"/>
                </a:ext>
              </a:extLst>
            </p:cNvPr>
            <p:cNvPicPr/>
            <p:nvPr/>
          </p:nvPicPr>
          <p:blipFill>
            <a:blip r:embed="rId13" cstate="print"/>
            <a:stretch>
              <a:fillRect/>
            </a:stretch>
          </p:blipFill>
          <p:spPr>
            <a:xfrm>
              <a:off x="2730507" y="4963453"/>
              <a:ext cx="86118" cy="111404"/>
            </a:xfrm>
            <a:prstGeom prst="rect">
              <a:avLst/>
            </a:prstGeom>
          </p:spPr>
        </p:pic>
        <p:sp>
          <p:nvSpPr>
            <p:cNvPr id="142" name="object 142">
              <a:extLst>
                <a:ext uri="{FF2B5EF4-FFF2-40B4-BE49-F238E27FC236}">
                  <a16:creationId xmlns:a16="http://schemas.microsoft.com/office/drawing/2014/main" id="{F2945BB1-9246-0E23-F729-6F49B4732E24}"/>
                </a:ext>
              </a:extLst>
            </p:cNvPr>
            <p:cNvSpPr/>
            <p:nvPr/>
          </p:nvSpPr>
          <p:spPr>
            <a:xfrm>
              <a:off x="3061938" y="5671799"/>
              <a:ext cx="71755" cy="207010"/>
            </a:xfrm>
            <a:custGeom>
              <a:avLst/>
              <a:gdLst/>
              <a:ahLst/>
              <a:cxnLst/>
              <a:rect l="l" t="t" r="r" b="b"/>
              <a:pathLst>
                <a:path w="71755" h="207010">
                  <a:moveTo>
                    <a:pt x="0" y="0"/>
                  </a:moveTo>
                  <a:lnTo>
                    <a:pt x="0" y="206755"/>
                  </a:lnTo>
                  <a:lnTo>
                    <a:pt x="71500" y="103377"/>
                  </a:lnTo>
                  <a:lnTo>
                    <a:pt x="0" y="0"/>
                  </a:lnTo>
                  <a:close/>
                </a:path>
              </a:pathLst>
            </a:custGeom>
            <a:solidFill>
              <a:srgbClr val="FE470F"/>
            </a:solidFill>
          </p:spPr>
          <p:txBody>
            <a:bodyPr wrap="square" lIns="0" tIns="0" rIns="0" bIns="0" rtlCol="0"/>
            <a:lstStyle/>
            <a:p>
              <a:endParaRPr sz="1227"/>
            </a:p>
          </p:txBody>
        </p:sp>
        <p:sp>
          <p:nvSpPr>
            <p:cNvPr id="143" name="object 143">
              <a:extLst>
                <a:ext uri="{FF2B5EF4-FFF2-40B4-BE49-F238E27FC236}">
                  <a16:creationId xmlns:a16="http://schemas.microsoft.com/office/drawing/2014/main" id="{8E00831C-D866-03DA-9023-82EE3FC160A4}"/>
                </a:ext>
              </a:extLst>
            </p:cNvPr>
            <p:cNvSpPr/>
            <p:nvPr/>
          </p:nvSpPr>
          <p:spPr>
            <a:xfrm>
              <a:off x="2775042" y="5642949"/>
              <a:ext cx="257810" cy="264795"/>
            </a:xfrm>
            <a:custGeom>
              <a:avLst/>
              <a:gdLst/>
              <a:ahLst/>
              <a:cxnLst/>
              <a:rect l="l" t="t" r="r" b="b"/>
              <a:pathLst>
                <a:path w="257810" h="264795">
                  <a:moveTo>
                    <a:pt x="128778" y="0"/>
                  </a:moveTo>
                  <a:lnTo>
                    <a:pt x="78652" y="10392"/>
                  </a:lnTo>
                  <a:lnTo>
                    <a:pt x="37719" y="38731"/>
                  </a:lnTo>
                  <a:lnTo>
                    <a:pt x="10120" y="80763"/>
                  </a:lnTo>
                  <a:lnTo>
                    <a:pt x="0" y="132232"/>
                  </a:lnTo>
                  <a:lnTo>
                    <a:pt x="10120" y="183699"/>
                  </a:lnTo>
                  <a:lnTo>
                    <a:pt x="37719" y="225726"/>
                  </a:lnTo>
                  <a:lnTo>
                    <a:pt x="78652" y="254061"/>
                  </a:lnTo>
                  <a:lnTo>
                    <a:pt x="128778" y="264452"/>
                  </a:lnTo>
                  <a:lnTo>
                    <a:pt x="178903" y="254061"/>
                  </a:lnTo>
                  <a:lnTo>
                    <a:pt x="219837" y="225726"/>
                  </a:lnTo>
                  <a:lnTo>
                    <a:pt x="247435" y="183699"/>
                  </a:lnTo>
                  <a:lnTo>
                    <a:pt x="257556" y="132232"/>
                  </a:lnTo>
                  <a:lnTo>
                    <a:pt x="247435" y="80763"/>
                  </a:lnTo>
                  <a:lnTo>
                    <a:pt x="219837" y="38731"/>
                  </a:lnTo>
                  <a:lnTo>
                    <a:pt x="178903" y="10392"/>
                  </a:lnTo>
                  <a:lnTo>
                    <a:pt x="128778" y="0"/>
                  </a:lnTo>
                  <a:close/>
                </a:path>
              </a:pathLst>
            </a:custGeom>
            <a:solidFill>
              <a:srgbClr val="37AEC5"/>
            </a:solidFill>
          </p:spPr>
          <p:txBody>
            <a:bodyPr wrap="square" lIns="0" tIns="0" rIns="0" bIns="0" rtlCol="0"/>
            <a:lstStyle/>
            <a:p>
              <a:endParaRPr sz="1227"/>
            </a:p>
          </p:txBody>
        </p:sp>
        <p:pic>
          <p:nvPicPr>
            <p:cNvPr id="144" name="object 144">
              <a:extLst>
                <a:ext uri="{FF2B5EF4-FFF2-40B4-BE49-F238E27FC236}">
                  <a16:creationId xmlns:a16="http://schemas.microsoft.com/office/drawing/2014/main" id="{F044E18D-6E23-101A-0D7D-2DD414550122}"/>
                </a:ext>
              </a:extLst>
            </p:cNvPr>
            <p:cNvPicPr/>
            <p:nvPr/>
          </p:nvPicPr>
          <p:blipFill>
            <a:blip r:embed="rId14" cstate="print"/>
            <a:stretch>
              <a:fillRect/>
            </a:stretch>
          </p:blipFill>
          <p:spPr>
            <a:xfrm>
              <a:off x="2860816" y="5717348"/>
              <a:ext cx="85915" cy="115658"/>
            </a:xfrm>
            <a:prstGeom prst="rect">
              <a:avLst/>
            </a:prstGeom>
          </p:spPr>
        </p:pic>
        <p:sp>
          <p:nvSpPr>
            <p:cNvPr id="145" name="object 145">
              <a:extLst>
                <a:ext uri="{FF2B5EF4-FFF2-40B4-BE49-F238E27FC236}">
                  <a16:creationId xmlns:a16="http://schemas.microsoft.com/office/drawing/2014/main" id="{4D83ECF3-4453-CC79-F7D0-E7FA2AE098BD}"/>
                </a:ext>
              </a:extLst>
            </p:cNvPr>
            <p:cNvSpPr/>
            <p:nvPr/>
          </p:nvSpPr>
          <p:spPr>
            <a:xfrm>
              <a:off x="5477473" y="4314054"/>
              <a:ext cx="257810" cy="264795"/>
            </a:xfrm>
            <a:custGeom>
              <a:avLst/>
              <a:gdLst/>
              <a:ahLst/>
              <a:cxnLst/>
              <a:rect l="l" t="t" r="r" b="b"/>
              <a:pathLst>
                <a:path w="257810" h="264795">
                  <a:moveTo>
                    <a:pt x="128777" y="0"/>
                  </a:moveTo>
                  <a:lnTo>
                    <a:pt x="78652" y="10392"/>
                  </a:lnTo>
                  <a:lnTo>
                    <a:pt x="37718" y="38731"/>
                  </a:lnTo>
                  <a:lnTo>
                    <a:pt x="10120" y="80763"/>
                  </a:lnTo>
                  <a:lnTo>
                    <a:pt x="0" y="132232"/>
                  </a:lnTo>
                  <a:lnTo>
                    <a:pt x="10120" y="183699"/>
                  </a:lnTo>
                  <a:lnTo>
                    <a:pt x="37718" y="225726"/>
                  </a:lnTo>
                  <a:lnTo>
                    <a:pt x="78652" y="254061"/>
                  </a:lnTo>
                  <a:lnTo>
                    <a:pt x="128777" y="264452"/>
                  </a:lnTo>
                  <a:lnTo>
                    <a:pt x="178903" y="254061"/>
                  </a:lnTo>
                  <a:lnTo>
                    <a:pt x="219836" y="225726"/>
                  </a:lnTo>
                  <a:lnTo>
                    <a:pt x="247435" y="183699"/>
                  </a:lnTo>
                  <a:lnTo>
                    <a:pt x="257555" y="132232"/>
                  </a:lnTo>
                  <a:lnTo>
                    <a:pt x="247435" y="80763"/>
                  </a:lnTo>
                  <a:lnTo>
                    <a:pt x="219836" y="38731"/>
                  </a:lnTo>
                  <a:lnTo>
                    <a:pt x="178903" y="10392"/>
                  </a:lnTo>
                  <a:lnTo>
                    <a:pt x="128777" y="0"/>
                  </a:lnTo>
                  <a:close/>
                </a:path>
              </a:pathLst>
            </a:custGeom>
            <a:solidFill>
              <a:srgbClr val="37AEC5"/>
            </a:solidFill>
          </p:spPr>
          <p:txBody>
            <a:bodyPr wrap="square" lIns="0" tIns="0" rIns="0" bIns="0" rtlCol="0"/>
            <a:lstStyle/>
            <a:p>
              <a:endParaRPr sz="1227"/>
            </a:p>
          </p:txBody>
        </p:sp>
        <p:pic>
          <p:nvPicPr>
            <p:cNvPr id="146" name="object 146">
              <a:extLst>
                <a:ext uri="{FF2B5EF4-FFF2-40B4-BE49-F238E27FC236}">
                  <a16:creationId xmlns:a16="http://schemas.microsoft.com/office/drawing/2014/main" id="{F091F965-8FAC-1406-F980-94884238C2D2}"/>
                </a:ext>
              </a:extLst>
            </p:cNvPr>
            <p:cNvPicPr/>
            <p:nvPr/>
          </p:nvPicPr>
          <p:blipFill>
            <a:blip r:embed="rId15" cstate="print"/>
            <a:stretch>
              <a:fillRect/>
            </a:stretch>
          </p:blipFill>
          <p:spPr>
            <a:xfrm>
              <a:off x="5566248" y="4390580"/>
              <a:ext cx="79997" cy="111404"/>
            </a:xfrm>
            <a:prstGeom prst="rect">
              <a:avLst/>
            </a:prstGeom>
          </p:spPr>
        </p:pic>
        <p:sp>
          <p:nvSpPr>
            <p:cNvPr id="147" name="object 147">
              <a:extLst>
                <a:ext uri="{FF2B5EF4-FFF2-40B4-BE49-F238E27FC236}">
                  <a16:creationId xmlns:a16="http://schemas.microsoft.com/office/drawing/2014/main" id="{B89D7F91-8878-D0B8-1278-6D31EFF99E56}"/>
                </a:ext>
              </a:extLst>
            </p:cNvPr>
            <p:cNvSpPr/>
            <p:nvPr/>
          </p:nvSpPr>
          <p:spPr>
            <a:xfrm>
              <a:off x="5952704" y="4763162"/>
              <a:ext cx="257810" cy="264795"/>
            </a:xfrm>
            <a:custGeom>
              <a:avLst/>
              <a:gdLst/>
              <a:ahLst/>
              <a:cxnLst/>
              <a:rect l="l" t="t" r="r" b="b"/>
              <a:pathLst>
                <a:path w="257810" h="264795">
                  <a:moveTo>
                    <a:pt x="128777" y="0"/>
                  </a:moveTo>
                  <a:lnTo>
                    <a:pt x="78652" y="10392"/>
                  </a:lnTo>
                  <a:lnTo>
                    <a:pt x="37718" y="38731"/>
                  </a:lnTo>
                  <a:lnTo>
                    <a:pt x="10120" y="80763"/>
                  </a:lnTo>
                  <a:lnTo>
                    <a:pt x="0" y="132232"/>
                  </a:lnTo>
                  <a:lnTo>
                    <a:pt x="10120" y="183699"/>
                  </a:lnTo>
                  <a:lnTo>
                    <a:pt x="37718" y="225726"/>
                  </a:lnTo>
                  <a:lnTo>
                    <a:pt x="78652" y="254061"/>
                  </a:lnTo>
                  <a:lnTo>
                    <a:pt x="128777" y="264452"/>
                  </a:lnTo>
                  <a:lnTo>
                    <a:pt x="178903" y="254061"/>
                  </a:lnTo>
                  <a:lnTo>
                    <a:pt x="219836" y="225726"/>
                  </a:lnTo>
                  <a:lnTo>
                    <a:pt x="247435" y="183699"/>
                  </a:lnTo>
                  <a:lnTo>
                    <a:pt x="257555" y="132232"/>
                  </a:lnTo>
                  <a:lnTo>
                    <a:pt x="247435" y="80763"/>
                  </a:lnTo>
                  <a:lnTo>
                    <a:pt x="219836" y="38731"/>
                  </a:lnTo>
                  <a:lnTo>
                    <a:pt x="178903" y="10392"/>
                  </a:lnTo>
                  <a:lnTo>
                    <a:pt x="128777" y="0"/>
                  </a:lnTo>
                  <a:close/>
                </a:path>
              </a:pathLst>
            </a:custGeom>
            <a:solidFill>
              <a:srgbClr val="37AEC5"/>
            </a:solidFill>
          </p:spPr>
          <p:txBody>
            <a:bodyPr wrap="square" lIns="0" tIns="0" rIns="0" bIns="0" rtlCol="0"/>
            <a:lstStyle/>
            <a:p>
              <a:endParaRPr sz="1227"/>
            </a:p>
          </p:txBody>
        </p:sp>
        <p:pic>
          <p:nvPicPr>
            <p:cNvPr id="148" name="object 148">
              <a:extLst>
                <a:ext uri="{FF2B5EF4-FFF2-40B4-BE49-F238E27FC236}">
                  <a16:creationId xmlns:a16="http://schemas.microsoft.com/office/drawing/2014/main" id="{71AECA0B-F97A-D8EE-13A3-B3EA088FB2A1}"/>
                </a:ext>
              </a:extLst>
            </p:cNvPr>
            <p:cNvPicPr/>
            <p:nvPr/>
          </p:nvPicPr>
          <p:blipFill>
            <a:blip r:embed="rId16" cstate="print"/>
            <a:stretch>
              <a:fillRect/>
            </a:stretch>
          </p:blipFill>
          <p:spPr>
            <a:xfrm>
              <a:off x="6036010" y="4839689"/>
              <a:ext cx="90944" cy="111404"/>
            </a:xfrm>
            <a:prstGeom prst="rect">
              <a:avLst/>
            </a:prstGeom>
          </p:spPr>
        </p:pic>
        <p:sp>
          <p:nvSpPr>
            <p:cNvPr id="149" name="object 149">
              <a:extLst>
                <a:ext uri="{FF2B5EF4-FFF2-40B4-BE49-F238E27FC236}">
                  <a16:creationId xmlns:a16="http://schemas.microsoft.com/office/drawing/2014/main" id="{242A525C-795F-3D8E-98EE-BA3E513A93AB}"/>
                </a:ext>
              </a:extLst>
            </p:cNvPr>
            <p:cNvSpPr/>
            <p:nvPr/>
          </p:nvSpPr>
          <p:spPr>
            <a:xfrm>
              <a:off x="2820913" y="2930078"/>
              <a:ext cx="988694" cy="0"/>
            </a:xfrm>
            <a:custGeom>
              <a:avLst/>
              <a:gdLst/>
              <a:ahLst/>
              <a:cxnLst/>
              <a:rect l="l" t="t" r="r" b="b"/>
              <a:pathLst>
                <a:path w="988695">
                  <a:moveTo>
                    <a:pt x="0" y="0"/>
                  </a:moveTo>
                  <a:lnTo>
                    <a:pt x="988682" y="0"/>
                  </a:lnTo>
                </a:path>
              </a:pathLst>
            </a:custGeom>
            <a:ln w="23685">
              <a:solidFill>
                <a:srgbClr val="37AEC5"/>
              </a:solidFill>
            </a:ln>
          </p:spPr>
          <p:txBody>
            <a:bodyPr wrap="square" lIns="0" tIns="0" rIns="0" bIns="0" rtlCol="0"/>
            <a:lstStyle/>
            <a:p>
              <a:endParaRPr sz="1227"/>
            </a:p>
          </p:txBody>
        </p:sp>
        <p:pic>
          <p:nvPicPr>
            <p:cNvPr id="150" name="object 150">
              <a:extLst>
                <a:ext uri="{FF2B5EF4-FFF2-40B4-BE49-F238E27FC236}">
                  <a16:creationId xmlns:a16="http://schemas.microsoft.com/office/drawing/2014/main" id="{9878DA8C-258E-F4E0-BF7D-DA8E9C81C614}"/>
                </a:ext>
              </a:extLst>
            </p:cNvPr>
            <p:cNvPicPr/>
            <p:nvPr/>
          </p:nvPicPr>
          <p:blipFill>
            <a:blip r:embed="rId17" cstate="print"/>
            <a:stretch>
              <a:fillRect/>
            </a:stretch>
          </p:blipFill>
          <p:spPr>
            <a:xfrm>
              <a:off x="2183892" y="2471534"/>
              <a:ext cx="888504" cy="917087"/>
            </a:xfrm>
            <a:prstGeom prst="rect">
              <a:avLst/>
            </a:prstGeom>
          </p:spPr>
        </p:pic>
        <p:sp>
          <p:nvSpPr>
            <p:cNvPr id="151" name="object 151">
              <a:extLst>
                <a:ext uri="{FF2B5EF4-FFF2-40B4-BE49-F238E27FC236}">
                  <a16:creationId xmlns:a16="http://schemas.microsoft.com/office/drawing/2014/main" id="{4A10DD8C-A385-420F-6518-362056D89798}"/>
                </a:ext>
              </a:extLst>
            </p:cNvPr>
            <p:cNvSpPr/>
            <p:nvPr/>
          </p:nvSpPr>
          <p:spPr>
            <a:xfrm>
              <a:off x="2183899" y="2471542"/>
              <a:ext cx="889000" cy="917575"/>
            </a:xfrm>
            <a:custGeom>
              <a:avLst/>
              <a:gdLst/>
              <a:ahLst/>
              <a:cxnLst/>
              <a:rect l="l" t="t" r="r" b="b"/>
              <a:pathLst>
                <a:path w="889000" h="917575">
                  <a:moveTo>
                    <a:pt x="444245" y="917079"/>
                  </a:moveTo>
                  <a:lnTo>
                    <a:pt x="492651" y="914389"/>
                  </a:lnTo>
                  <a:lnTo>
                    <a:pt x="539547" y="906503"/>
                  </a:lnTo>
                  <a:lnTo>
                    <a:pt x="584662" y="893702"/>
                  </a:lnTo>
                  <a:lnTo>
                    <a:pt x="627725" y="876266"/>
                  </a:lnTo>
                  <a:lnTo>
                    <a:pt x="668465" y="854475"/>
                  </a:lnTo>
                  <a:lnTo>
                    <a:pt x="706612" y="828607"/>
                  </a:lnTo>
                  <a:lnTo>
                    <a:pt x="741893" y="798943"/>
                  </a:lnTo>
                  <a:lnTo>
                    <a:pt x="774039" y="765763"/>
                  </a:lnTo>
                  <a:lnTo>
                    <a:pt x="802778" y="729346"/>
                  </a:lnTo>
                  <a:lnTo>
                    <a:pt x="827839" y="689971"/>
                  </a:lnTo>
                  <a:lnTo>
                    <a:pt x="848951" y="647919"/>
                  </a:lnTo>
                  <a:lnTo>
                    <a:pt x="865844" y="603470"/>
                  </a:lnTo>
                  <a:lnTo>
                    <a:pt x="878245" y="556903"/>
                  </a:lnTo>
                  <a:lnTo>
                    <a:pt x="885885" y="508497"/>
                  </a:lnTo>
                  <a:lnTo>
                    <a:pt x="888491" y="458533"/>
                  </a:lnTo>
                  <a:lnTo>
                    <a:pt x="885885" y="408571"/>
                  </a:lnTo>
                  <a:lnTo>
                    <a:pt x="878245" y="360168"/>
                  </a:lnTo>
                  <a:lnTo>
                    <a:pt x="865844" y="313602"/>
                  </a:lnTo>
                  <a:lnTo>
                    <a:pt x="848951" y="269154"/>
                  </a:lnTo>
                  <a:lnTo>
                    <a:pt x="827839" y="227104"/>
                  </a:lnTo>
                  <a:lnTo>
                    <a:pt x="802778" y="187730"/>
                  </a:lnTo>
                  <a:lnTo>
                    <a:pt x="774039" y="151314"/>
                  </a:lnTo>
                  <a:lnTo>
                    <a:pt x="741893" y="118134"/>
                  </a:lnTo>
                  <a:lnTo>
                    <a:pt x="706612" y="88471"/>
                  </a:lnTo>
                  <a:lnTo>
                    <a:pt x="668465" y="62603"/>
                  </a:lnTo>
                  <a:lnTo>
                    <a:pt x="627725" y="40812"/>
                  </a:lnTo>
                  <a:lnTo>
                    <a:pt x="584662" y="23376"/>
                  </a:lnTo>
                  <a:lnTo>
                    <a:pt x="539547" y="10576"/>
                  </a:lnTo>
                  <a:lnTo>
                    <a:pt x="492651" y="2690"/>
                  </a:lnTo>
                  <a:lnTo>
                    <a:pt x="444245" y="0"/>
                  </a:lnTo>
                  <a:lnTo>
                    <a:pt x="395840" y="2690"/>
                  </a:lnTo>
                  <a:lnTo>
                    <a:pt x="348944" y="10576"/>
                  </a:lnTo>
                  <a:lnTo>
                    <a:pt x="303829" y="23376"/>
                  </a:lnTo>
                  <a:lnTo>
                    <a:pt x="260766" y="40812"/>
                  </a:lnTo>
                  <a:lnTo>
                    <a:pt x="220026" y="62603"/>
                  </a:lnTo>
                  <a:lnTo>
                    <a:pt x="181879" y="88471"/>
                  </a:lnTo>
                  <a:lnTo>
                    <a:pt x="146598" y="118134"/>
                  </a:lnTo>
                  <a:lnTo>
                    <a:pt x="114452" y="151314"/>
                  </a:lnTo>
                  <a:lnTo>
                    <a:pt x="85713" y="187730"/>
                  </a:lnTo>
                  <a:lnTo>
                    <a:pt x="60652" y="227104"/>
                  </a:lnTo>
                  <a:lnTo>
                    <a:pt x="39540" y="269154"/>
                  </a:lnTo>
                  <a:lnTo>
                    <a:pt x="22647" y="313602"/>
                  </a:lnTo>
                  <a:lnTo>
                    <a:pt x="10246" y="360168"/>
                  </a:lnTo>
                  <a:lnTo>
                    <a:pt x="2606" y="408571"/>
                  </a:lnTo>
                  <a:lnTo>
                    <a:pt x="0" y="458533"/>
                  </a:lnTo>
                  <a:lnTo>
                    <a:pt x="2606" y="508497"/>
                  </a:lnTo>
                  <a:lnTo>
                    <a:pt x="10246" y="556903"/>
                  </a:lnTo>
                  <a:lnTo>
                    <a:pt x="22647" y="603470"/>
                  </a:lnTo>
                  <a:lnTo>
                    <a:pt x="39540" y="647919"/>
                  </a:lnTo>
                  <a:lnTo>
                    <a:pt x="60652" y="689971"/>
                  </a:lnTo>
                  <a:lnTo>
                    <a:pt x="85713" y="729346"/>
                  </a:lnTo>
                  <a:lnTo>
                    <a:pt x="114452" y="765763"/>
                  </a:lnTo>
                  <a:lnTo>
                    <a:pt x="146598" y="798943"/>
                  </a:lnTo>
                  <a:lnTo>
                    <a:pt x="181879" y="828607"/>
                  </a:lnTo>
                  <a:lnTo>
                    <a:pt x="220026" y="854475"/>
                  </a:lnTo>
                  <a:lnTo>
                    <a:pt x="260766" y="876266"/>
                  </a:lnTo>
                  <a:lnTo>
                    <a:pt x="303829" y="893702"/>
                  </a:lnTo>
                  <a:lnTo>
                    <a:pt x="348944" y="906503"/>
                  </a:lnTo>
                  <a:lnTo>
                    <a:pt x="395840" y="914389"/>
                  </a:lnTo>
                  <a:lnTo>
                    <a:pt x="444245" y="917079"/>
                  </a:lnTo>
                  <a:close/>
                </a:path>
              </a:pathLst>
            </a:custGeom>
            <a:ln w="23685">
              <a:solidFill>
                <a:srgbClr val="37AEC5"/>
              </a:solidFill>
            </a:ln>
          </p:spPr>
          <p:txBody>
            <a:bodyPr wrap="square" lIns="0" tIns="0" rIns="0" bIns="0" rtlCol="0"/>
            <a:lstStyle/>
            <a:p>
              <a:endParaRPr sz="1227"/>
            </a:p>
          </p:txBody>
        </p:sp>
        <p:sp>
          <p:nvSpPr>
            <p:cNvPr id="152" name="object 152">
              <a:extLst>
                <a:ext uri="{FF2B5EF4-FFF2-40B4-BE49-F238E27FC236}">
                  <a16:creationId xmlns:a16="http://schemas.microsoft.com/office/drawing/2014/main" id="{0A16EE7B-F372-3F6E-8E32-BA6673C5B85C}"/>
                </a:ext>
              </a:extLst>
            </p:cNvPr>
            <p:cNvSpPr/>
            <p:nvPr/>
          </p:nvSpPr>
          <p:spPr>
            <a:xfrm>
              <a:off x="3920596" y="2826700"/>
              <a:ext cx="71755" cy="207010"/>
            </a:xfrm>
            <a:custGeom>
              <a:avLst/>
              <a:gdLst/>
              <a:ahLst/>
              <a:cxnLst/>
              <a:rect l="l" t="t" r="r" b="b"/>
              <a:pathLst>
                <a:path w="71754" h="207010">
                  <a:moveTo>
                    <a:pt x="0" y="0"/>
                  </a:moveTo>
                  <a:lnTo>
                    <a:pt x="0" y="206755"/>
                  </a:lnTo>
                  <a:lnTo>
                    <a:pt x="71500" y="103377"/>
                  </a:lnTo>
                  <a:lnTo>
                    <a:pt x="0" y="0"/>
                  </a:lnTo>
                  <a:close/>
                </a:path>
              </a:pathLst>
            </a:custGeom>
            <a:solidFill>
              <a:srgbClr val="FE470F"/>
            </a:solidFill>
          </p:spPr>
          <p:txBody>
            <a:bodyPr wrap="square" lIns="0" tIns="0" rIns="0" bIns="0" rtlCol="0"/>
            <a:lstStyle/>
            <a:p>
              <a:endParaRPr sz="1227"/>
            </a:p>
          </p:txBody>
        </p:sp>
        <p:sp>
          <p:nvSpPr>
            <p:cNvPr id="153" name="object 153">
              <a:extLst>
                <a:ext uri="{FF2B5EF4-FFF2-40B4-BE49-F238E27FC236}">
                  <a16:creationId xmlns:a16="http://schemas.microsoft.com/office/drawing/2014/main" id="{C1440FE5-73B6-5AD0-EB23-2F2BCB18E830}"/>
                </a:ext>
              </a:extLst>
            </p:cNvPr>
            <p:cNvSpPr/>
            <p:nvPr/>
          </p:nvSpPr>
          <p:spPr>
            <a:xfrm>
              <a:off x="3627103" y="2797850"/>
              <a:ext cx="257810" cy="264795"/>
            </a:xfrm>
            <a:custGeom>
              <a:avLst/>
              <a:gdLst/>
              <a:ahLst/>
              <a:cxnLst/>
              <a:rect l="l" t="t" r="r" b="b"/>
              <a:pathLst>
                <a:path w="257810" h="264794">
                  <a:moveTo>
                    <a:pt x="128777" y="0"/>
                  </a:moveTo>
                  <a:lnTo>
                    <a:pt x="78652" y="10392"/>
                  </a:lnTo>
                  <a:lnTo>
                    <a:pt x="37718" y="38731"/>
                  </a:lnTo>
                  <a:lnTo>
                    <a:pt x="10120" y="80763"/>
                  </a:lnTo>
                  <a:lnTo>
                    <a:pt x="0" y="132232"/>
                  </a:lnTo>
                  <a:lnTo>
                    <a:pt x="10120" y="183699"/>
                  </a:lnTo>
                  <a:lnTo>
                    <a:pt x="37718" y="225726"/>
                  </a:lnTo>
                  <a:lnTo>
                    <a:pt x="78652" y="254061"/>
                  </a:lnTo>
                  <a:lnTo>
                    <a:pt x="128777" y="264452"/>
                  </a:lnTo>
                  <a:lnTo>
                    <a:pt x="178903" y="254061"/>
                  </a:lnTo>
                  <a:lnTo>
                    <a:pt x="219836" y="225726"/>
                  </a:lnTo>
                  <a:lnTo>
                    <a:pt x="247435" y="183699"/>
                  </a:lnTo>
                  <a:lnTo>
                    <a:pt x="257555" y="132232"/>
                  </a:lnTo>
                  <a:lnTo>
                    <a:pt x="247435" y="80763"/>
                  </a:lnTo>
                  <a:lnTo>
                    <a:pt x="219836" y="38731"/>
                  </a:lnTo>
                  <a:lnTo>
                    <a:pt x="178903" y="10392"/>
                  </a:lnTo>
                  <a:lnTo>
                    <a:pt x="128777" y="0"/>
                  </a:lnTo>
                  <a:close/>
                </a:path>
              </a:pathLst>
            </a:custGeom>
            <a:solidFill>
              <a:srgbClr val="37AEC5"/>
            </a:solidFill>
          </p:spPr>
          <p:txBody>
            <a:bodyPr wrap="square" lIns="0" tIns="0" rIns="0" bIns="0" rtlCol="0"/>
            <a:lstStyle/>
            <a:p>
              <a:endParaRPr sz="1227"/>
            </a:p>
          </p:txBody>
        </p:sp>
        <p:pic>
          <p:nvPicPr>
            <p:cNvPr id="154" name="object 154">
              <a:extLst>
                <a:ext uri="{FF2B5EF4-FFF2-40B4-BE49-F238E27FC236}">
                  <a16:creationId xmlns:a16="http://schemas.microsoft.com/office/drawing/2014/main" id="{56BDD999-1DA1-E113-A048-295F7BD473BD}"/>
                </a:ext>
              </a:extLst>
            </p:cNvPr>
            <p:cNvPicPr/>
            <p:nvPr/>
          </p:nvPicPr>
          <p:blipFill>
            <a:blip r:embed="rId18" cstate="print"/>
            <a:stretch>
              <a:fillRect/>
            </a:stretch>
          </p:blipFill>
          <p:spPr>
            <a:xfrm>
              <a:off x="3710486" y="2876506"/>
              <a:ext cx="90792" cy="107137"/>
            </a:xfrm>
            <a:prstGeom prst="rect">
              <a:avLst/>
            </a:prstGeom>
          </p:spPr>
        </p:pic>
        <p:sp>
          <p:nvSpPr>
            <p:cNvPr id="155" name="object 155">
              <a:extLst>
                <a:ext uri="{FF2B5EF4-FFF2-40B4-BE49-F238E27FC236}">
                  <a16:creationId xmlns:a16="http://schemas.microsoft.com/office/drawing/2014/main" id="{9D3A5C4A-3DD3-5DE4-41DE-0F7AFFBFB2E5}"/>
                </a:ext>
              </a:extLst>
            </p:cNvPr>
            <p:cNvSpPr/>
            <p:nvPr/>
          </p:nvSpPr>
          <p:spPr>
            <a:xfrm>
              <a:off x="1922016" y="5354262"/>
              <a:ext cx="31115" cy="20955"/>
            </a:xfrm>
            <a:custGeom>
              <a:avLst/>
              <a:gdLst/>
              <a:ahLst/>
              <a:cxnLst/>
              <a:rect l="l" t="t" r="r" b="b"/>
              <a:pathLst>
                <a:path w="31114" h="20954">
                  <a:moveTo>
                    <a:pt x="30784" y="20599"/>
                  </a:moveTo>
                  <a:lnTo>
                    <a:pt x="23920" y="14371"/>
                  </a:lnTo>
                  <a:lnTo>
                    <a:pt x="16468" y="8828"/>
                  </a:lnTo>
                  <a:lnTo>
                    <a:pt x="8478" y="4020"/>
                  </a:lnTo>
                  <a:lnTo>
                    <a:pt x="0" y="0"/>
                  </a:lnTo>
                </a:path>
              </a:pathLst>
            </a:custGeom>
            <a:ln w="21094">
              <a:solidFill>
                <a:srgbClr val="FBB040"/>
              </a:solidFill>
              <a:prstDash val="dot"/>
            </a:ln>
          </p:spPr>
          <p:txBody>
            <a:bodyPr wrap="square" lIns="0" tIns="0" rIns="0" bIns="0" rtlCol="0"/>
            <a:lstStyle/>
            <a:p>
              <a:endParaRPr sz="1227"/>
            </a:p>
          </p:txBody>
        </p:sp>
        <p:sp>
          <p:nvSpPr>
            <p:cNvPr id="156" name="object 156">
              <a:extLst>
                <a:ext uri="{FF2B5EF4-FFF2-40B4-BE49-F238E27FC236}">
                  <a16:creationId xmlns:a16="http://schemas.microsoft.com/office/drawing/2014/main" id="{2C78938C-0912-9563-6844-D88D4BACF654}"/>
                </a:ext>
              </a:extLst>
            </p:cNvPr>
            <p:cNvSpPr/>
            <p:nvPr/>
          </p:nvSpPr>
          <p:spPr>
            <a:xfrm>
              <a:off x="1276108" y="5347063"/>
              <a:ext cx="545465" cy="0"/>
            </a:xfrm>
            <a:custGeom>
              <a:avLst/>
              <a:gdLst/>
              <a:ahLst/>
              <a:cxnLst/>
              <a:rect l="l" t="t" r="r" b="b"/>
              <a:pathLst>
                <a:path w="545464">
                  <a:moveTo>
                    <a:pt x="545414" y="0"/>
                  </a:moveTo>
                  <a:lnTo>
                    <a:pt x="0" y="0"/>
                  </a:lnTo>
                </a:path>
              </a:pathLst>
            </a:custGeom>
            <a:ln w="21094">
              <a:solidFill>
                <a:srgbClr val="FBB040"/>
              </a:solidFill>
              <a:prstDash val="dot"/>
            </a:ln>
          </p:spPr>
          <p:txBody>
            <a:bodyPr wrap="square" lIns="0" tIns="0" rIns="0" bIns="0" rtlCol="0"/>
            <a:lstStyle/>
            <a:p>
              <a:endParaRPr sz="1227"/>
            </a:p>
          </p:txBody>
        </p:sp>
        <p:sp>
          <p:nvSpPr>
            <p:cNvPr id="157" name="object 157">
              <a:extLst>
                <a:ext uri="{FF2B5EF4-FFF2-40B4-BE49-F238E27FC236}">
                  <a16:creationId xmlns:a16="http://schemas.microsoft.com/office/drawing/2014/main" id="{5680B548-8B6D-6EBB-CFE2-F65F4E1D417F}"/>
                </a:ext>
              </a:extLst>
            </p:cNvPr>
            <p:cNvSpPr/>
            <p:nvPr/>
          </p:nvSpPr>
          <p:spPr>
            <a:xfrm>
              <a:off x="1156307" y="5374862"/>
              <a:ext cx="20955" cy="31115"/>
            </a:xfrm>
            <a:custGeom>
              <a:avLst/>
              <a:gdLst/>
              <a:ahLst/>
              <a:cxnLst/>
              <a:rect l="l" t="t" r="r" b="b"/>
              <a:pathLst>
                <a:path w="20955" h="31114">
                  <a:moveTo>
                    <a:pt x="20599" y="0"/>
                  </a:moveTo>
                  <a:lnTo>
                    <a:pt x="14371" y="6863"/>
                  </a:lnTo>
                  <a:lnTo>
                    <a:pt x="8828" y="14316"/>
                  </a:lnTo>
                  <a:lnTo>
                    <a:pt x="4020" y="22306"/>
                  </a:lnTo>
                  <a:lnTo>
                    <a:pt x="0" y="30784"/>
                  </a:lnTo>
                </a:path>
              </a:pathLst>
            </a:custGeom>
            <a:ln w="21094">
              <a:solidFill>
                <a:srgbClr val="FBB040"/>
              </a:solidFill>
              <a:prstDash val="dot"/>
            </a:ln>
          </p:spPr>
          <p:txBody>
            <a:bodyPr wrap="square" lIns="0" tIns="0" rIns="0" bIns="0" rtlCol="0"/>
            <a:lstStyle/>
            <a:p>
              <a:endParaRPr sz="1227"/>
            </a:p>
          </p:txBody>
        </p:sp>
        <p:sp>
          <p:nvSpPr>
            <p:cNvPr id="158" name="object 158">
              <a:extLst>
                <a:ext uri="{FF2B5EF4-FFF2-40B4-BE49-F238E27FC236}">
                  <a16:creationId xmlns:a16="http://schemas.microsoft.com/office/drawing/2014/main" id="{E047C381-F7E0-CBE1-B835-6542DB415EEF}"/>
                </a:ext>
              </a:extLst>
            </p:cNvPr>
            <p:cNvSpPr/>
            <p:nvPr/>
          </p:nvSpPr>
          <p:spPr>
            <a:xfrm>
              <a:off x="1149107" y="5508968"/>
              <a:ext cx="0" cy="301625"/>
            </a:xfrm>
            <a:custGeom>
              <a:avLst/>
              <a:gdLst/>
              <a:ahLst/>
              <a:cxnLst/>
              <a:rect l="l" t="t" r="r" b="b"/>
              <a:pathLst>
                <a:path h="301625">
                  <a:moveTo>
                    <a:pt x="0" y="0"/>
                  </a:moveTo>
                  <a:lnTo>
                    <a:pt x="0" y="301472"/>
                  </a:lnTo>
                </a:path>
              </a:pathLst>
            </a:custGeom>
            <a:ln w="21094">
              <a:solidFill>
                <a:srgbClr val="FBB040"/>
              </a:solidFill>
              <a:prstDash val="dot"/>
            </a:ln>
          </p:spPr>
          <p:txBody>
            <a:bodyPr wrap="square" lIns="0" tIns="0" rIns="0" bIns="0" rtlCol="0"/>
            <a:lstStyle/>
            <a:p>
              <a:endParaRPr sz="1227"/>
            </a:p>
          </p:txBody>
        </p:sp>
        <p:sp>
          <p:nvSpPr>
            <p:cNvPr id="159" name="object 159">
              <a:extLst>
                <a:ext uri="{FF2B5EF4-FFF2-40B4-BE49-F238E27FC236}">
                  <a16:creationId xmlns:a16="http://schemas.microsoft.com/office/drawing/2014/main" id="{F40A285E-146B-5A17-CC78-3128278E2FD9}"/>
                </a:ext>
              </a:extLst>
            </p:cNvPr>
            <p:cNvSpPr/>
            <p:nvPr/>
          </p:nvSpPr>
          <p:spPr>
            <a:xfrm>
              <a:off x="1176906" y="5911045"/>
              <a:ext cx="31115" cy="20955"/>
            </a:xfrm>
            <a:custGeom>
              <a:avLst/>
              <a:gdLst/>
              <a:ahLst/>
              <a:cxnLst/>
              <a:rect l="l" t="t" r="r" b="b"/>
              <a:pathLst>
                <a:path w="31115" h="20954">
                  <a:moveTo>
                    <a:pt x="0" y="0"/>
                  </a:moveTo>
                  <a:lnTo>
                    <a:pt x="6863" y="6227"/>
                  </a:lnTo>
                  <a:lnTo>
                    <a:pt x="14316" y="11771"/>
                  </a:lnTo>
                  <a:lnTo>
                    <a:pt x="22306" y="16578"/>
                  </a:lnTo>
                  <a:lnTo>
                    <a:pt x="30784" y="20599"/>
                  </a:lnTo>
                </a:path>
              </a:pathLst>
            </a:custGeom>
            <a:ln w="21094">
              <a:solidFill>
                <a:srgbClr val="FBB040"/>
              </a:solidFill>
              <a:prstDash val="dot"/>
            </a:ln>
          </p:spPr>
          <p:txBody>
            <a:bodyPr wrap="square" lIns="0" tIns="0" rIns="0" bIns="0" rtlCol="0"/>
            <a:lstStyle/>
            <a:p>
              <a:endParaRPr sz="1227"/>
            </a:p>
          </p:txBody>
        </p:sp>
        <p:sp>
          <p:nvSpPr>
            <p:cNvPr id="160" name="object 160">
              <a:extLst>
                <a:ext uri="{FF2B5EF4-FFF2-40B4-BE49-F238E27FC236}">
                  <a16:creationId xmlns:a16="http://schemas.microsoft.com/office/drawing/2014/main" id="{C97DD4AB-B17B-2C1C-BBE0-7DD586F0BE32}"/>
                </a:ext>
              </a:extLst>
            </p:cNvPr>
            <p:cNvSpPr/>
            <p:nvPr/>
          </p:nvSpPr>
          <p:spPr>
            <a:xfrm>
              <a:off x="1308186" y="5938844"/>
              <a:ext cx="545465" cy="0"/>
            </a:xfrm>
            <a:custGeom>
              <a:avLst/>
              <a:gdLst/>
              <a:ahLst/>
              <a:cxnLst/>
              <a:rect l="l" t="t" r="r" b="b"/>
              <a:pathLst>
                <a:path w="545464">
                  <a:moveTo>
                    <a:pt x="0" y="0"/>
                  </a:moveTo>
                  <a:lnTo>
                    <a:pt x="545414" y="0"/>
                  </a:lnTo>
                </a:path>
              </a:pathLst>
            </a:custGeom>
            <a:ln w="21094">
              <a:solidFill>
                <a:srgbClr val="FBB040"/>
              </a:solidFill>
              <a:prstDash val="dot"/>
            </a:ln>
          </p:spPr>
          <p:txBody>
            <a:bodyPr wrap="square" lIns="0" tIns="0" rIns="0" bIns="0" rtlCol="0"/>
            <a:lstStyle/>
            <a:p>
              <a:endParaRPr sz="1227"/>
            </a:p>
          </p:txBody>
        </p:sp>
        <p:sp>
          <p:nvSpPr>
            <p:cNvPr id="161" name="object 161">
              <a:extLst>
                <a:ext uri="{FF2B5EF4-FFF2-40B4-BE49-F238E27FC236}">
                  <a16:creationId xmlns:a16="http://schemas.microsoft.com/office/drawing/2014/main" id="{AE981104-A503-34A3-A508-6B55FD2F1E80}"/>
                </a:ext>
              </a:extLst>
            </p:cNvPr>
            <p:cNvSpPr/>
            <p:nvPr/>
          </p:nvSpPr>
          <p:spPr>
            <a:xfrm>
              <a:off x="1952801" y="5880260"/>
              <a:ext cx="20955" cy="31115"/>
            </a:xfrm>
            <a:custGeom>
              <a:avLst/>
              <a:gdLst/>
              <a:ahLst/>
              <a:cxnLst/>
              <a:rect l="l" t="t" r="r" b="b"/>
              <a:pathLst>
                <a:path w="20955" h="31114">
                  <a:moveTo>
                    <a:pt x="0" y="30784"/>
                  </a:moveTo>
                  <a:lnTo>
                    <a:pt x="6227" y="23920"/>
                  </a:lnTo>
                  <a:lnTo>
                    <a:pt x="11771" y="16468"/>
                  </a:lnTo>
                  <a:lnTo>
                    <a:pt x="16578" y="8478"/>
                  </a:lnTo>
                  <a:lnTo>
                    <a:pt x="20599" y="0"/>
                  </a:lnTo>
                </a:path>
              </a:pathLst>
            </a:custGeom>
            <a:ln w="21094">
              <a:solidFill>
                <a:srgbClr val="FBB040"/>
              </a:solidFill>
              <a:prstDash val="dot"/>
            </a:ln>
          </p:spPr>
          <p:txBody>
            <a:bodyPr wrap="square" lIns="0" tIns="0" rIns="0" bIns="0" rtlCol="0"/>
            <a:lstStyle/>
            <a:p>
              <a:endParaRPr sz="1227"/>
            </a:p>
          </p:txBody>
        </p:sp>
        <p:sp>
          <p:nvSpPr>
            <p:cNvPr id="162" name="object 162">
              <a:extLst>
                <a:ext uri="{FF2B5EF4-FFF2-40B4-BE49-F238E27FC236}">
                  <a16:creationId xmlns:a16="http://schemas.microsoft.com/office/drawing/2014/main" id="{366582D6-09CD-E4DE-48AB-B96C0FA11186}"/>
                </a:ext>
              </a:extLst>
            </p:cNvPr>
            <p:cNvSpPr/>
            <p:nvPr/>
          </p:nvSpPr>
          <p:spPr>
            <a:xfrm>
              <a:off x="1980600" y="5475466"/>
              <a:ext cx="0" cy="301625"/>
            </a:xfrm>
            <a:custGeom>
              <a:avLst/>
              <a:gdLst/>
              <a:ahLst/>
              <a:cxnLst/>
              <a:rect l="l" t="t" r="r" b="b"/>
              <a:pathLst>
                <a:path h="301625">
                  <a:moveTo>
                    <a:pt x="0" y="301472"/>
                  </a:moveTo>
                  <a:lnTo>
                    <a:pt x="0" y="0"/>
                  </a:lnTo>
                </a:path>
              </a:pathLst>
            </a:custGeom>
            <a:ln w="21094">
              <a:solidFill>
                <a:srgbClr val="FBB040"/>
              </a:solidFill>
              <a:prstDash val="dot"/>
            </a:ln>
          </p:spPr>
          <p:txBody>
            <a:bodyPr wrap="square" lIns="0" tIns="0" rIns="0" bIns="0" rtlCol="0"/>
            <a:lstStyle/>
            <a:p>
              <a:endParaRPr sz="1227"/>
            </a:p>
          </p:txBody>
        </p:sp>
        <p:sp>
          <p:nvSpPr>
            <p:cNvPr id="163" name="object 163">
              <a:extLst>
                <a:ext uri="{FF2B5EF4-FFF2-40B4-BE49-F238E27FC236}">
                  <a16:creationId xmlns:a16="http://schemas.microsoft.com/office/drawing/2014/main" id="{883099CD-4408-F9A2-013A-5F8950DB0FA2}"/>
                </a:ext>
              </a:extLst>
            </p:cNvPr>
            <p:cNvSpPr/>
            <p:nvPr/>
          </p:nvSpPr>
          <p:spPr>
            <a:xfrm>
              <a:off x="1138555" y="5336527"/>
              <a:ext cx="852805" cy="613410"/>
            </a:xfrm>
            <a:custGeom>
              <a:avLst/>
              <a:gdLst/>
              <a:ahLst/>
              <a:cxnLst/>
              <a:rect l="l" t="t" r="r" b="b"/>
              <a:pathLst>
                <a:path w="852805" h="613410">
                  <a:moveTo>
                    <a:pt x="21094" y="507415"/>
                  </a:moveTo>
                  <a:lnTo>
                    <a:pt x="17995" y="499960"/>
                  </a:lnTo>
                  <a:lnTo>
                    <a:pt x="10541" y="496874"/>
                  </a:lnTo>
                  <a:lnTo>
                    <a:pt x="3086" y="499960"/>
                  </a:lnTo>
                  <a:lnTo>
                    <a:pt x="0" y="507415"/>
                  </a:lnTo>
                  <a:lnTo>
                    <a:pt x="3086" y="514870"/>
                  </a:lnTo>
                  <a:lnTo>
                    <a:pt x="10541" y="517969"/>
                  </a:lnTo>
                  <a:lnTo>
                    <a:pt x="17995" y="514870"/>
                  </a:lnTo>
                  <a:lnTo>
                    <a:pt x="21094" y="507415"/>
                  </a:lnTo>
                  <a:close/>
                </a:path>
                <a:path w="852805" h="613410">
                  <a:moveTo>
                    <a:pt x="21094" y="105448"/>
                  </a:moveTo>
                  <a:lnTo>
                    <a:pt x="17995" y="97993"/>
                  </a:lnTo>
                  <a:lnTo>
                    <a:pt x="10541" y="94907"/>
                  </a:lnTo>
                  <a:lnTo>
                    <a:pt x="3086" y="97993"/>
                  </a:lnTo>
                  <a:lnTo>
                    <a:pt x="0" y="105448"/>
                  </a:lnTo>
                  <a:lnTo>
                    <a:pt x="3086" y="112903"/>
                  </a:lnTo>
                  <a:lnTo>
                    <a:pt x="10541" y="116001"/>
                  </a:lnTo>
                  <a:lnTo>
                    <a:pt x="17995" y="112903"/>
                  </a:lnTo>
                  <a:lnTo>
                    <a:pt x="21094" y="105448"/>
                  </a:lnTo>
                  <a:close/>
                </a:path>
                <a:path w="852805" h="613410">
                  <a:moveTo>
                    <a:pt x="116014" y="602322"/>
                  </a:moveTo>
                  <a:lnTo>
                    <a:pt x="112915" y="594868"/>
                  </a:lnTo>
                  <a:lnTo>
                    <a:pt x="105460" y="591781"/>
                  </a:lnTo>
                  <a:lnTo>
                    <a:pt x="98005" y="594868"/>
                  </a:lnTo>
                  <a:lnTo>
                    <a:pt x="94919" y="602322"/>
                  </a:lnTo>
                  <a:lnTo>
                    <a:pt x="98005" y="609777"/>
                  </a:lnTo>
                  <a:lnTo>
                    <a:pt x="105460" y="612876"/>
                  </a:lnTo>
                  <a:lnTo>
                    <a:pt x="112915" y="609777"/>
                  </a:lnTo>
                  <a:lnTo>
                    <a:pt x="116014" y="602322"/>
                  </a:lnTo>
                  <a:close/>
                </a:path>
                <a:path w="852805" h="613410">
                  <a:moveTo>
                    <a:pt x="116014" y="10541"/>
                  </a:moveTo>
                  <a:lnTo>
                    <a:pt x="112915" y="3086"/>
                  </a:lnTo>
                  <a:lnTo>
                    <a:pt x="105460" y="0"/>
                  </a:lnTo>
                  <a:lnTo>
                    <a:pt x="98005" y="3086"/>
                  </a:lnTo>
                  <a:lnTo>
                    <a:pt x="94919" y="10541"/>
                  </a:lnTo>
                  <a:lnTo>
                    <a:pt x="98005" y="17995"/>
                  </a:lnTo>
                  <a:lnTo>
                    <a:pt x="105460" y="21094"/>
                  </a:lnTo>
                  <a:lnTo>
                    <a:pt x="112915" y="17995"/>
                  </a:lnTo>
                  <a:lnTo>
                    <a:pt x="116014" y="10541"/>
                  </a:lnTo>
                  <a:close/>
                </a:path>
                <a:path w="852805" h="613410">
                  <a:moveTo>
                    <a:pt x="757682" y="602322"/>
                  </a:moveTo>
                  <a:lnTo>
                    <a:pt x="754583" y="594868"/>
                  </a:lnTo>
                  <a:lnTo>
                    <a:pt x="747128" y="591781"/>
                  </a:lnTo>
                  <a:lnTo>
                    <a:pt x="739673" y="594868"/>
                  </a:lnTo>
                  <a:lnTo>
                    <a:pt x="736587" y="602322"/>
                  </a:lnTo>
                  <a:lnTo>
                    <a:pt x="739673" y="609777"/>
                  </a:lnTo>
                  <a:lnTo>
                    <a:pt x="747128" y="612876"/>
                  </a:lnTo>
                  <a:lnTo>
                    <a:pt x="754583" y="609777"/>
                  </a:lnTo>
                  <a:lnTo>
                    <a:pt x="757682" y="602322"/>
                  </a:lnTo>
                  <a:close/>
                </a:path>
                <a:path w="852805" h="613410">
                  <a:moveTo>
                    <a:pt x="757682" y="10541"/>
                  </a:moveTo>
                  <a:lnTo>
                    <a:pt x="754583" y="3086"/>
                  </a:lnTo>
                  <a:lnTo>
                    <a:pt x="747128" y="0"/>
                  </a:lnTo>
                  <a:lnTo>
                    <a:pt x="739673" y="3086"/>
                  </a:lnTo>
                  <a:lnTo>
                    <a:pt x="736587" y="10541"/>
                  </a:lnTo>
                  <a:lnTo>
                    <a:pt x="739673" y="17995"/>
                  </a:lnTo>
                  <a:lnTo>
                    <a:pt x="747128" y="21094"/>
                  </a:lnTo>
                  <a:lnTo>
                    <a:pt x="754583" y="17995"/>
                  </a:lnTo>
                  <a:lnTo>
                    <a:pt x="757682" y="10541"/>
                  </a:lnTo>
                  <a:close/>
                </a:path>
                <a:path w="852805" h="613410">
                  <a:moveTo>
                    <a:pt x="852589" y="507415"/>
                  </a:moveTo>
                  <a:lnTo>
                    <a:pt x="849490" y="499960"/>
                  </a:lnTo>
                  <a:lnTo>
                    <a:pt x="842035" y="496874"/>
                  </a:lnTo>
                  <a:lnTo>
                    <a:pt x="834580" y="499960"/>
                  </a:lnTo>
                  <a:lnTo>
                    <a:pt x="831494" y="507415"/>
                  </a:lnTo>
                  <a:lnTo>
                    <a:pt x="834580" y="514870"/>
                  </a:lnTo>
                  <a:lnTo>
                    <a:pt x="842035" y="517969"/>
                  </a:lnTo>
                  <a:lnTo>
                    <a:pt x="849490" y="514870"/>
                  </a:lnTo>
                  <a:lnTo>
                    <a:pt x="852589" y="507415"/>
                  </a:lnTo>
                  <a:close/>
                </a:path>
                <a:path w="852805" h="613410">
                  <a:moveTo>
                    <a:pt x="852589" y="105448"/>
                  </a:moveTo>
                  <a:lnTo>
                    <a:pt x="849490" y="97993"/>
                  </a:lnTo>
                  <a:lnTo>
                    <a:pt x="842035" y="94907"/>
                  </a:lnTo>
                  <a:lnTo>
                    <a:pt x="834580" y="97993"/>
                  </a:lnTo>
                  <a:lnTo>
                    <a:pt x="831494" y="105448"/>
                  </a:lnTo>
                  <a:lnTo>
                    <a:pt x="834580" y="112903"/>
                  </a:lnTo>
                  <a:lnTo>
                    <a:pt x="842035" y="116001"/>
                  </a:lnTo>
                  <a:lnTo>
                    <a:pt x="849490" y="112903"/>
                  </a:lnTo>
                  <a:lnTo>
                    <a:pt x="852589" y="105448"/>
                  </a:lnTo>
                  <a:close/>
                </a:path>
              </a:pathLst>
            </a:custGeom>
            <a:solidFill>
              <a:srgbClr val="FBB040"/>
            </a:solidFill>
          </p:spPr>
          <p:txBody>
            <a:bodyPr wrap="square" lIns="0" tIns="0" rIns="0" bIns="0" rtlCol="0"/>
            <a:lstStyle/>
            <a:p>
              <a:endParaRPr sz="1227"/>
            </a:p>
          </p:txBody>
        </p:sp>
        <p:sp>
          <p:nvSpPr>
            <p:cNvPr id="164" name="object 164">
              <a:extLst>
                <a:ext uri="{FF2B5EF4-FFF2-40B4-BE49-F238E27FC236}">
                  <a16:creationId xmlns:a16="http://schemas.microsoft.com/office/drawing/2014/main" id="{7A9E57C4-1D26-2F5C-A621-854EA668B597}"/>
                </a:ext>
              </a:extLst>
            </p:cNvPr>
            <p:cNvSpPr/>
            <p:nvPr/>
          </p:nvSpPr>
          <p:spPr>
            <a:xfrm>
              <a:off x="3241194" y="4831214"/>
              <a:ext cx="92075" cy="381635"/>
            </a:xfrm>
            <a:custGeom>
              <a:avLst/>
              <a:gdLst/>
              <a:ahLst/>
              <a:cxnLst/>
              <a:rect l="l" t="t" r="r" b="b"/>
              <a:pathLst>
                <a:path w="92075" h="381635">
                  <a:moveTo>
                    <a:pt x="45923" y="0"/>
                  </a:moveTo>
                  <a:lnTo>
                    <a:pt x="0" y="0"/>
                  </a:lnTo>
                  <a:lnTo>
                    <a:pt x="0" y="381533"/>
                  </a:lnTo>
                  <a:lnTo>
                    <a:pt x="45923" y="381533"/>
                  </a:lnTo>
                  <a:lnTo>
                    <a:pt x="63798" y="377924"/>
                  </a:lnTo>
                  <a:lnTo>
                    <a:pt x="78395" y="368080"/>
                  </a:lnTo>
                  <a:lnTo>
                    <a:pt x="88237" y="353479"/>
                  </a:lnTo>
                  <a:lnTo>
                    <a:pt x="91846" y="335597"/>
                  </a:lnTo>
                  <a:lnTo>
                    <a:pt x="91846" y="45923"/>
                  </a:lnTo>
                  <a:lnTo>
                    <a:pt x="88237" y="28048"/>
                  </a:lnTo>
                  <a:lnTo>
                    <a:pt x="78395" y="13450"/>
                  </a:lnTo>
                  <a:lnTo>
                    <a:pt x="63798" y="3608"/>
                  </a:lnTo>
                  <a:lnTo>
                    <a:pt x="45923" y="0"/>
                  </a:lnTo>
                  <a:close/>
                </a:path>
              </a:pathLst>
            </a:custGeom>
            <a:solidFill>
              <a:srgbClr val="CBCCCE"/>
            </a:solidFill>
          </p:spPr>
          <p:txBody>
            <a:bodyPr wrap="square" lIns="0" tIns="0" rIns="0" bIns="0" rtlCol="0"/>
            <a:lstStyle/>
            <a:p>
              <a:endParaRPr sz="1227"/>
            </a:p>
          </p:txBody>
        </p:sp>
        <p:sp>
          <p:nvSpPr>
            <p:cNvPr id="165" name="object 165">
              <a:extLst>
                <a:ext uri="{FF2B5EF4-FFF2-40B4-BE49-F238E27FC236}">
                  <a16:creationId xmlns:a16="http://schemas.microsoft.com/office/drawing/2014/main" id="{ACDBB06C-9974-3947-B955-41E2B902BFA7}"/>
                </a:ext>
              </a:extLst>
            </p:cNvPr>
            <p:cNvSpPr/>
            <p:nvPr/>
          </p:nvSpPr>
          <p:spPr>
            <a:xfrm>
              <a:off x="3092235" y="4836181"/>
              <a:ext cx="245745" cy="381635"/>
            </a:xfrm>
            <a:custGeom>
              <a:avLst/>
              <a:gdLst/>
              <a:ahLst/>
              <a:cxnLst/>
              <a:rect l="l" t="t" r="r" b="b"/>
              <a:pathLst>
                <a:path w="245745" h="381635">
                  <a:moveTo>
                    <a:pt x="55562" y="0"/>
                  </a:moveTo>
                  <a:lnTo>
                    <a:pt x="33936" y="4366"/>
                  </a:lnTo>
                  <a:lnTo>
                    <a:pt x="16275" y="16275"/>
                  </a:lnTo>
                  <a:lnTo>
                    <a:pt x="4366" y="33936"/>
                  </a:lnTo>
                  <a:lnTo>
                    <a:pt x="0" y="55562"/>
                  </a:lnTo>
                  <a:lnTo>
                    <a:pt x="0" y="325958"/>
                  </a:lnTo>
                  <a:lnTo>
                    <a:pt x="4366" y="347591"/>
                  </a:lnTo>
                  <a:lnTo>
                    <a:pt x="16275" y="365256"/>
                  </a:lnTo>
                  <a:lnTo>
                    <a:pt x="33936" y="377166"/>
                  </a:lnTo>
                  <a:lnTo>
                    <a:pt x="55562" y="381533"/>
                  </a:lnTo>
                  <a:lnTo>
                    <a:pt x="189649" y="381533"/>
                  </a:lnTo>
                  <a:lnTo>
                    <a:pt x="211275" y="377166"/>
                  </a:lnTo>
                  <a:lnTo>
                    <a:pt x="228936" y="365256"/>
                  </a:lnTo>
                  <a:lnTo>
                    <a:pt x="240844" y="347591"/>
                  </a:lnTo>
                  <a:lnTo>
                    <a:pt x="245211" y="325958"/>
                  </a:lnTo>
                  <a:lnTo>
                    <a:pt x="245211" y="55562"/>
                  </a:lnTo>
                  <a:lnTo>
                    <a:pt x="240844" y="33936"/>
                  </a:lnTo>
                  <a:lnTo>
                    <a:pt x="228936" y="16275"/>
                  </a:lnTo>
                  <a:lnTo>
                    <a:pt x="211275" y="4366"/>
                  </a:lnTo>
                  <a:lnTo>
                    <a:pt x="189649" y="0"/>
                  </a:lnTo>
                  <a:lnTo>
                    <a:pt x="55562" y="0"/>
                  </a:lnTo>
                  <a:close/>
                </a:path>
              </a:pathLst>
            </a:custGeom>
            <a:ln w="12344">
              <a:solidFill>
                <a:srgbClr val="6D6E71"/>
              </a:solidFill>
            </a:ln>
          </p:spPr>
          <p:txBody>
            <a:bodyPr wrap="square" lIns="0" tIns="0" rIns="0" bIns="0" rtlCol="0"/>
            <a:lstStyle/>
            <a:p>
              <a:endParaRPr sz="1227"/>
            </a:p>
          </p:txBody>
        </p:sp>
        <p:sp>
          <p:nvSpPr>
            <p:cNvPr id="166" name="object 166">
              <a:extLst>
                <a:ext uri="{FF2B5EF4-FFF2-40B4-BE49-F238E27FC236}">
                  <a16:creationId xmlns:a16="http://schemas.microsoft.com/office/drawing/2014/main" id="{63C88525-B320-991D-68F3-5B4D043A6532}"/>
                </a:ext>
              </a:extLst>
            </p:cNvPr>
            <p:cNvSpPr/>
            <p:nvPr/>
          </p:nvSpPr>
          <p:spPr>
            <a:xfrm>
              <a:off x="2926968" y="7279596"/>
              <a:ext cx="841375" cy="841375"/>
            </a:xfrm>
            <a:custGeom>
              <a:avLst/>
              <a:gdLst/>
              <a:ahLst/>
              <a:cxnLst/>
              <a:rect l="l" t="t" r="r" b="b"/>
              <a:pathLst>
                <a:path w="841375" h="841375">
                  <a:moveTo>
                    <a:pt x="688454" y="0"/>
                  </a:moveTo>
                  <a:lnTo>
                    <a:pt x="152400" y="0"/>
                  </a:ln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close/>
                </a:path>
              </a:pathLst>
            </a:custGeom>
            <a:solidFill>
              <a:srgbClr val="FFFFFF"/>
            </a:solidFill>
          </p:spPr>
          <p:txBody>
            <a:bodyPr wrap="square" lIns="0" tIns="0" rIns="0" bIns="0" rtlCol="0"/>
            <a:lstStyle/>
            <a:p>
              <a:endParaRPr sz="1227"/>
            </a:p>
          </p:txBody>
        </p:sp>
        <p:pic>
          <p:nvPicPr>
            <p:cNvPr id="167" name="object 167">
              <a:extLst>
                <a:ext uri="{FF2B5EF4-FFF2-40B4-BE49-F238E27FC236}">
                  <a16:creationId xmlns:a16="http://schemas.microsoft.com/office/drawing/2014/main" id="{72F4B282-B953-82B8-8744-DC8F5C04469E}"/>
                </a:ext>
              </a:extLst>
            </p:cNvPr>
            <p:cNvPicPr/>
            <p:nvPr/>
          </p:nvPicPr>
          <p:blipFill>
            <a:blip r:embed="rId19" cstate="print"/>
            <a:stretch>
              <a:fillRect/>
            </a:stretch>
          </p:blipFill>
          <p:spPr>
            <a:xfrm>
              <a:off x="2970898" y="7317363"/>
              <a:ext cx="745435" cy="745435"/>
            </a:xfrm>
            <a:prstGeom prst="rect">
              <a:avLst/>
            </a:prstGeom>
          </p:spPr>
        </p:pic>
        <p:sp>
          <p:nvSpPr>
            <p:cNvPr id="168" name="object 168">
              <a:extLst>
                <a:ext uri="{FF2B5EF4-FFF2-40B4-BE49-F238E27FC236}">
                  <a16:creationId xmlns:a16="http://schemas.microsoft.com/office/drawing/2014/main" id="{3ED9B37C-1408-B5F1-BAA4-2EAD69A4A9FB}"/>
                </a:ext>
              </a:extLst>
            </p:cNvPr>
            <p:cNvSpPr/>
            <p:nvPr/>
          </p:nvSpPr>
          <p:spPr>
            <a:xfrm>
              <a:off x="2926968" y="7279596"/>
              <a:ext cx="841375" cy="841375"/>
            </a:xfrm>
            <a:custGeom>
              <a:avLst/>
              <a:gdLst/>
              <a:ahLst/>
              <a:cxnLst/>
              <a:rect l="l" t="t" r="r" b="b"/>
              <a:pathLst>
                <a:path w="841375" h="841375">
                  <a:moveTo>
                    <a:pt x="152400" y="0"/>
                  </a:move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lnTo>
                    <a:pt x="152400" y="0"/>
                  </a:lnTo>
                  <a:close/>
                </a:path>
              </a:pathLst>
            </a:custGeom>
            <a:ln w="25400">
              <a:solidFill>
                <a:srgbClr val="FE8F15"/>
              </a:solidFill>
            </a:ln>
          </p:spPr>
          <p:txBody>
            <a:bodyPr wrap="square" lIns="0" tIns="0" rIns="0" bIns="0" rtlCol="0"/>
            <a:lstStyle/>
            <a:p>
              <a:endParaRPr sz="1227"/>
            </a:p>
          </p:txBody>
        </p:sp>
        <p:sp>
          <p:nvSpPr>
            <p:cNvPr id="169" name="object 169">
              <a:extLst>
                <a:ext uri="{FF2B5EF4-FFF2-40B4-BE49-F238E27FC236}">
                  <a16:creationId xmlns:a16="http://schemas.microsoft.com/office/drawing/2014/main" id="{C3CC1338-C31F-5252-96ED-78E85B6F11BE}"/>
                </a:ext>
              </a:extLst>
            </p:cNvPr>
            <p:cNvSpPr/>
            <p:nvPr/>
          </p:nvSpPr>
          <p:spPr>
            <a:xfrm>
              <a:off x="91250" y="7166871"/>
              <a:ext cx="276225" cy="283845"/>
            </a:xfrm>
            <a:custGeom>
              <a:avLst/>
              <a:gdLst/>
              <a:ahLst/>
              <a:cxnLst/>
              <a:rect l="l" t="t" r="r" b="b"/>
              <a:pathLst>
                <a:path w="276225" h="283845">
                  <a:moveTo>
                    <a:pt x="138112" y="0"/>
                  </a:moveTo>
                  <a:lnTo>
                    <a:pt x="94458" y="7229"/>
                  </a:lnTo>
                  <a:lnTo>
                    <a:pt x="56545" y="27360"/>
                  </a:lnTo>
                  <a:lnTo>
                    <a:pt x="26648" y="58057"/>
                  </a:lnTo>
                  <a:lnTo>
                    <a:pt x="7041" y="96984"/>
                  </a:lnTo>
                  <a:lnTo>
                    <a:pt x="0" y="141808"/>
                  </a:lnTo>
                  <a:lnTo>
                    <a:pt x="7041" y="186631"/>
                  </a:lnTo>
                  <a:lnTo>
                    <a:pt x="26648" y="225559"/>
                  </a:lnTo>
                  <a:lnTo>
                    <a:pt x="56545" y="256256"/>
                  </a:lnTo>
                  <a:lnTo>
                    <a:pt x="94458" y="276387"/>
                  </a:lnTo>
                  <a:lnTo>
                    <a:pt x="138112" y="283616"/>
                  </a:lnTo>
                  <a:lnTo>
                    <a:pt x="181766" y="276387"/>
                  </a:lnTo>
                  <a:lnTo>
                    <a:pt x="219679" y="256256"/>
                  </a:lnTo>
                  <a:lnTo>
                    <a:pt x="249576" y="225559"/>
                  </a:lnTo>
                  <a:lnTo>
                    <a:pt x="269183" y="186631"/>
                  </a:lnTo>
                  <a:lnTo>
                    <a:pt x="276225" y="141808"/>
                  </a:lnTo>
                  <a:lnTo>
                    <a:pt x="269183" y="96984"/>
                  </a:lnTo>
                  <a:lnTo>
                    <a:pt x="249576" y="58057"/>
                  </a:lnTo>
                  <a:lnTo>
                    <a:pt x="219679" y="27360"/>
                  </a:lnTo>
                  <a:lnTo>
                    <a:pt x="181766" y="7229"/>
                  </a:lnTo>
                  <a:lnTo>
                    <a:pt x="138112" y="0"/>
                  </a:lnTo>
                  <a:close/>
                </a:path>
              </a:pathLst>
            </a:custGeom>
            <a:solidFill>
              <a:srgbClr val="FE8F15"/>
            </a:solidFill>
          </p:spPr>
          <p:txBody>
            <a:bodyPr wrap="square" lIns="0" tIns="0" rIns="0" bIns="0" rtlCol="0"/>
            <a:lstStyle/>
            <a:p>
              <a:endParaRPr sz="1227"/>
            </a:p>
          </p:txBody>
        </p:sp>
        <p:pic>
          <p:nvPicPr>
            <p:cNvPr id="170" name="object 170">
              <a:extLst>
                <a:ext uri="{FF2B5EF4-FFF2-40B4-BE49-F238E27FC236}">
                  <a16:creationId xmlns:a16="http://schemas.microsoft.com/office/drawing/2014/main" id="{3DDDC6C8-EEEA-2919-1E1E-D989AB3348D1}"/>
                </a:ext>
              </a:extLst>
            </p:cNvPr>
            <p:cNvPicPr/>
            <p:nvPr/>
          </p:nvPicPr>
          <p:blipFill>
            <a:blip r:embed="rId20" cstate="print"/>
            <a:stretch>
              <a:fillRect/>
            </a:stretch>
          </p:blipFill>
          <p:spPr>
            <a:xfrm>
              <a:off x="183186" y="7248936"/>
              <a:ext cx="92354" cy="119481"/>
            </a:xfrm>
            <a:prstGeom prst="rect">
              <a:avLst/>
            </a:prstGeom>
          </p:spPr>
        </p:pic>
      </p:grpSp>
      <p:sp>
        <p:nvSpPr>
          <p:cNvPr id="171" name="object 171">
            <a:extLst>
              <a:ext uri="{FF2B5EF4-FFF2-40B4-BE49-F238E27FC236}">
                <a16:creationId xmlns:a16="http://schemas.microsoft.com/office/drawing/2014/main" id="{40563137-BAD0-3D0C-526E-976D6014E6E9}"/>
              </a:ext>
            </a:extLst>
          </p:cNvPr>
          <p:cNvSpPr txBox="1"/>
          <p:nvPr/>
        </p:nvSpPr>
        <p:spPr>
          <a:xfrm>
            <a:off x="3722456" y="4859134"/>
            <a:ext cx="1570326" cy="221332"/>
          </a:xfrm>
          <a:prstGeom prst="rect">
            <a:avLst/>
          </a:prstGeom>
        </p:spPr>
        <p:txBody>
          <a:bodyPr vert="horz" wrap="square" lIns="0" tIns="19483" rIns="0" bIns="0" rtlCol="0">
            <a:spAutoFit/>
          </a:bodyPr>
          <a:lstStyle/>
          <a:p>
            <a:pPr marL="8659">
              <a:spcBef>
                <a:spcPts val="153"/>
              </a:spcBef>
            </a:pPr>
            <a:r>
              <a:rPr sz="682" spc="-82">
                <a:solidFill>
                  <a:srgbClr val="FFFFFF"/>
                </a:solidFill>
                <a:latin typeface="Arial Black"/>
                <a:cs typeface="Arial Black"/>
              </a:rPr>
              <a:t>FIBER</a:t>
            </a:r>
            <a:r>
              <a:rPr sz="682" spc="14">
                <a:solidFill>
                  <a:srgbClr val="FFFFFF"/>
                </a:solidFill>
                <a:latin typeface="Arial Black"/>
                <a:cs typeface="Arial Black"/>
              </a:rPr>
              <a:t> </a:t>
            </a:r>
            <a:r>
              <a:rPr sz="682" spc="-51">
                <a:solidFill>
                  <a:srgbClr val="FFFFFF"/>
                </a:solidFill>
                <a:latin typeface="Arial Black"/>
                <a:cs typeface="Arial Black"/>
              </a:rPr>
              <a:t>DISTRIBUTION</a:t>
            </a:r>
            <a:r>
              <a:rPr sz="682" spc="24">
                <a:solidFill>
                  <a:srgbClr val="FFFFFF"/>
                </a:solidFill>
                <a:latin typeface="Arial Black"/>
                <a:cs typeface="Arial Black"/>
              </a:rPr>
              <a:t> </a:t>
            </a:r>
            <a:r>
              <a:rPr sz="477" spc="-7">
                <a:solidFill>
                  <a:srgbClr val="FFFFFF"/>
                </a:solidFill>
                <a:latin typeface="Arial Black"/>
                <a:cs typeface="Arial Black"/>
              </a:rPr>
              <a:t>TERMINAL</a:t>
            </a:r>
            <a:endParaRPr sz="477">
              <a:latin typeface="Arial Black"/>
              <a:cs typeface="Arial Black"/>
            </a:endParaRPr>
          </a:p>
          <a:p>
            <a:pPr marL="69704" indent="-61045">
              <a:spcBef>
                <a:spcPts val="68"/>
              </a:spcBef>
              <a:buFont typeface="Gill Sans MT"/>
              <a:buChar char="•"/>
              <a:tabLst>
                <a:tab pos="69704" algn="l"/>
              </a:tabLst>
            </a:pPr>
            <a:r>
              <a:rPr sz="545">
                <a:solidFill>
                  <a:srgbClr val="FFFFFF"/>
                </a:solidFill>
                <a:latin typeface="Calibri"/>
                <a:cs typeface="Calibri"/>
              </a:rPr>
              <a:t>Accommodates</a:t>
            </a:r>
            <a:r>
              <a:rPr sz="545" spc="89">
                <a:solidFill>
                  <a:srgbClr val="FFFFFF"/>
                </a:solidFill>
                <a:latin typeface="Calibri"/>
                <a:cs typeface="Calibri"/>
              </a:rPr>
              <a:t> </a:t>
            </a:r>
            <a:r>
              <a:rPr sz="545">
                <a:solidFill>
                  <a:srgbClr val="FFFFFF"/>
                </a:solidFill>
                <a:latin typeface="Calibri"/>
                <a:cs typeface="Calibri"/>
              </a:rPr>
              <a:t>select</a:t>
            </a:r>
            <a:r>
              <a:rPr sz="545" spc="92">
                <a:solidFill>
                  <a:srgbClr val="FFFFFF"/>
                </a:solidFill>
                <a:latin typeface="Calibri"/>
                <a:cs typeface="Calibri"/>
              </a:rPr>
              <a:t> </a:t>
            </a:r>
            <a:r>
              <a:rPr sz="545">
                <a:solidFill>
                  <a:srgbClr val="FFFFFF"/>
                </a:solidFill>
                <a:latin typeface="Calibri"/>
                <a:cs typeface="Calibri"/>
              </a:rPr>
              <a:t>PLC</a:t>
            </a:r>
            <a:r>
              <a:rPr sz="545" spc="92">
                <a:solidFill>
                  <a:srgbClr val="FFFFFF"/>
                </a:solidFill>
                <a:latin typeface="Calibri"/>
                <a:cs typeface="Calibri"/>
              </a:rPr>
              <a:t> </a:t>
            </a:r>
            <a:r>
              <a:rPr sz="545">
                <a:solidFill>
                  <a:srgbClr val="FFFFFF"/>
                </a:solidFill>
                <a:latin typeface="Calibri"/>
                <a:cs typeface="Calibri"/>
              </a:rPr>
              <a:t>splitters</a:t>
            </a:r>
            <a:r>
              <a:rPr sz="545" spc="89">
                <a:solidFill>
                  <a:srgbClr val="FFFFFF"/>
                </a:solidFill>
                <a:latin typeface="Calibri"/>
                <a:cs typeface="Calibri"/>
              </a:rPr>
              <a:t> </a:t>
            </a:r>
            <a:r>
              <a:rPr sz="545">
                <a:solidFill>
                  <a:srgbClr val="FFFFFF"/>
                </a:solidFill>
                <a:latin typeface="Calibri"/>
                <a:cs typeface="Calibri"/>
              </a:rPr>
              <a:t>or</a:t>
            </a:r>
            <a:r>
              <a:rPr sz="545" spc="92">
                <a:solidFill>
                  <a:srgbClr val="FFFFFF"/>
                </a:solidFill>
                <a:latin typeface="Calibri"/>
                <a:cs typeface="Calibri"/>
              </a:rPr>
              <a:t> </a:t>
            </a:r>
            <a:r>
              <a:rPr sz="545">
                <a:solidFill>
                  <a:srgbClr val="FFFFFF"/>
                </a:solidFill>
                <a:latin typeface="Calibri"/>
                <a:cs typeface="Calibri"/>
              </a:rPr>
              <a:t>loaded</a:t>
            </a:r>
            <a:r>
              <a:rPr sz="545" spc="92">
                <a:solidFill>
                  <a:srgbClr val="FFFFFF"/>
                </a:solidFill>
                <a:latin typeface="Calibri"/>
                <a:cs typeface="Calibri"/>
              </a:rPr>
              <a:t> </a:t>
            </a:r>
            <a:r>
              <a:rPr sz="545" spc="-7">
                <a:solidFill>
                  <a:srgbClr val="FFFFFF"/>
                </a:solidFill>
                <a:latin typeface="Calibri"/>
                <a:cs typeface="Calibri"/>
              </a:rPr>
              <a:t>fiber</a:t>
            </a:r>
            <a:endParaRPr sz="545">
              <a:latin typeface="Calibri"/>
              <a:cs typeface="Calibri"/>
            </a:endParaRPr>
          </a:p>
        </p:txBody>
      </p:sp>
      <p:sp>
        <p:nvSpPr>
          <p:cNvPr id="172" name="object 172">
            <a:extLst>
              <a:ext uri="{FF2B5EF4-FFF2-40B4-BE49-F238E27FC236}">
                <a16:creationId xmlns:a16="http://schemas.microsoft.com/office/drawing/2014/main" id="{2CE55EFB-A627-3196-01E4-F1779950B389}"/>
              </a:ext>
            </a:extLst>
          </p:cNvPr>
          <p:cNvSpPr txBox="1"/>
          <p:nvPr/>
        </p:nvSpPr>
        <p:spPr>
          <a:xfrm>
            <a:off x="3795123" y="5060458"/>
            <a:ext cx="843828" cy="92613"/>
          </a:xfrm>
          <a:prstGeom prst="rect">
            <a:avLst/>
          </a:prstGeom>
        </p:spPr>
        <p:txBody>
          <a:bodyPr vert="horz" wrap="square" lIns="0" tIns="8659" rIns="0" bIns="0" rtlCol="0">
            <a:spAutoFit/>
          </a:bodyPr>
          <a:lstStyle/>
          <a:p>
            <a:pPr>
              <a:spcBef>
                <a:spcPts val="68"/>
              </a:spcBef>
            </a:pPr>
            <a:r>
              <a:rPr sz="545">
                <a:solidFill>
                  <a:srgbClr val="FFFFFF"/>
                </a:solidFill>
                <a:latin typeface="Tahoma"/>
                <a:cs typeface="Tahoma"/>
              </a:rPr>
              <a:t>pigtails</a:t>
            </a:r>
            <a:r>
              <a:rPr sz="545" spc="-14">
                <a:solidFill>
                  <a:srgbClr val="FFFFFF"/>
                </a:solidFill>
                <a:latin typeface="Tahoma"/>
                <a:cs typeface="Tahoma"/>
              </a:rPr>
              <a:t> </a:t>
            </a:r>
            <a:r>
              <a:rPr sz="545" spc="-7">
                <a:solidFill>
                  <a:srgbClr val="FFFFFF"/>
                </a:solidFill>
                <a:latin typeface="Tahoma"/>
                <a:cs typeface="Tahoma"/>
              </a:rPr>
              <a:t>using</a:t>
            </a:r>
            <a:r>
              <a:rPr sz="545" spc="-10">
                <a:solidFill>
                  <a:srgbClr val="FFFFFF"/>
                </a:solidFill>
                <a:latin typeface="Tahoma"/>
                <a:cs typeface="Tahoma"/>
              </a:rPr>
              <a:t> </a:t>
            </a:r>
            <a:r>
              <a:rPr sz="545" spc="-14">
                <a:solidFill>
                  <a:srgbClr val="FFFFFF"/>
                </a:solidFill>
                <a:latin typeface="Tahoma"/>
                <a:cs typeface="Tahoma"/>
              </a:rPr>
              <a:t>fusion</a:t>
            </a:r>
            <a:r>
              <a:rPr sz="545" spc="-10">
                <a:solidFill>
                  <a:srgbClr val="FFFFFF"/>
                </a:solidFill>
                <a:latin typeface="Tahoma"/>
                <a:cs typeface="Tahoma"/>
              </a:rPr>
              <a:t> </a:t>
            </a:r>
            <a:r>
              <a:rPr sz="545" spc="-7">
                <a:solidFill>
                  <a:srgbClr val="FFFFFF"/>
                </a:solidFill>
                <a:latin typeface="Tahoma"/>
                <a:cs typeface="Tahoma"/>
              </a:rPr>
              <a:t>splicing</a:t>
            </a:r>
            <a:endParaRPr sz="545">
              <a:latin typeface="Tahoma"/>
              <a:cs typeface="Tahoma"/>
            </a:endParaRPr>
          </a:p>
        </p:txBody>
      </p:sp>
      <p:sp>
        <p:nvSpPr>
          <p:cNvPr id="173" name="object 173">
            <a:extLst>
              <a:ext uri="{FF2B5EF4-FFF2-40B4-BE49-F238E27FC236}">
                <a16:creationId xmlns:a16="http://schemas.microsoft.com/office/drawing/2014/main" id="{992BCF53-BBCC-FFF3-AC62-B76DFD74CB63}"/>
              </a:ext>
            </a:extLst>
          </p:cNvPr>
          <p:cNvSpPr txBox="1"/>
          <p:nvPr/>
        </p:nvSpPr>
        <p:spPr>
          <a:xfrm>
            <a:off x="3722456" y="5147048"/>
            <a:ext cx="1582449" cy="260351"/>
          </a:xfrm>
          <a:prstGeom prst="rect">
            <a:avLst/>
          </a:prstGeom>
        </p:spPr>
        <p:txBody>
          <a:bodyPr vert="horz" wrap="square" lIns="0" tIns="8659" rIns="0" bIns="0" rtlCol="0">
            <a:spAutoFit/>
          </a:bodyPr>
          <a:lstStyle/>
          <a:p>
            <a:pPr marL="69704" indent="-61045">
              <a:spcBef>
                <a:spcPts val="68"/>
              </a:spcBef>
              <a:buFont typeface="Gill Sans MT"/>
              <a:buChar char="•"/>
              <a:tabLst>
                <a:tab pos="69704" algn="l"/>
              </a:tabLst>
            </a:pPr>
            <a:r>
              <a:rPr sz="545" spc="-14">
                <a:solidFill>
                  <a:srgbClr val="FFFFFF"/>
                </a:solidFill>
                <a:latin typeface="Tahoma"/>
                <a:cs typeface="Tahoma"/>
              </a:rPr>
              <a:t>Constructed </a:t>
            </a:r>
            <a:r>
              <a:rPr sz="545">
                <a:solidFill>
                  <a:srgbClr val="FFFFFF"/>
                </a:solidFill>
                <a:latin typeface="Tahoma"/>
                <a:cs typeface="Tahoma"/>
              </a:rPr>
              <a:t>of</a:t>
            </a:r>
            <a:r>
              <a:rPr sz="545" spc="-10">
                <a:solidFill>
                  <a:srgbClr val="FFFFFF"/>
                </a:solidFill>
                <a:latin typeface="Tahoma"/>
                <a:cs typeface="Tahoma"/>
              </a:rPr>
              <a:t> </a:t>
            </a:r>
            <a:r>
              <a:rPr sz="545" spc="-24">
                <a:solidFill>
                  <a:srgbClr val="FFFFFF"/>
                </a:solidFill>
                <a:latin typeface="Tahoma"/>
                <a:cs typeface="Tahoma"/>
              </a:rPr>
              <a:t>the</a:t>
            </a:r>
            <a:r>
              <a:rPr sz="545" spc="-10">
                <a:solidFill>
                  <a:srgbClr val="FFFFFF"/>
                </a:solidFill>
                <a:latin typeface="Tahoma"/>
                <a:cs typeface="Tahoma"/>
              </a:rPr>
              <a:t> </a:t>
            </a:r>
            <a:r>
              <a:rPr sz="545" spc="-14">
                <a:solidFill>
                  <a:srgbClr val="FFFFFF"/>
                </a:solidFill>
                <a:latin typeface="Tahoma"/>
                <a:cs typeface="Tahoma"/>
              </a:rPr>
              <a:t>highest </a:t>
            </a:r>
            <a:r>
              <a:rPr sz="545">
                <a:solidFill>
                  <a:srgbClr val="FFFFFF"/>
                </a:solidFill>
                <a:latin typeface="Tahoma"/>
                <a:cs typeface="Tahoma"/>
              </a:rPr>
              <a:t>quality</a:t>
            </a:r>
            <a:r>
              <a:rPr sz="545" spc="-10">
                <a:solidFill>
                  <a:srgbClr val="FFFFFF"/>
                </a:solidFill>
                <a:latin typeface="Tahoma"/>
                <a:cs typeface="Tahoma"/>
              </a:rPr>
              <a:t> </a:t>
            </a:r>
            <a:r>
              <a:rPr sz="545" spc="-7">
                <a:solidFill>
                  <a:srgbClr val="FFFFFF"/>
                </a:solidFill>
                <a:latin typeface="Tahoma"/>
                <a:cs typeface="Tahoma"/>
              </a:rPr>
              <a:t>industrial</a:t>
            </a:r>
            <a:r>
              <a:rPr sz="545" spc="-10">
                <a:solidFill>
                  <a:srgbClr val="FFFFFF"/>
                </a:solidFill>
                <a:latin typeface="Tahoma"/>
                <a:cs typeface="Tahoma"/>
              </a:rPr>
              <a:t> </a:t>
            </a:r>
            <a:r>
              <a:rPr sz="545" spc="-7">
                <a:solidFill>
                  <a:srgbClr val="FFFFFF"/>
                </a:solidFill>
                <a:latin typeface="Tahoma"/>
                <a:cs typeface="Tahoma"/>
              </a:rPr>
              <a:t>plastic</a:t>
            </a:r>
            <a:endParaRPr sz="545">
              <a:latin typeface="Tahoma"/>
              <a:cs typeface="Tahoma"/>
            </a:endParaRPr>
          </a:p>
          <a:p>
            <a:pPr marL="69704" indent="-61045">
              <a:spcBef>
                <a:spcPts val="27"/>
              </a:spcBef>
              <a:buFont typeface="Gill Sans MT"/>
              <a:buChar char="•"/>
              <a:tabLst>
                <a:tab pos="69704" algn="l"/>
              </a:tabLst>
            </a:pPr>
            <a:r>
              <a:rPr sz="545">
                <a:solidFill>
                  <a:srgbClr val="FFFFFF"/>
                </a:solidFill>
                <a:latin typeface="Tahoma"/>
                <a:cs typeface="Tahoma"/>
              </a:rPr>
              <a:t>Designed</a:t>
            </a:r>
            <a:r>
              <a:rPr sz="545" spc="-14">
                <a:solidFill>
                  <a:srgbClr val="FFFFFF"/>
                </a:solidFill>
                <a:latin typeface="Tahoma"/>
                <a:cs typeface="Tahoma"/>
              </a:rPr>
              <a:t> </a:t>
            </a:r>
            <a:r>
              <a:rPr sz="545">
                <a:solidFill>
                  <a:srgbClr val="FFFFFF"/>
                </a:solidFill>
                <a:latin typeface="Tahoma"/>
                <a:cs typeface="Tahoma"/>
              </a:rPr>
              <a:t>for</a:t>
            </a:r>
            <a:r>
              <a:rPr sz="545" spc="-14">
                <a:solidFill>
                  <a:srgbClr val="FFFFFF"/>
                </a:solidFill>
                <a:latin typeface="Tahoma"/>
                <a:cs typeface="Tahoma"/>
              </a:rPr>
              <a:t> </a:t>
            </a:r>
            <a:r>
              <a:rPr sz="545" spc="-24">
                <a:solidFill>
                  <a:srgbClr val="FFFFFF"/>
                </a:solidFill>
                <a:latin typeface="Tahoma"/>
                <a:cs typeface="Tahoma"/>
              </a:rPr>
              <a:t>the</a:t>
            </a:r>
            <a:r>
              <a:rPr sz="545" spc="-10">
                <a:solidFill>
                  <a:srgbClr val="FFFFFF"/>
                </a:solidFill>
                <a:latin typeface="Tahoma"/>
                <a:cs typeface="Tahoma"/>
              </a:rPr>
              <a:t> </a:t>
            </a:r>
            <a:r>
              <a:rPr sz="545" spc="-17">
                <a:solidFill>
                  <a:srgbClr val="FFFFFF"/>
                </a:solidFill>
                <a:latin typeface="Tahoma"/>
                <a:cs typeface="Tahoma"/>
              </a:rPr>
              <a:t>harshest</a:t>
            </a:r>
            <a:r>
              <a:rPr sz="545" spc="-14">
                <a:solidFill>
                  <a:srgbClr val="FFFFFF"/>
                </a:solidFill>
                <a:latin typeface="Tahoma"/>
                <a:cs typeface="Tahoma"/>
              </a:rPr>
              <a:t> </a:t>
            </a:r>
            <a:r>
              <a:rPr sz="545" spc="-7">
                <a:solidFill>
                  <a:srgbClr val="FFFFFF"/>
                </a:solidFill>
                <a:latin typeface="Tahoma"/>
                <a:cs typeface="Tahoma"/>
              </a:rPr>
              <a:t>outdoor</a:t>
            </a:r>
            <a:r>
              <a:rPr sz="545" spc="-10">
                <a:solidFill>
                  <a:srgbClr val="FFFFFF"/>
                </a:solidFill>
                <a:latin typeface="Tahoma"/>
                <a:cs typeface="Tahoma"/>
              </a:rPr>
              <a:t> </a:t>
            </a:r>
            <a:r>
              <a:rPr sz="545" spc="-20">
                <a:solidFill>
                  <a:srgbClr val="FFFFFF"/>
                </a:solidFill>
                <a:latin typeface="Tahoma"/>
                <a:cs typeface="Tahoma"/>
              </a:rPr>
              <a:t>elements,</a:t>
            </a:r>
            <a:r>
              <a:rPr sz="545" spc="-14">
                <a:solidFill>
                  <a:srgbClr val="FFFFFF"/>
                </a:solidFill>
                <a:latin typeface="Tahoma"/>
                <a:cs typeface="Tahoma"/>
              </a:rPr>
              <a:t> IP65</a:t>
            </a:r>
            <a:endParaRPr sz="545">
              <a:latin typeface="Tahoma"/>
              <a:cs typeface="Tahoma"/>
            </a:endParaRPr>
          </a:p>
          <a:p>
            <a:pPr marL="69704" indent="-61045">
              <a:spcBef>
                <a:spcPts val="27"/>
              </a:spcBef>
              <a:buFont typeface="Gill Sans MT"/>
              <a:buChar char="•"/>
              <a:tabLst>
                <a:tab pos="69704" algn="l"/>
              </a:tabLst>
            </a:pPr>
            <a:r>
              <a:rPr sz="545" spc="7">
                <a:solidFill>
                  <a:srgbClr val="FFFFFF"/>
                </a:solidFill>
                <a:latin typeface="Calibri"/>
                <a:cs typeface="Calibri"/>
              </a:rPr>
              <a:t>Aesthetic</a:t>
            </a:r>
            <a:r>
              <a:rPr sz="545" spc="48">
                <a:solidFill>
                  <a:srgbClr val="FFFFFF"/>
                </a:solidFill>
                <a:latin typeface="Calibri"/>
                <a:cs typeface="Calibri"/>
              </a:rPr>
              <a:t> </a:t>
            </a:r>
            <a:r>
              <a:rPr sz="545" spc="14">
                <a:solidFill>
                  <a:srgbClr val="FFFFFF"/>
                </a:solidFill>
                <a:latin typeface="Calibri"/>
                <a:cs typeface="Calibri"/>
              </a:rPr>
              <a:t>appearance</a:t>
            </a:r>
            <a:r>
              <a:rPr sz="545" spc="48">
                <a:solidFill>
                  <a:srgbClr val="FFFFFF"/>
                </a:solidFill>
                <a:latin typeface="Calibri"/>
                <a:cs typeface="Calibri"/>
              </a:rPr>
              <a:t> </a:t>
            </a:r>
            <a:r>
              <a:rPr sz="545" spc="14">
                <a:solidFill>
                  <a:srgbClr val="FFFFFF"/>
                </a:solidFill>
                <a:latin typeface="Calibri"/>
                <a:cs typeface="Calibri"/>
              </a:rPr>
              <a:t>includes</a:t>
            </a:r>
            <a:r>
              <a:rPr sz="545" spc="48">
                <a:solidFill>
                  <a:srgbClr val="FFFFFF"/>
                </a:solidFill>
                <a:latin typeface="Calibri"/>
                <a:cs typeface="Calibri"/>
              </a:rPr>
              <a:t> a </a:t>
            </a:r>
            <a:r>
              <a:rPr sz="545" spc="14">
                <a:solidFill>
                  <a:srgbClr val="FFFFFF"/>
                </a:solidFill>
                <a:latin typeface="Calibri"/>
                <a:cs typeface="Calibri"/>
              </a:rPr>
              <a:t>glossy</a:t>
            </a:r>
            <a:r>
              <a:rPr sz="545" spc="48">
                <a:solidFill>
                  <a:srgbClr val="FFFFFF"/>
                </a:solidFill>
                <a:latin typeface="Calibri"/>
                <a:cs typeface="Calibri"/>
              </a:rPr>
              <a:t> </a:t>
            </a:r>
            <a:r>
              <a:rPr sz="545" spc="-7">
                <a:solidFill>
                  <a:srgbClr val="FFFFFF"/>
                </a:solidFill>
                <a:latin typeface="Calibri"/>
                <a:cs typeface="Calibri"/>
              </a:rPr>
              <a:t>finish</a:t>
            </a:r>
            <a:endParaRPr sz="545">
              <a:latin typeface="Calibri"/>
              <a:cs typeface="Calibri"/>
            </a:endParaRPr>
          </a:p>
        </p:txBody>
      </p:sp>
      <p:grpSp>
        <p:nvGrpSpPr>
          <p:cNvPr id="174" name="object 174">
            <a:extLst>
              <a:ext uri="{FF2B5EF4-FFF2-40B4-BE49-F238E27FC236}">
                <a16:creationId xmlns:a16="http://schemas.microsoft.com/office/drawing/2014/main" id="{9ACA31EE-CB1F-ADAC-E722-1882B95A656B}"/>
              </a:ext>
            </a:extLst>
          </p:cNvPr>
          <p:cNvGrpSpPr/>
          <p:nvPr/>
        </p:nvGrpSpPr>
        <p:grpSpPr>
          <a:xfrm>
            <a:off x="3512664" y="4270526"/>
            <a:ext cx="2507240" cy="1963449"/>
            <a:chOff x="97307" y="6263438"/>
            <a:chExt cx="3677285" cy="2879725"/>
          </a:xfrm>
        </p:grpSpPr>
        <p:sp>
          <p:nvSpPr>
            <p:cNvPr id="175" name="object 175">
              <a:extLst>
                <a:ext uri="{FF2B5EF4-FFF2-40B4-BE49-F238E27FC236}">
                  <a16:creationId xmlns:a16="http://schemas.microsoft.com/office/drawing/2014/main" id="{03076B96-F764-5827-A823-69B2D50A6B00}"/>
                </a:ext>
              </a:extLst>
            </p:cNvPr>
            <p:cNvSpPr/>
            <p:nvPr/>
          </p:nvSpPr>
          <p:spPr>
            <a:xfrm>
              <a:off x="2920911" y="6276138"/>
              <a:ext cx="841375" cy="841375"/>
            </a:xfrm>
            <a:custGeom>
              <a:avLst/>
              <a:gdLst/>
              <a:ahLst/>
              <a:cxnLst/>
              <a:rect l="l" t="t" r="r" b="b"/>
              <a:pathLst>
                <a:path w="841375" h="841375">
                  <a:moveTo>
                    <a:pt x="688454" y="0"/>
                  </a:moveTo>
                  <a:lnTo>
                    <a:pt x="152400" y="0"/>
                  </a:ln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close/>
                </a:path>
              </a:pathLst>
            </a:custGeom>
            <a:solidFill>
              <a:srgbClr val="FFFFFF"/>
            </a:solidFill>
          </p:spPr>
          <p:txBody>
            <a:bodyPr wrap="square" lIns="0" tIns="0" rIns="0" bIns="0" rtlCol="0"/>
            <a:lstStyle/>
            <a:p>
              <a:endParaRPr sz="1227"/>
            </a:p>
          </p:txBody>
        </p:sp>
        <p:pic>
          <p:nvPicPr>
            <p:cNvPr id="176" name="object 176">
              <a:extLst>
                <a:ext uri="{FF2B5EF4-FFF2-40B4-BE49-F238E27FC236}">
                  <a16:creationId xmlns:a16="http://schemas.microsoft.com/office/drawing/2014/main" id="{993DEBB3-91F0-D62E-1CD8-61435BFBBA2F}"/>
                </a:ext>
              </a:extLst>
            </p:cNvPr>
            <p:cNvPicPr/>
            <p:nvPr/>
          </p:nvPicPr>
          <p:blipFill>
            <a:blip r:embed="rId21" cstate="print"/>
            <a:stretch>
              <a:fillRect/>
            </a:stretch>
          </p:blipFill>
          <p:spPr>
            <a:xfrm>
              <a:off x="2960457" y="6315684"/>
              <a:ext cx="761759" cy="761758"/>
            </a:xfrm>
            <a:prstGeom prst="rect">
              <a:avLst/>
            </a:prstGeom>
          </p:spPr>
        </p:pic>
        <p:sp>
          <p:nvSpPr>
            <p:cNvPr id="177" name="object 177">
              <a:extLst>
                <a:ext uri="{FF2B5EF4-FFF2-40B4-BE49-F238E27FC236}">
                  <a16:creationId xmlns:a16="http://schemas.microsoft.com/office/drawing/2014/main" id="{E127FF42-3251-F19B-5B69-12741DCB3E4C}"/>
                </a:ext>
              </a:extLst>
            </p:cNvPr>
            <p:cNvSpPr/>
            <p:nvPr/>
          </p:nvSpPr>
          <p:spPr>
            <a:xfrm>
              <a:off x="2920911" y="6276138"/>
              <a:ext cx="841375" cy="841375"/>
            </a:xfrm>
            <a:custGeom>
              <a:avLst/>
              <a:gdLst/>
              <a:ahLst/>
              <a:cxnLst/>
              <a:rect l="l" t="t" r="r" b="b"/>
              <a:pathLst>
                <a:path w="841375" h="841375">
                  <a:moveTo>
                    <a:pt x="152400" y="0"/>
                  </a:move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lnTo>
                    <a:pt x="152400" y="0"/>
                  </a:lnTo>
                  <a:close/>
                </a:path>
              </a:pathLst>
            </a:custGeom>
            <a:ln w="25400">
              <a:solidFill>
                <a:srgbClr val="FE8F15"/>
              </a:solidFill>
            </a:ln>
          </p:spPr>
          <p:txBody>
            <a:bodyPr wrap="square" lIns="0" tIns="0" rIns="0" bIns="0" rtlCol="0"/>
            <a:lstStyle/>
            <a:p>
              <a:endParaRPr sz="1227"/>
            </a:p>
          </p:txBody>
        </p:sp>
        <p:sp>
          <p:nvSpPr>
            <p:cNvPr id="178" name="object 178">
              <a:extLst>
                <a:ext uri="{FF2B5EF4-FFF2-40B4-BE49-F238E27FC236}">
                  <a16:creationId xmlns:a16="http://schemas.microsoft.com/office/drawing/2014/main" id="{F0A1B43D-653D-B7C3-059F-5230D7D5BD5A}"/>
                </a:ext>
              </a:extLst>
            </p:cNvPr>
            <p:cNvSpPr/>
            <p:nvPr/>
          </p:nvSpPr>
          <p:spPr>
            <a:xfrm>
              <a:off x="97307" y="6378658"/>
              <a:ext cx="276225" cy="283845"/>
            </a:xfrm>
            <a:custGeom>
              <a:avLst/>
              <a:gdLst/>
              <a:ahLst/>
              <a:cxnLst/>
              <a:rect l="l" t="t" r="r" b="b"/>
              <a:pathLst>
                <a:path w="276225" h="283845">
                  <a:moveTo>
                    <a:pt x="138112" y="0"/>
                  </a:moveTo>
                  <a:lnTo>
                    <a:pt x="94458" y="7229"/>
                  </a:lnTo>
                  <a:lnTo>
                    <a:pt x="56545" y="27360"/>
                  </a:lnTo>
                  <a:lnTo>
                    <a:pt x="26648" y="58057"/>
                  </a:lnTo>
                  <a:lnTo>
                    <a:pt x="7041" y="96984"/>
                  </a:lnTo>
                  <a:lnTo>
                    <a:pt x="0" y="141808"/>
                  </a:lnTo>
                  <a:lnTo>
                    <a:pt x="7041" y="186631"/>
                  </a:lnTo>
                  <a:lnTo>
                    <a:pt x="26648" y="225559"/>
                  </a:lnTo>
                  <a:lnTo>
                    <a:pt x="56545" y="256256"/>
                  </a:lnTo>
                  <a:lnTo>
                    <a:pt x="94458" y="276387"/>
                  </a:lnTo>
                  <a:lnTo>
                    <a:pt x="138112" y="283616"/>
                  </a:lnTo>
                  <a:lnTo>
                    <a:pt x="181766" y="276387"/>
                  </a:lnTo>
                  <a:lnTo>
                    <a:pt x="219679" y="256256"/>
                  </a:lnTo>
                  <a:lnTo>
                    <a:pt x="249576" y="225559"/>
                  </a:lnTo>
                  <a:lnTo>
                    <a:pt x="269183" y="186631"/>
                  </a:lnTo>
                  <a:lnTo>
                    <a:pt x="276225" y="141808"/>
                  </a:lnTo>
                  <a:lnTo>
                    <a:pt x="269183" y="96984"/>
                  </a:lnTo>
                  <a:lnTo>
                    <a:pt x="249576" y="58057"/>
                  </a:lnTo>
                  <a:lnTo>
                    <a:pt x="219679" y="27360"/>
                  </a:lnTo>
                  <a:lnTo>
                    <a:pt x="181766" y="7229"/>
                  </a:lnTo>
                  <a:lnTo>
                    <a:pt x="138112" y="0"/>
                  </a:lnTo>
                  <a:close/>
                </a:path>
              </a:pathLst>
            </a:custGeom>
            <a:solidFill>
              <a:srgbClr val="FE8F15"/>
            </a:solidFill>
          </p:spPr>
          <p:txBody>
            <a:bodyPr wrap="square" lIns="0" tIns="0" rIns="0" bIns="0" rtlCol="0"/>
            <a:lstStyle/>
            <a:p>
              <a:endParaRPr sz="1227"/>
            </a:p>
          </p:txBody>
        </p:sp>
        <p:sp>
          <p:nvSpPr>
            <p:cNvPr id="179" name="object 179">
              <a:extLst>
                <a:ext uri="{FF2B5EF4-FFF2-40B4-BE49-F238E27FC236}">
                  <a16:creationId xmlns:a16="http://schemas.microsoft.com/office/drawing/2014/main" id="{FE7577A5-5711-FC23-5AA6-4106A943C8C1}"/>
                </a:ext>
              </a:extLst>
            </p:cNvPr>
            <p:cNvSpPr/>
            <p:nvPr/>
          </p:nvSpPr>
          <p:spPr>
            <a:xfrm>
              <a:off x="212255" y="6463626"/>
              <a:ext cx="46355" cy="114300"/>
            </a:xfrm>
            <a:custGeom>
              <a:avLst/>
              <a:gdLst/>
              <a:ahLst/>
              <a:cxnLst/>
              <a:rect l="l" t="t" r="r" b="b"/>
              <a:pathLst>
                <a:path w="46354" h="114300">
                  <a:moveTo>
                    <a:pt x="46329" y="0"/>
                  </a:moveTo>
                  <a:lnTo>
                    <a:pt x="0" y="0"/>
                  </a:lnTo>
                  <a:lnTo>
                    <a:pt x="0" y="24130"/>
                  </a:lnTo>
                  <a:lnTo>
                    <a:pt x="16459" y="24130"/>
                  </a:lnTo>
                  <a:lnTo>
                    <a:pt x="16459" y="114300"/>
                  </a:lnTo>
                  <a:lnTo>
                    <a:pt x="46329" y="114300"/>
                  </a:lnTo>
                  <a:lnTo>
                    <a:pt x="46329" y="24130"/>
                  </a:lnTo>
                  <a:lnTo>
                    <a:pt x="46329" y="0"/>
                  </a:lnTo>
                  <a:close/>
                </a:path>
              </a:pathLst>
            </a:custGeom>
            <a:solidFill>
              <a:srgbClr val="FFFFFF"/>
            </a:solidFill>
          </p:spPr>
          <p:txBody>
            <a:bodyPr wrap="square" lIns="0" tIns="0" rIns="0" bIns="0" rtlCol="0"/>
            <a:lstStyle/>
            <a:p>
              <a:endParaRPr sz="1227"/>
            </a:p>
          </p:txBody>
        </p:sp>
        <p:pic>
          <p:nvPicPr>
            <p:cNvPr id="180" name="object 180">
              <a:extLst>
                <a:ext uri="{FF2B5EF4-FFF2-40B4-BE49-F238E27FC236}">
                  <a16:creationId xmlns:a16="http://schemas.microsoft.com/office/drawing/2014/main" id="{4246034C-C483-C896-8590-AA683A34F926}"/>
                </a:ext>
              </a:extLst>
            </p:cNvPr>
            <p:cNvPicPr/>
            <p:nvPr/>
          </p:nvPicPr>
          <p:blipFill>
            <a:blip r:embed="rId22" cstate="print"/>
            <a:stretch>
              <a:fillRect/>
            </a:stretch>
          </p:blipFill>
          <p:spPr>
            <a:xfrm>
              <a:off x="2920911" y="8289502"/>
              <a:ext cx="840854" cy="840854"/>
            </a:xfrm>
            <a:prstGeom prst="rect">
              <a:avLst/>
            </a:prstGeom>
          </p:spPr>
        </p:pic>
        <p:sp>
          <p:nvSpPr>
            <p:cNvPr id="181" name="object 181">
              <a:extLst>
                <a:ext uri="{FF2B5EF4-FFF2-40B4-BE49-F238E27FC236}">
                  <a16:creationId xmlns:a16="http://schemas.microsoft.com/office/drawing/2014/main" id="{82C1B2E3-3FB8-9C39-E44F-4882055515B6}"/>
                </a:ext>
              </a:extLst>
            </p:cNvPr>
            <p:cNvSpPr/>
            <p:nvPr/>
          </p:nvSpPr>
          <p:spPr>
            <a:xfrm>
              <a:off x="2920911" y="8289502"/>
              <a:ext cx="841375" cy="841375"/>
            </a:xfrm>
            <a:custGeom>
              <a:avLst/>
              <a:gdLst/>
              <a:ahLst/>
              <a:cxnLst/>
              <a:rect l="l" t="t" r="r" b="b"/>
              <a:pathLst>
                <a:path w="841375" h="841375">
                  <a:moveTo>
                    <a:pt x="152400" y="0"/>
                  </a:move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lnTo>
                    <a:pt x="152400" y="0"/>
                  </a:lnTo>
                  <a:close/>
                </a:path>
              </a:pathLst>
            </a:custGeom>
            <a:ln w="25400">
              <a:solidFill>
                <a:srgbClr val="FE8F15"/>
              </a:solidFill>
            </a:ln>
          </p:spPr>
          <p:txBody>
            <a:bodyPr wrap="square" lIns="0" tIns="0" rIns="0" bIns="0" rtlCol="0"/>
            <a:lstStyle/>
            <a:p>
              <a:endParaRPr sz="1227"/>
            </a:p>
          </p:txBody>
        </p:sp>
        <p:sp>
          <p:nvSpPr>
            <p:cNvPr id="182" name="object 182">
              <a:extLst>
                <a:ext uri="{FF2B5EF4-FFF2-40B4-BE49-F238E27FC236}">
                  <a16:creationId xmlns:a16="http://schemas.microsoft.com/office/drawing/2014/main" id="{9FA9AC3D-B79B-7977-7646-E67E1573EC01}"/>
                </a:ext>
              </a:extLst>
            </p:cNvPr>
            <p:cNvSpPr/>
            <p:nvPr/>
          </p:nvSpPr>
          <p:spPr>
            <a:xfrm>
              <a:off x="97307" y="8269962"/>
              <a:ext cx="276225" cy="283845"/>
            </a:xfrm>
            <a:custGeom>
              <a:avLst/>
              <a:gdLst/>
              <a:ahLst/>
              <a:cxnLst/>
              <a:rect l="l" t="t" r="r" b="b"/>
              <a:pathLst>
                <a:path w="276225" h="283845">
                  <a:moveTo>
                    <a:pt x="138112" y="0"/>
                  </a:moveTo>
                  <a:lnTo>
                    <a:pt x="94458" y="7229"/>
                  </a:lnTo>
                  <a:lnTo>
                    <a:pt x="56545" y="27360"/>
                  </a:lnTo>
                  <a:lnTo>
                    <a:pt x="26648" y="58057"/>
                  </a:lnTo>
                  <a:lnTo>
                    <a:pt x="7041" y="96984"/>
                  </a:lnTo>
                  <a:lnTo>
                    <a:pt x="0" y="141808"/>
                  </a:lnTo>
                  <a:lnTo>
                    <a:pt x="7041" y="186631"/>
                  </a:lnTo>
                  <a:lnTo>
                    <a:pt x="26648" y="225559"/>
                  </a:lnTo>
                  <a:lnTo>
                    <a:pt x="56545" y="256256"/>
                  </a:lnTo>
                  <a:lnTo>
                    <a:pt x="94458" y="276387"/>
                  </a:lnTo>
                  <a:lnTo>
                    <a:pt x="138112" y="283616"/>
                  </a:lnTo>
                  <a:lnTo>
                    <a:pt x="181766" y="276387"/>
                  </a:lnTo>
                  <a:lnTo>
                    <a:pt x="219679" y="256256"/>
                  </a:lnTo>
                  <a:lnTo>
                    <a:pt x="249576" y="225559"/>
                  </a:lnTo>
                  <a:lnTo>
                    <a:pt x="269183" y="186631"/>
                  </a:lnTo>
                  <a:lnTo>
                    <a:pt x="276225" y="141808"/>
                  </a:lnTo>
                  <a:lnTo>
                    <a:pt x="269183" y="96984"/>
                  </a:lnTo>
                  <a:lnTo>
                    <a:pt x="249576" y="58057"/>
                  </a:lnTo>
                  <a:lnTo>
                    <a:pt x="219679" y="27360"/>
                  </a:lnTo>
                  <a:lnTo>
                    <a:pt x="181766" y="7229"/>
                  </a:lnTo>
                  <a:lnTo>
                    <a:pt x="138112" y="0"/>
                  </a:lnTo>
                  <a:close/>
                </a:path>
              </a:pathLst>
            </a:custGeom>
            <a:solidFill>
              <a:srgbClr val="FE8F15"/>
            </a:solidFill>
          </p:spPr>
          <p:txBody>
            <a:bodyPr wrap="square" lIns="0" tIns="0" rIns="0" bIns="0" rtlCol="0"/>
            <a:lstStyle/>
            <a:p>
              <a:endParaRPr sz="1227"/>
            </a:p>
          </p:txBody>
        </p:sp>
        <p:pic>
          <p:nvPicPr>
            <p:cNvPr id="183" name="object 183">
              <a:extLst>
                <a:ext uri="{FF2B5EF4-FFF2-40B4-BE49-F238E27FC236}">
                  <a16:creationId xmlns:a16="http://schemas.microsoft.com/office/drawing/2014/main" id="{D12E6EE2-8FEC-B6C7-0C3F-4B45553F5020}"/>
                </a:ext>
              </a:extLst>
            </p:cNvPr>
            <p:cNvPicPr/>
            <p:nvPr/>
          </p:nvPicPr>
          <p:blipFill>
            <a:blip r:embed="rId23" cstate="print"/>
            <a:stretch>
              <a:fillRect/>
            </a:stretch>
          </p:blipFill>
          <p:spPr>
            <a:xfrm>
              <a:off x="189297" y="8349740"/>
              <a:ext cx="92151" cy="124053"/>
            </a:xfrm>
            <a:prstGeom prst="rect">
              <a:avLst/>
            </a:prstGeom>
          </p:spPr>
        </p:pic>
      </p:grpSp>
      <p:sp>
        <p:nvSpPr>
          <p:cNvPr id="184" name="object 184">
            <a:extLst>
              <a:ext uri="{FF2B5EF4-FFF2-40B4-BE49-F238E27FC236}">
                <a16:creationId xmlns:a16="http://schemas.microsoft.com/office/drawing/2014/main" id="{EA2E7964-248B-7DD0-106A-75A57FF397BA}"/>
              </a:ext>
            </a:extLst>
          </p:cNvPr>
          <p:cNvSpPr txBox="1"/>
          <p:nvPr/>
        </p:nvSpPr>
        <p:spPr>
          <a:xfrm>
            <a:off x="3729040" y="4332927"/>
            <a:ext cx="1528763" cy="485763"/>
          </a:xfrm>
          <a:prstGeom prst="rect">
            <a:avLst/>
          </a:prstGeom>
        </p:spPr>
        <p:txBody>
          <a:bodyPr vert="horz" wrap="square" lIns="0" tIns="19483" rIns="0" bIns="0" rtlCol="0">
            <a:spAutoFit/>
          </a:bodyPr>
          <a:lstStyle/>
          <a:p>
            <a:pPr marL="8659">
              <a:spcBef>
                <a:spcPts val="153"/>
              </a:spcBef>
            </a:pPr>
            <a:r>
              <a:rPr sz="682" spc="-82">
                <a:solidFill>
                  <a:srgbClr val="FFFFFF"/>
                </a:solidFill>
                <a:latin typeface="Arial Black"/>
                <a:cs typeface="Arial Black"/>
              </a:rPr>
              <a:t>FIBER</a:t>
            </a:r>
            <a:r>
              <a:rPr sz="682" spc="17">
                <a:solidFill>
                  <a:srgbClr val="FFFFFF"/>
                </a:solidFill>
                <a:latin typeface="Arial Black"/>
                <a:cs typeface="Arial Black"/>
              </a:rPr>
              <a:t> </a:t>
            </a:r>
            <a:r>
              <a:rPr sz="682" spc="-58">
                <a:solidFill>
                  <a:srgbClr val="FFFFFF"/>
                </a:solidFill>
                <a:latin typeface="Arial Black"/>
                <a:cs typeface="Arial Black"/>
              </a:rPr>
              <a:t>OPTIC</a:t>
            </a:r>
            <a:r>
              <a:rPr sz="682" spc="20">
                <a:solidFill>
                  <a:srgbClr val="FFFFFF"/>
                </a:solidFill>
                <a:latin typeface="Arial Black"/>
                <a:cs typeface="Arial Black"/>
              </a:rPr>
              <a:t> </a:t>
            </a:r>
            <a:r>
              <a:rPr sz="477" spc="-7">
                <a:solidFill>
                  <a:srgbClr val="FFFFFF"/>
                </a:solidFill>
                <a:latin typeface="Arial Black"/>
                <a:cs typeface="Arial Black"/>
              </a:rPr>
              <a:t>SPLITTERS</a:t>
            </a:r>
            <a:endParaRPr sz="477">
              <a:latin typeface="Arial Black"/>
              <a:cs typeface="Arial Black"/>
            </a:endParaRPr>
          </a:p>
          <a:p>
            <a:pPr marL="69704" indent="-61045">
              <a:spcBef>
                <a:spcPts val="68"/>
              </a:spcBef>
              <a:buFont typeface="Gill Sans MT"/>
              <a:buChar char="•"/>
              <a:tabLst>
                <a:tab pos="69704" algn="l"/>
              </a:tabLst>
            </a:pPr>
            <a:r>
              <a:rPr sz="545" spc="7">
                <a:solidFill>
                  <a:srgbClr val="FFFFFF"/>
                </a:solidFill>
                <a:latin typeface="Calibri"/>
                <a:cs typeface="Calibri"/>
              </a:rPr>
              <a:t>Available</a:t>
            </a:r>
            <a:r>
              <a:rPr sz="545" spc="58">
                <a:solidFill>
                  <a:srgbClr val="FFFFFF"/>
                </a:solidFill>
                <a:latin typeface="Calibri"/>
                <a:cs typeface="Calibri"/>
              </a:rPr>
              <a:t> </a:t>
            </a:r>
            <a:r>
              <a:rPr sz="545" spc="7">
                <a:solidFill>
                  <a:srgbClr val="FFFFFF"/>
                </a:solidFill>
                <a:latin typeface="Calibri"/>
                <a:cs typeface="Calibri"/>
              </a:rPr>
              <a:t>in</a:t>
            </a:r>
            <a:r>
              <a:rPr sz="545" spc="58">
                <a:solidFill>
                  <a:srgbClr val="FFFFFF"/>
                </a:solidFill>
                <a:latin typeface="Calibri"/>
                <a:cs typeface="Calibri"/>
              </a:rPr>
              <a:t> </a:t>
            </a:r>
            <a:r>
              <a:rPr sz="545" spc="34">
                <a:solidFill>
                  <a:srgbClr val="FFFFFF"/>
                </a:solidFill>
                <a:latin typeface="Calibri"/>
                <a:cs typeface="Calibri"/>
              </a:rPr>
              <a:t>LGX,</a:t>
            </a:r>
            <a:r>
              <a:rPr sz="545" spc="58">
                <a:solidFill>
                  <a:srgbClr val="FFFFFF"/>
                </a:solidFill>
                <a:latin typeface="Calibri"/>
                <a:cs typeface="Calibri"/>
              </a:rPr>
              <a:t> </a:t>
            </a:r>
            <a:r>
              <a:rPr sz="545" spc="7">
                <a:solidFill>
                  <a:srgbClr val="FFFFFF"/>
                </a:solidFill>
                <a:latin typeface="Calibri"/>
                <a:cs typeface="Calibri"/>
              </a:rPr>
              <a:t>Rackmount</a:t>
            </a:r>
            <a:r>
              <a:rPr sz="545" spc="58">
                <a:solidFill>
                  <a:srgbClr val="FFFFFF"/>
                </a:solidFill>
                <a:latin typeface="Calibri"/>
                <a:cs typeface="Calibri"/>
              </a:rPr>
              <a:t> </a:t>
            </a:r>
            <a:r>
              <a:rPr sz="545" spc="7">
                <a:solidFill>
                  <a:srgbClr val="FFFFFF"/>
                </a:solidFill>
                <a:latin typeface="Calibri"/>
                <a:cs typeface="Calibri"/>
              </a:rPr>
              <a:t>and</a:t>
            </a:r>
            <a:r>
              <a:rPr sz="545" spc="61">
                <a:solidFill>
                  <a:srgbClr val="FFFFFF"/>
                </a:solidFill>
                <a:latin typeface="Calibri"/>
                <a:cs typeface="Calibri"/>
              </a:rPr>
              <a:t> </a:t>
            </a:r>
            <a:r>
              <a:rPr sz="545" spc="7">
                <a:solidFill>
                  <a:srgbClr val="FFFFFF"/>
                </a:solidFill>
                <a:latin typeface="Calibri"/>
                <a:cs typeface="Calibri"/>
              </a:rPr>
              <a:t>Inline</a:t>
            </a:r>
            <a:r>
              <a:rPr sz="545" spc="58">
                <a:solidFill>
                  <a:srgbClr val="FFFFFF"/>
                </a:solidFill>
                <a:latin typeface="Calibri"/>
                <a:cs typeface="Calibri"/>
              </a:rPr>
              <a:t> </a:t>
            </a:r>
            <a:r>
              <a:rPr sz="545" spc="-7">
                <a:solidFill>
                  <a:srgbClr val="FFFFFF"/>
                </a:solidFill>
                <a:latin typeface="Calibri"/>
                <a:cs typeface="Calibri"/>
              </a:rPr>
              <a:t>formats</a:t>
            </a:r>
            <a:endParaRPr sz="545">
              <a:latin typeface="Calibri"/>
              <a:cs typeface="Calibri"/>
            </a:endParaRPr>
          </a:p>
          <a:p>
            <a:pPr marL="69704" indent="-61045">
              <a:buFont typeface="Gill Sans MT"/>
              <a:buChar char="•"/>
              <a:tabLst>
                <a:tab pos="69704" algn="l"/>
              </a:tabLst>
            </a:pPr>
            <a:r>
              <a:rPr sz="545" spc="7">
                <a:solidFill>
                  <a:srgbClr val="FFFFFF"/>
                </a:solidFill>
                <a:latin typeface="Calibri"/>
                <a:cs typeface="Calibri"/>
              </a:rPr>
              <a:t>Designed</a:t>
            </a:r>
            <a:r>
              <a:rPr sz="545" spc="82">
                <a:solidFill>
                  <a:srgbClr val="FFFFFF"/>
                </a:solidFill>
                <a:latin typeface="Calibri"/>
                <a:cs typeface="Calibri"/>
              </a:rPr>
              <a:t> </a:t>
            </a:r>
            <a:r>
              <a:rPr sz="545" spc="7">
                <a:solidFill>
                  <a:srgbClr val="FFFFFF"/>
                </a:solidFill>
                <a:latin typeface="Calibri"/>
                <a:cs typeface="Calibri"/>
              </a:rPr>
              <a:t>for</a:t>
            </a:r>
            <a:r>
              <a:rPr sz="545" spc="82">
                <a:solidFill>
                  <a:srgbClr val="FFFFFF"/>
                </a:solidFill>
                <a:latin typeface="Calibri"/>
                <a:cs typeface="Calibri"/>
              </a:rPr>
              <a:t> </a:t>
            </a:r>
            <a:r>
              <a:rPr sz="545" spc="7">
                <a:solidFill>
                  <a:srgbClr val="FFFFFF"/>
                </a:solidFill>
                <a:latin typeface="Calibri"/>
                <a:cs typeface="Calibri"/>
              </a:rPr>
              <a:t>high</a:t>
            </a:r>
            <a:r>
              <a:rPr sz="545" spc="82">
                <a:solidFill>
                  <a:srgbClr val="FFFFFF"/>
                </a:solidFill>
                <a:latin typeface="Calibri"/>
                <a:cs typeface="Calibri"/>
              </a:rPr>
              <a:t> </a:t>
            </a:r>
            <a:r>
              <a:rPr sz="545" spc="7">
                <a:solidFill>
                  <a:srgbClr val="FFFFFF"/>
                </a:solidFill>
                <a:latin typeface="Calibri"/>
                <a:cs typeface="Calibri"/>
              </a:rPr>
              <a:t>density</a:t>
            </a:r>
            <a:r>
              <a:rPr sz="545" spc="82">
                <a:solidFill>
                  <a:srgbClr val="FFFFFF"/>
                </a:solidFill>
                <a:latin typeface="Calibri"/>
                <a:cs typeface="Calibri"/>
              </a:rPr>
              <a:t> </a:t>
            </a:r>
            <a:r>
              <a:rPr sz="545" spc="7">
                <a:solidFill>
                  <a:srgbClr val="FFFFFF"/>
                </a:solidFill>
                <a:latin typeface="Calibri"/>
                <a:cs typeface="Calibri"/>
              </a:rPr>
              <a:t>cabling</a:t>
            </a:r>
            <a:r>
              <a:rPr sz="545" spc="85">
                <a:solidFill>
                  <a:srgbClr val="FFFFFF"/>
                </a:solidFill>
                <a:latin typeface="Calibri"/>
                <a:cs typeface="Calibri"/>
              </a:rPr>
              <a:t> </a:t>
            </a:r>
            <a:r>
              <a:rPr sz="545" spc="-7">
                <a:solidFill>
                  <a:srgbClr val="FFFFFF"/>
                </a:solidFill>
                <a:latin typeface="Calibri"/>
                <a:cs typeface="Calibri"/>
              </a:rPr>
              <a:t>environment</a:t>
            </a:r>
            <a:endParaRPr sz="545">
              <a:latin typeface="Calibri"/>
              <a:cs typeface="Calibri"/>
            </a:endParaRPr>
          </a:p>
          <a:p>
            <a:pPr marL="69704" indent="-61045">
              <a:buFont typeface="Gill Sans MT"/>
              <a:buChar char="•"/>
              <a:tabLst>
                <a:tab pos="69704" algn="l"/>
              </a:tabLst>
            </a:pPr>
            <a:r>
              <a:rPr sz="545">
                <a:solidFill>
                  <a:srgbClr val="FFFFFF"/>
                </a:solidFill>
                <a:latin typeface="Calibri"/>
                <a:cs typeface="Calibri"/>
              </a:rPr>
              <a:t>Silk</a:t>
            </a:r>
            <a:r>
              <a:rPr sz="545" spc="82">
                <a:solidFill>
                  <a:srgbClr val="FFFFFF"/>
                </a:solidFill>
                <a:latin typeface="Calibri"/>
                <a:cs typeface="Calibri"/>
              </a:rPr>
              <a:t> </a:t>
            </a:r>
            <a:r>
              <a:rPr sz="545">
                <a:solidFill>
                  <a:srgbClr val="FFFFFF"/>
                </a:solidFill>
                <a:latin typeface="Calibri"/>
                <a:cs typeface="Calibri"/>
              </a:rPr>
              <a:t>screened</a:t>
            </a:r>
            <a:r>
              <a:rPr sz="545" spc="82">
                <a:solidFill>
                  <a:srgbClr val="FFFFFF"/>
                </a:solidFill>
                <a:latin typeface="Calibri"/>
                <a:cs typeface="Calibri"/>
              </a:rPr>
              <a:t> </a:t>
            </a:r>
            <a:r>
              <a:rPr sz="545">
                <a:solidFill>
                  <a:srgbClr val="FFFFFF"/>
                </a:solidFill>
                <a:latin typeface="Calibri"/>
                <a:cs typeface="Calibri"/>
              </a:rPr>
              <a:t>port</a:t>
            </a:r>
            <a:r>
              <a:rPr sz="545" spc="82">
                <a:solidFill>
                  <a:srgbClr val="FFFFFF"/>
                </a:solidFill>
                <a:latin typeface="Calibri"/>
                <a:cs typeface="Calibri"/>
              </a:rPr>
              <a:t> </a:t>
            </a:r>
            <a:r>
              <a:rPr sz="545">
                <a:solidFill>
                  <a:srgbClr val="FFFFFF"/>
                </a:solidFill>
                <a:latin typeface="Calibri"/>
                <a:cs typeface="Calibri"/>
              </a:rPr>
              <a:t>number</a:t>
            </a:r>
            <a:r>
              <a:rPr sz="545" spc="82">
                <a:solidFill>
                  <a:srgbClr val="FFFFFF"/>
                </a:solidFill>
                <a:latin typeface="Calibri"/>
                <a:cs typeface="Calibri"/>
              </a:rPr>
              <a:t> </a:t>
            </a:r>
            <a:r>
              <a:rPr sz="545">
                <a:solidFill>
                  <a:srgbClr val="FFFFFF"/>
                </a:solidFill>
                <a:latin typeface="Calibri"/>
                <a:cs typeface="Calibri"/>
              </a:rPr>
              <a:t>for</a:t>
            </a:r>
            <a:r>
              <a:rPr sz="545" spc="82">
                <a:solidFill>
                  <a:srgbClr val="FFFFFF"/>
                </a:solidFill>
                <a:latin typeface="Calibri"/>
                <a:cs typeface="Calibri"/>
              </a:rPr>
              <a:t> </a:t>
            </a:r>
            <a:r>
              <a:rPr sz="545">
                <a:solidFill>
                  <a:srgbClr val="FFFFFF"/>
                </a:solidFill>
                <a:latin typeface="Calibri"/>
                <a:cs typeface="Calibri"/>
              </a:rPr>
              <a:t>easy</a:t>
            </a:r>
            <a:r>
              <a:rPr sz="545" spc="82">
                <a:solidFill>
                  <a:srgbClr val="FFFFFF"/>
                </a:solidFill>
                <a:latin typeface="Calibri"/>
                <a:cs typeface="Calibri"/>
              </a:rPr>
              <a:t> </a:t>
            </a:r>
            <a:r>
              <a:rPr sz="545" spc="-7">
                <a:solidFill>
                  <a:srgbClr val="FFFFFF"/>
                </a:solidFill>
                <a:latin typeface="Calibri"/>
                <a:cs typeface="Calibri"/>
              </a:rPr>
              <a:t>identification</a:t>
            </a:r>
            <a:endParaRPr sz="545">
              <a:latin typeface="Calibri"/>
              <a:cs typeface="Calibri"/>
            </a:endParaRPr>
          </a:p>
          <a:p>
            <a:pPr marL="69704" indent="-61045">
              <a:spcBef>
                <a:spcPts val="95"/>
              </a:spcBef>
              <a:buFont typeface="Gill Sans MT"/>
              <a:buChar char="•"/>
              <a:tabLst>
                <a:tab pos="69704" algn="l"/>
              </a:tabLst>
            </a:pPr>
            <a:r>
              <a:rPr sz="545">
                <a:solidFill>
                  <a:srgbClr val="FFFFFF"/>
                </a:solidFill>
                <a:latin typeface="Calibri"/>
                <a:cs typeface="Calibri"/>
              </a:rPr>
              <a:t>Fits</a:t>
            </a:r>
            <a:r>
              <a:rPr sz="545" spc="61">
                <a:solidFill>
                  <a:srgbClr val="FFFFFF"/>
                </a:solidFill>
                <a:latin typeface="Calibri"/>
                <a:cs typeface="Calibri"/>
              </a:rPr>
              <a:t> </a:t>
            </a:r>
            <a:r>
              <a:rPr sz="545">
                <a:solidFill>
                  <a:srgbClr val="FFFFFF"/>
                </a:solidFill>
                <a:latin typeface="Calibri"/>
                <a:cs typeface="Calibri"/>
              </a:rPr>
              <a:t>standard</a:t>
            </a:r>
            <a:r>
              <a:rPr sz="545" spc="61">
                <a:solidFill>
                  <a:srgbClr val="FFFFFF"/>
                </a:solidFill>
                <a:latin typeface="Calibri"/>
                <a:cs typeface="Calibri"/>
              </a:rPr>
              <a:t> </a:t>
            </a:r>
            <a:r>
              <a:rPr sz="545">
                <a:solidFill>
                  <a:srgbClr val="FFFFFF"/>
                </a:solidFill>
                <a:latin typeface="Calibri"/>
                <a:cs typeface="Calibri"/>
              </a:rPr>
              <a:t>distribution</a:t>
            </a:r>
            <a:r>
              <a:rPr sz="545" spc="65">
                <a:solidFill>
                  <a:srgbClr val="FFFFFF"/>
                </a:solidFill>
                <a:latin typeface="Calibri"/>
                <a:cs typeface="Calibri"/>
              </a:rPr>
              <a:t> </a:t>
            </a:r>
            <a:r>
              <a:rPr sz="545">
                <a:solidFill>
                  <a:srgbClr val="FFFFFF"/>
                </a:solidFill>
                <a:latin typeface="Calibri"/>
                <a:cs typeface="Calibri"/>
              </a:rPr>
              <a:t>or</a:t>
            </a:r>
            <a:r>
              <a:rPr sz="545" spc="61">
                <a:solidFill>
                  <a:srgbClr val="FFFFFF"/>
                </a:solidFill>
                <a:latin typeface="Calibri"/>
                <a:cs typeface="Calibri"/>
              </a:rPr>
              <a:t> </a:t>
            </a:r>
            <a:r>
              <a:rPr sz="545">
                <a:solidFill>
                  <a:srgbClr val="FFFFFF"/>
                </a:solidFill>
                <a:latin typeface="Calibri"/>
                <a:cs typeface="Calibri"/>
              </a:rPr>
              <a:t>network</a:t>
            </a:r>
            <a:r>
              <a:rPr sz="545" spc="65">
                <a:solidFill>
                  <a:srgbClr val="FFFFFF"/>
                </a:solidFill>
                <a:latin typeface="Calibri"/>
                <a:cs typeface="Calibri"/>
              </a:rPr>
              <a:t> </a:t>
            </a:r>
            <a:r>
              <a:rPr sz="545" spc="-7">
                <a:solidFill>
                  <a:srgbClr val="FFFFFF"/>
                </a:solidFill>
                <a:latin typeface="Calibri"/>
                <a:cs typeface="Calibri"/>
              </a:rPr>
              <a:t>cabinet</a:t>
            </a:r>
            <a:endParaRPr sz="545">
              <a:latin typeface="Calibri"/>
              <a:cs typeface="Calibri"/>
            </a:endParaRPr>
          </a:p>
        </p:txBody>
      </p:sp>
      <p:sp>
        <p:nvSpPr>
          <p:cNvPr id="185" name="object 185">
            <a:extLst>
              <a:ext uri="{FF2B5EF4-FFF2-40B4-BE49-F238E27FC236}">
                <a16:creationId xmlns:a16="http://schemas.microsoft.com/office/drawing/2014/main" id="{3D49AA1E-71E4-4346-082B-AAAB65E20147}"/>
              </a:ext>
            </a:extLst>
          </p:cNvPr>
          <p:cNvSpPr txBox="1"/>
          <p:nvPr/>
        </p:nvSpPr>
        <p:spPr>
          <a:xfrm>
            <a:off x="3696478" y="5406821"/>
            <a:ext cx="1698481" cy="932651"/>
          </a:xfrm>
          <a:prstGeom prst="rect">
            <a:avLst/>
          </a:prstGeom>
        </p:spPr>
        <p:txBody>
          <a:bodyPr vert="horz" wrap="square" lIns="0" tIns="8659" rIns="0" bIns="0" rtlCol="0">
            <a:spAutoFit/>
          </a:bodyPr>
          <a:lstStyle/>
          <a:p>
            <a:pPr marL="95680" indent="-61045">
              <a:spcBef>
                <a:spcPts val="68"/>
              </a:spcBef>
              <a:buFont typeface="Gill Sans MT"/>
              <a:buChar char="•"/>
              <a:tabLst>
                <a:tab pos="95680" algn="l"/>
              </a:tabLst>
            </a:pPr>
            <a:r>
              <a:rPr sz="545">
                <a:solidFill>
                  <a:srgbClr val="FFFFFF"/>
                </a:solidFill>
                <a:latin typeface="Calibri"/>
                <a:cs typeface="Calibri"/>
              </a:rPr>
              <a:t>Suitable</a:t>
            </a:r>
            <a:r>
              <a:rPr sz="545" spc="65">
                <a:solidFill>
                  <a:srgbClr val="FFFFFF"/>
                </a:solidFill>
                <a:latin typeface="Calibri"/>
                <a:cs typeface="Calibri"/>
              </a:rPr>
              <a:t> </a:t>
            </a:r>
            <a:r>
              <a:rPr sz="545">
                <a:solidFill>
                  <a:srgbClr val="FFFFFF"/>
                </a:solidFill>
                <a:latin typeface="Calibri"/>
                <a:cs typeface="Calibri"/>
              </a:rPr>
              <a:t>for</a:t>
            </a:r>
            <a:r>
              <a:rPr sz="545" spc="65">
                <a:solidFill>
                  <a:srgbClr val="FFFFFF"/>
                </a:solidFill>
                <a:latin typeface="Calibri"/>
                <a:cs typeface="Calibri"/>
              </a:rPr>
              <a:t> </a:t>
            </a:r>
            <a:r>
              <a:rPr sz="545">
                <a:solidFill>
                  <a:srgbClr val="FFFFFF"/>
                </a:solidFill>
                <a:latin typeface="Calibri"/>
                <a:cs typeface="Calibri"/>
              </a:rPr>
              <a:t>wall</a:t>
            </a:r>
            <a:r>
              <a:rPr sz="545" spc="68">
                <a:solidFill>
                  <a:srgbClr val="FFFFFF"/>
                </a:solidFill>
                <a:latin typeface="Calibri"/>
                <a:cs typeface="Calibri"/>
              </a:rPr>
              <a:t> </a:t>
            </a:r>
            <a:r>
              <a:rPr sz="545">
                <a:solidFill>
                  <a:srgbClr val="FFFFFF"/>
                </a:solidFill>
                <a:latin typeface="Calibri"/>
                <a:cs typeface="Calibri"/>
              </a:rPr>
              <a:t>mounting</a:t>
            </a:r>
            <a:r>
              <a:rPr sz="545" spc="65">
                <a:solidFill>
                  <a:srgbClr val="FFFFFF"/>
                </a:solidFill>
                <a:latin typeface="Calibri"/>
                <a:cs typeface="Calibri"/>
              </a:rPr>
              <a:t> </a:t>
            </a:r>
            <a:r>
              <a:rPr sz="545">
                <a:solidFill>
                  <a:srgbClr val="FFFFFF"/>
                </a:solidFill>
                <a:latin typeface="Calibri"/>
                <a:cs typeface="Calibri"/>
              </a:rPr>
              <a:t>to</a:t>
            </a:r>
            <a:r>
              <a:rPr sz="545" spc="65">
                <a:solidFill>
                  <a:srgbClr val="FFFFFF"/>
                </a:solidFill>
                <a:latin typeface="Calibri"/>
                <a:cs typeface="Calibri"/>
              </a:rPr>
              <a:t> </a:t>
            </a:r>
            <a:r>
              <a:rPr sz="545" spc="-7">
                <a:solidFill>
                  <a:srgbClr val="FFFFFF"/>
                </a:solidFill>
                <a:latin typeface="Calibri"/>
                <a:cs typeface="Calibri"/>
              </a:rPr>
              <a:t>building</a:t>
            </a:r>
            <a:endParaRPr sz="545">
              <a:latin typeface="Calibri"/>
              <a:cs typeface="Calibri"/>
            </a:endParaRPr>
          </a:p>
          <a:p>
            <a:pPr marL="95680" indent="-61045">
              <a:spcBef>
                <a:spcPts val="27"/>
              </a:spcBef>
              <a:buFont typeface="Gill Sans MT"/>
              <a:buChar char="•"/>
              <a:tabLst>
                <a:tab pos="95680" algn="l"/>
              </a:tabLst>
            </a:pPr>
            <a:r>
              <a:rPr sz="545">
                <a:solidFill>
                  <a:srgbClr val="FFFFFF"/>
                </a:solidFill>
                <a:latin typeface="Calibri"/>
                <a:cs typeface="Calibri"/>
              </a:rPr>
              <a:t>Optional</a:t>
            </a:r>
            <a:r>
              <a:rPr sz="545" spc="139">
                <a:solidFill>
                  <a:srgbClr val="FFFFFF"/>
                </a:solidFill>
                <a:latin typeface="Calibri"/>
                <a:cs typeface="Calibri"/>
              </a:rPr>
              <a:t> </a:t>
            </a:r>
            <a:r>
              <a:rPr sz="545">
                <a:solidFill>
                  <a:srgbClr val="FFFFFF"/>
                </a:solidFill>
                <a:latin typeface="Calibri"/>
                <a:cs typeface="Calibri"/>
              </a:rPr>
              <a:t>company</a:t>
            </a:r>
            <a:r>
              <a:rPr sz="545" spc="143">
                <a:solidFill>
                  <a:srgbClr val="FFFFFF"/>
                </a:solidFill>
                <a:latin typeface="Calibri"/>
                <a:cs typeface="Calibri"/>
              </a:rPr>
              <a:t> </a:t>
            </a:r>
            <a:r>
              <a:rPr sz="545">
                <a:solidFill>
                  <a:srgbClr val="FFFFFF"/>
                </a:solidFill>
                <a:latin typeface="Calibri"/>
                <a:cs typeface="Calibri"/>
              </a:rPr>
              <a:t>logo</a:t>
            </a:r>
            <a:r>
              <a:rPr sz="545" spc="143">
                <a:solidFill>
                  <a:srgbClr val="FFFFFF"/>
                </a:solidFill>
                <a:latin typeface="Calibri"/>
                <a:cs typeface="Calibri"/>
              </a:rPr>
              <a:t> </a:t>
            </a:r>
            <a:r>
              <a:rPr sz="545">
                <a:solidFill>
                  <a:srgbClr val="FFFFFF"/>
                </a:solidFill>
                <a:latin typeface="Calibri"/>
                <a:cs typeface="Calibri"/>
              </a:rPr>
              <a:t>silk</a:t>
            </a:r>
            <a:r>
              <a:rPr sz="545" spc="143">
                <a:solidFill>
                  <a:srgbClr val="FFFFFF"/>
                </a:solidFill>
                <a:latin typeface="Calibri"/>
                <a:cs typeface="Calibri"/>
              </a:rPr>
              <a:t> </a:t>
            </a:r>
            <a:r>
              <a:rPr sz="545">
                <a:solidFill>
                  <a:srgbClr val="FFFFFF"/>
                </a:solidFill>
                <a:latin typeface="Calibri"/>
                <a:cs typeface="Calibri"/>
              </a:rPr>
              <a:t>screening</a:t>
            </a:r>
            <a:r>
              <a:rPr sz="545" spc="143">
                <a:solidFill>
                  <a:srgbClr val="FFFFFF"/>
                </a:solidFill>
                <a:latin typeface="Calibri"/>
                <a:cs typeface="Calibri"/>
              </a:rPr>
              <a:t> </a:t>
            </a:r>
            <a:r>
              <a:rPr sz="545" spc="-7">
                <a:solidFill>
                  <a:srgbClr val="FFFFFF"/>
                </a:solidFill>
                <a:latin typeface="Calibri"/>
                <a:cs typeface="Calibri"/>
              </a:rPr>
              <a:t>available</a:t>
            </a:r>
            <a:endParaRPr sz="545">
              <a:latin typeface="Calibri"/>
              <a:cs typeface="Calibri"/>
            </a:endParaRPr>
          </a:p>
          <a:p>
            <a:pPr marL="48490">
              <a:spcBef>
                <a:spcPts val="358"/>
              </a:spcBef>
            </a:pPr>
            <a:r>
              <a:rPr sz="682" spc="-17">
                <a:solidFill>
                  <a:srgbClr val="FFFFFF"/>
                </a:solidFill>
                <a:latin typeface="Arial Black"/>
                <a:cs typeface="Arial Black"/>
              </a:rPr>
              <a:t>OSP</a:t>
            </a:r>
            <a:r>
              <a:rPr sz="682" spc="-37">
                <a:solidFill>
                  <a:srgbClr val="FFFFFF"/>
                </a:solidFill>
                <a:latin typeface="Arial Black"/>
                <a:cs typeface="Arial Black"/>
              </a:rPr>
              <a:t> </a:t>
            </a:r>
            <a:r>
              <a:rPr sz="682" spc="-82">
                <a:solidFill>
                  <a:srgbClr val="FFFFFF"/>
                </a:solidFill>
                <a:latin typeface="Arial Black"/>
                <a:cs typeface="Arial Black"/>
              </a:rPr>
              <a:t>FTTx</a:t>
            </a:r>
            <a:r>
              <a:rPr sz="682" spc="10">
                <a:solidFill>
                  <a:srgbClr val="FFFFFF"/>
                </a:solidFill>
                <a:latin typeface="Arial Black"/>
                <a:cs typeface="Arial Black"/>
              </a:rPr>
              <a:t> </a:t>
            </a:r>
            <a:r>
              <a:rPr sz="477" spc="-14">
                <a:solidFill>
                  <a:srgbClr val="FFFFFF"/>
                </a:solidFill>
                <a:latin typeface="Arial Black"/>
                <a:cs typeface="Arial Black"/>
              </a:rPr>
              <a:t>DROP</a:t>
            </a:r>
            <a:r>
              <a:rPr sz="477" spc="-10">
                <a:solidFill>
                  <a:srgbClr val="FFFFFF"/>
                </a:solidFill>
                <a:latin typeface="Arial Black"/>
                <a:cs typeface="Arial Black"/>
              </a:rPr>
              <a:t> </a:t>
            </a:r>
            <a:r>
              <a:rPr sz="477" spc="-7">
                <a:solidFill>
                  <a:srgbClr val="FFFFFF"/>
                </a:solidFill>
                <a:latin typeface="Arial Black"/>
                <a:cs typeface="Arial Black"/>
              </a:rPr>
              <a:t>CABLE</a:t>
            </a:r>
            <a:endParaRPr sz="477">
              <a:latin typeface="Arial Black"/>
              <a:cs typeface="Arial Black"/>
            </a:endParaRPr>
          </a:p>
          <a:p>
            <a:pPr marL="109535" indent="-61045">
              <a:spcBef>
                <a:spcPts val="68"/>
              </a:spcBef>
              <a:buFont typeface="Gill Sans MT"/>
              <a:buChar char="•"/>
              <a:tabLst>
                <a:tab pos="109535" algn="l"/>
              </a:tabLst>
            </a:pPr>
            <a:r>
              <a:rPr sz="545" spc="-7">
                <a:solidFill>
                  <a:srgbClr val="FFFFFF"/>
                </a:solidFill>
                <a:latin typeface="Tahoma"/>
                <a:cs typeface="Tahoma"/>
              </a:rPr>
              <a:t>OptiTap</a:t>
            </a:r>
            <a:r>
              <a:rPr sz="614" spc="-10" baseline="18518">
                <a:solidFill>
                  <a:srgbClr val="FFFFFF"/>
                </a:solidFill>
                <a:latin typeface="Tahoma"/>
                <a:cs typeface="Tahoma"/>
              </a:rPr>
              <a:t>®</a:t>
            </a:r>
            <a:r>
              <a:rPr sz="614" spc="30" baseline="18518">
                <a:solidFill>
                  <a:srgbClr val="FFFFFF"/>
                </a:solidFill>
                <a:latin typeface="Tahoma"/>
                <a:cs typeface="Tahoma"/>
              </a:rPr>
              <a:t> </a:t>
            </a:r>
            <a:r>
              <a:rPr sz="545" spc="-7">
                <a:solidFill>
                  <a:srgbClr val="FFFFFF"/>
                </a:solidFill>
                <a:latin typeface="Calibri"/>
                <a:cs typeface="Calibri"/>
              </a:rPr>
              <a:t>Compatible*</a:t>
            </a:r>
            <a:endParaRPr sz="545">
              <a:latin typeface="Calibri"/>
              <a:cs typeface="Calibri"/>
            </a:endParaRPr>
          </a:p>
          <a:p>
            <a:pPr marL="108236" indent="-59746">
              <a:buFont typeface="Gill Sans MT"/>
              <a:buChar char="•"/>
              <a:tabLst>
                <a:tab pos="108236" algn="l"/>
              </a:tabLst>
            </a:pPr>
            <a:r>
              <a:rPr sz="545" spc="14">
                <a:solidFill>
                  <a:srgbClr val="FFFFFF"/>
                </a:solidFill>
                <a:latin typeface="Calibri"/>
                <a:cs typeface="Calibri"/>
              </a:rPr>
              <a:t>Ruggedized</a:t>
            </a:r>
            <a:r>
              <a:rPr sz="545" spc="65">
                <a:solidFill>
                  <a:srgbClr val="FFFFFF"/>
                </a:solidFill>
                <a:latin typeface="Calibri"/>
                <a:cs typeface="Calibri"/>
              </a:rPr>
              <a:t> SC</a:t>
            </a:r>
            <a:r>
              <a:rPr sz="545" spc="14">
                <a:solidFill>
                  <a:srgbClr val="FFFFFF"/>
                </a:solidFill>
                <a:latin typeface="Calibri"/>
                <a:cs typeface="Calibri"/>
              </a:rPr>
              <a:t> </a:t>
            </a:r>
            <a:r>
              <a:rPr sz="545" spc="34">
                <a:solidFill>
                  <a:srgbClr val="FFFFFF"/>
                </a:solidFill>
                <a:latin typeface="Calibri"/>
                <a:cs typeface="Calibri"/>
              </a:rPr>
              <a:t>APC</a:t>
            </a:r>
            <a:r>
              <a:rPr sz="545" spc="17">
                <a:solidFill>
                  <a:srgbClr val="FFFFFF"/>
                </a:solidFill>
                <a:latin typeface="Calibri"/>
                <a:cs typeface="Calibri"/>
              </a:rPr>
              <a:t> </a:t>
            </a:r>
            <a:r>
              <a:rPr sz="545" spc="14">
                <a:solidFill>
                  <a:srgbClr val="FFFFFF"/>
                </a:solidFill>
                <a:latin typeface="Calibri"/>
                <a:cs typeface="Calibri"/>
              </a:rPr>
              <a:t>&amp; </a:t>
            </a:r>
            <a:r>
              <a:rPr sz="545" spc="65">
                <a:solidFill>
                  <a:srgbClr val="FFFFFF"/>
                </a:solidFill>
                <a:latin typeface="Calibri"/>
                <a:cs typeface="Calibri"/>
              </a:rPr>
              <a:t>SC</a:t>
            </a:r>
            <a:r>
              <a:rPr sz="545" spc="17">
                <a:solidFill>
                  <a:srgbClr val="FFFFFF"/>
                </a:solidFill>
                <a:latin typeface="Calibri"/>
                <a:cs typeface="Calibri"/>
              </a:rPr>
              <a:t> </a:t>
            </a:r>
            <a:r>
              <a:rPr sz="545" spc="14">
                <a:solidFill>
                  <a:srgbClr val="FFFFFF"/>
                </a:solidFill>
                <a:latin typeface="Calibri"/>
                <a:cs typeface="Calibri"/>
              </a:rPr>
              <a:t>UPC</a:t>
            </a:r>
            <a:r>
              <a:rPr sz="545" spc="37">
                <a:solidFill>
                  <a:srgbClr val="FFFFFF"/>
                </a:solidFill>
                <a:latin typeface="Calibri"/>
                <a:cs typeface="Calibri"/>
              </a:rPr>
              <a:t> </a:t>
            </a:r>
            <a:r>
              <a:rPr sz="545" spc="7">
                <a:solidFill>
                  <a:srgbClr val="FFFFFF"/>
                </a:solidFill>
                <a:latin typeface="Calibri"/>
                <a:cs typeface="Calibri"/>
              </a:rPr>
              <a:t>connectors</a:t>
            </a:r>
            <a:r>
              <a:rPr sz="545" spc="65">
                <a:solidFill>
                  <a:srgbClr val="FFFFFF"/>
                </a:solidFill>
                <a:latin typeface="Calibri"/>
                <a:cs typeface="Calibri"/>
              </a:rPr>
              <a:t> </a:t>
            </a:r>
            <a:r>
              <a:rPr sz="545" spc="-7">
                <a:solidFill>
                  <a:srgbClr val="FFFFFF"/>
                </a:solidFill>
                <a:latin typeface="Calibri"/>
                <a:cs typeface="Calibri"/>
              </a:rPr>
              <a:t>available</a:t>
            </a:r>
            <a:endParaRPr sz="545">
              <a:latin typeface="Calibri"/>
              <a:cs typeface="Calibri"/>
            </a:endParaRPr>
          </a:p>
          <a:p>
            <a:pPr marL="108236" marR="107370" indent="-59746">
              <a:buFont typeface="Gill Sans MT"/>
              <a:buChar char="•"/>
              <a:tabLst>
                <a:tab pos="112565" algn="l"/>
              </a:tabLst>
            </a:pPr>
            <a:r>
              <a:rPr sz="545">
                <a:solidFill>
                  <a:srgbClr val="FFFFFF"/>
                </a:solidFill>
                <a:latin typeface="Calibri"/>
                <a:cs typeface="Calibri"/>
              </a:rPr>
              <a:t>Designed</a:t>
            </a:r>
            <a:r>
              <a:rPr sz="545" spc="95">
                <a:solidFill>
                  <a:srgbClr val="FFFFFF"/>
                </a:solidFill>
                <a:latin typeface="Calibri"/>
                <a:cs typeface="Calibri"/>
              </a:rPr>
              <a:t> </a:t>
            </a:r>
            <a:r>
              <a:rPr sz="545">
                <a:solidFill>
                  <a:srgbClr val="FFFFFF"/>
                </a:solidFill>
                <a:latin typeface="Calibri"/>
                <a:cs typeface="Calibri"/>
              </a:rPr>
              <a:t>for</a:t>
            </a:r>
            <a:r>
              <a:rPr sz="545" spc="95">
                <a:solidFill>
                  <a:srgbClr val="FFFFFF"/>
                </a:solidFill>
                <a:latin typeface="Calibri"/>
                <a:cs typeface="Calibri"/>
              </a:rPr>
              <a:t> </a:t>
            </a:r>
            <a:r>
              <a:rPr sz="545">
                <a:solidFill>
                  <a:srgbClr val="FFFFFF"/>
                </a:solidFill>
                <a:latin typeface="Calibri"/>
                <a:cs typeface="Calibri"/>
              </a:rPr>
              <a:t>direct</a:t>
            </a:r>
            <a:r>
              <a:rPr sz="545" spc="95">
                <a:solidFill>
                  <a:srgbClr val="FFFFFF"/>
                </a:solidFill>
                <a:latin typeface="Calibri"/>
                <a:cs typeface="Calibri"/>
              </a:rPr>
              <a:t> </a:t>
            </a:r>
            <a:r>
              <a:rPr sz="545">
                <a:solidFill>
                  <a:srgbClr val="FFFFFF"/>
                </a:solidFill>
                <a:latin typeface="Calibri"/>
                <a:cs typeface="Calibri"/>
              </a:rPr>
              <a:t>burial,</a:t>
            </a:r>
            <a:r>
              <a:rPr sz="545" spc="95">
                <a:solidFill>
                  <a:srgbClr val="FFFFFF"/>
                </a:solidFill>
                <a:latin typeface="Calibri"/>
                <a:cs typeface="Calibri"/>
              </a:rPr>
              <a:t> </a:t>
            </a:r>
            <a:r>
              <a:rPr sz="545">
                <a:solidFill>
                  <a:srgbClr val="FFFFFF"/>
                </a:solidFill>
                <a:latin typeface="Calibri"/>
                <a:cs typeface="Calibri"/>
              </a:rPr>
              <a:t>duct,</a:t>
            </a:r>
            <a:r>
              <a:rPr sz="545" spc="95">
                <a:solidFill>
                  <a:srgbClr val="FFFFFF"/>
                </a:solidFill>
                <a:latin typeface="Calibri"/>
                <a:cs typeface="Calibri"/>
              </a:rPr>
              <a:t> </a:t>
            </a:r>
            <a:r>
              <a:rPr sz="545">
                <a:solidFill>
                  <a:srgbClr val="FFFFFF"/>
                </a:solidFill>
                <a:latin typeface="Calibri"/>
                <a:cs typeface="Calibri"/>
              </a:rPr>
              <a:t>&amp;</a:t>
            </a:r>
            <a:r>
              <a:rPr sz="545" spc="95">
                <a:solidFill>
                  <a:srgbClr val="FFFFFF"/>
                </a:solidFill>
                <a:latin typeface="Calibri"/>
                <a:cs typeface="Calibri"/>
              </a:rPr>
              <a:t> </a:t>
            </a:r>
            <a:r>
              <a:rPr sz="545" spc="-7">
                <a:solidFill>
                  <a:srgbClr val="FFFFFF"/>
                </a:solidFill>
                <a:latin typeface="Calibri"/>
                <a:cs typeface="Calibri"/>
              </a:rPr>
              <a:t>self-supporting</a:t>
            </a:r>
            <a:r>
              <a:rPr sz="545" spc="341">
                <a:solidFill>
                  <a:srgbClr val="FFFFFF"/>
                </a:solidFill>
                <a:latin typeface="Calibri"/>
                <a:cs typeface="Calibri"/>
              </a:rPr>
              <a:t> 	</a:t>
            </a:r>
            <a:r>
              <a:rPr sz="545" spc="-7">
                <a:solidFill>
                  <a:srgbClr val="FFFFFF"/>
                </a:solidFill>
                <a:latin typeface="Tahoma"/>
                <a:cs typeface="Tahoma"/>
              </a:rPr>
              <a:t>installations</a:t>
            </a:r>
            <a:endParaRPr sz="545">
              <a:latin typeface="Tahoma"/>
              <a:cs typeface="Tahoma"/>
            </a:endParaRPr>
          </a:p>
          <a:p>
            <a:pPr marL="108236" indent="-59746">
              <a:buFont typeface="Gill Sans MT"/>
              <a:buChar char="•"/>
              <a:tabLst>
                <a:tab pos="108236" algn="l"/>
              </a:tabLst>
            </a:pPr>
            <a:r>
              <a:rPr sz="545">
                <a:solidFill>
                  <a:srgbClr val="FFFFFF"/>
                </a:solidFill>
                <a:latin typeface="Tahoma"/>
                <a:cs typeface="Tahoma"/>
              </a:rPr>
              <a:t>Water</a:t>
            </a:r>
            <a:r>
              <a:rPr sz="545" spc="7">
                <a:solidFill>
                  <a:srgbClr val="FFFFFF"/>
                </a:solidFill>
                <a:latin typeface="Tahoma"/>
                <a:cs typeface="Tahoma"/>
              </a:rPr>
              <a:t> </a:t>
            </a:r>
            <a:r>
              <a:rPr sz="545">
                <a:solidFill>
                  <a:srgbClr val="FFFFFF"/>
                </a:solidFill>
                <a:latin typeface="Tahoma"/>
                <a:cs typeface="Tahoma"/>
              </a:rPr>
              <a:t>Blocking</a:t>
            </a:r>
            <a:r>
              <a:rPr sz="545" spc="10">
                <a:solidFill>
                  <a:srgbClr val="FFFFFF"/>
                </a:solidFill>
                <a:latin typeface="Tahoma"/>
                <a:cs typeface="Tahoma"/>
              </a:rPr>
              <a:t> </a:t>
            </a:r>
            <a:r>
              <a:rPr sz="545">
                <a:solidFill>
                  <a:srgbClr val="FFFFFF"/>
                </a:solidFill>
                <a:latin typeface="Tahoma"/>
                <a:cs typeface="Tahoma"/>
              </a:rPr>
              <a:t>Aramid</a:t>
            </a:r>
            <a:r>
              <a:rPr sz="545" spc="10">
                <a:solidFill>
                  <a:srgbClr val="FFFFFF"/>
                </a:solidFill>
                <a:latin typeface="Tahoma"/>
                <a:cs typeface="Tahoma"/>
              </a:rPr>
              <a:t> </a:t>
            </a:r>
            <a:r>
              <a:rPr sz="545" spc="-14">
                <a:solidFill>
                  <a:srgbClr val="FFFFFF"/>
                </a:solidFill>
                <a:latin typeface="Tahoma"/>
                <a:cs typeface="Tahoma"/>
              </a:rPr>
              <a:t>Yarn</a:t>
            </a:r>
            <a:endParaRPr sz="545">
              <a:latin typeface="Tahoma"/>
              <a:cs typeface="Tahoma"/>
            </a:endParaRPr>
          </a:p>
          <a:p>
            <a:pPr marL="108236" indent="-59746">
              <a:buFont typeface="Gill Sans MT"/>
              <a:buChar char="•"/>
              <a:tabLst>
                <a:tab pos="108236" algn="l"/>
              </a:tabLst>
            </a:pPr>
            <a:r>
              <a:rPr sz="545">
                <a:solidFill>
                  <a:srgbClr val="FFFFFF"/>
                </a:solidFill>
                <a:latin typeface="Calibri"/>
                <a:cs typeface="Calibri"/>
              </a:rPr>
              <a:t>Custom</a:t>
            </a:r>
            <a:r>
              <a:rPr sz="545" spc="82">
                <a:solidFill>
                  <a:srgbClr val="FFFFFF"/>
                </a:solidFill>
                <a:latin typeface="Calibri"/>
                <a:cs typeface="Calibri"/>
              </a:rPr>
              <a:t> </a:t>
            </a:r>
            <a:r>
              <a:rPr sz="545">
                <a:solidFill>
                  <a:srgbClr val="FFFFFF"/>
                </a:solidFill>
                <a:latin typeface="Calibri"/>
                <a:cs typeface="Calibri"/>
              </a:rPr>
              <a:t>lengths,</a:t>
            </a:r>
            <a:r>
              <a:rPr sz="545" spc="82">
                <a:solidFill>
                  <a:srgbClr val="FFFFFF"/>
                </a:solidFill>
                <a:latin typeface="Calibri"/>
                <a:cs typeface="Calibri"/>
              </a:rPr>
              <a:t> </a:t>
            </a:r>
            <a:r>
              <a:rPr sz="545">
                <a:solidFill>
                  <a:srgbClr val="FFFFFF"/>
                </a:solidFill>
                <a:latin typeface="Calibri"/>
                <a:cs typeface="Calibri"/>
              </a:rPr>
              <a:t>ships</a:t>
            </a:r>
            <a:r>
              <a:rPr sz="545" spc="82">
                <a:solidFill>
                  <a:srgbClr val="FFFFFF"/>
                </a:solidFill>
                <a:latin typeface="Calibri"/>
                <a:cs typeface="Calibri"/>
              </a:rPr>
              <a:t> </a:t>
            </a:r>
            <a:r>
              <a:rPr sz="545">
                <a:solidFill>
                  <a:srgbClr val="FFFFFF"/>
                </a:solidFill>
                <a:latin typeface="Calibri"/>
                <a:cs typeface="Calibri"/>
              </a:rPr>
              <a:t>in</a:t>
            </a:r>
            <a:r>
              <a:rPr sz="545" spc="82">
                <a:solidFill>
                  <a:srgbClr val="FFFFFF"/>
                </a:solidFill>
                <a:latin typeface="Calibri"/>
                <a:cs typeface="Calibri"/>
              </a:rPr>
              <a:t> </a:t>
            </a:r>
            <a:r>
              <a:rPr sz="545">
                <a:solidFill>
                  <a:srgbClr val="FFFFFF"/>
                </a:solidFill>
                <a:latin typeface="Calibri"/>
                <a:cs typeface="Calibri"/>
              </a:rPr>
              <a:t>2-3</a:t>
            </a:r>
            <a:r>
              <a:rPr sz="545" spc="85">
                <a:solidFill>
                  <a:srgbClr val="FFFFFF"/>
                </a:solidFill>
                <a:latin typeface="Calibri"/>
                <a:cs typeface="Calibri"/>
              </a:rPr>
              <a:t> </a:t>
            </a:r>
            <a:r>
              <a:rPr sz="545" spc="-14">
                <a:solidFill>
                  <a:srgbClr val="FFFFFF"/>
                </a:solidFill>
                <a:latin typeface="Calibri"/>
                <a:cs typeface="Calibri"/>
              </a:rPr>
              <a:t>days</a:t>
            </a:r>
            <a:endParaRPr sz="545">
              <a:latin typeface="Calibri"/>
              <a:cs typeface="Calibri"/>
            </a:endParaRPr>
          </a:p>
          <a:p>
            <a:pPr marL="108236" indent="-59746">
              <a:buFont typeface="Gill Sans MT"/>
              <a:buChar char="•"/>
              <a:tabLst>
                <a:tab pos="108236" algn="l"/>
              </a:tabLst>
            </a:pPr>
            <a:r>
              <a:rPr sz="545">
                <a:solidFill>
                  <a:srgbClr val="FFFFFF"/>
                </a:solidFill>
                <a:latin typeface="Calibri"/>
                <a:cs typeface="Calibri"/>
              </a:rPr>
              <a:t>Flat</a:t>
            </a:r>
            <a:r>
              <a:rPr sz="545" spc="82">
                <a:solidFill>
                  <a:srgbClr val="FFFFFF"/>
                </a:solidFill>
                <a:latin typeface="Calibri"/>
                <a:cs typeface="Calibri"/>
              </a:rPr>
              <a:t> </a:t>
            </a:r>
            <a:r>
              <a:rPr sz="545">
                <a:solidFill>
                  <a:srgbClr val="FFFFFF"/>
                </a:solidFill>
                <a:latin typeface="Calibri"/>
                <a:cs typeface="Calibri"/>
              </a:rPr>
              <a:t>Drop</a:t>
            </a:r>
            <a:r>
              <a:rPr sz="545" spc="85">
                <a:solidFill>
                  <a:srgbClr val="FFFFFF"/>
                </a:solidFill>
                <a:latin typeface="Calibri"/>
                <a:cs typeface="Calibri"/>
              </a:rPr>
              <a:t> </a:t>
            </a:r>
            <a:r>
              <a:rPr sz="545">
                <a:solidFill>
                  <a:srgbClr val="FFFFFF"/>
                </a:solidFill>
                <a:latin typeface="Calibri"/>
                <a:cs typeface="Calibri"/>
              </a:rPr>
              <a:t>cable</a:t>
            </a:r>
            <a:r>
              <a:rPr sz="545" spc="85">
                <a:solidFill>
                  <a:srgbClr val="FFFFFF"/>
                </a:solidFill>
                <a:latin typeface="Calibri"/>
                <a:cs typeface="Calibri"/>
              </a:rPr>
              <a:t> </a:t>
            </a:r>
            <a:r>
              <a:rPr sz="545">
                <a:solidFill>
                  <a:srgbClr val="FFFFFF"/>
                </a:solidFill>
                <a:latin typeface="Calibri"/>
                <a:cs typeface="Calibri"/>
              </a:rPr>
              <a:t>style</a:t>
            </a:r>
            <a:r>
              <a:rPr sz="545" spc="82">
                <a:solidFill>
                  <a:srgbClr val="FFFFFF"/>
                </a:solidFill>
                <a:latin typeface="Calibri"/>
                <a:cs typeface="Calibri"/>
              </a:rPr>
              <a:t> </a:t>
            </a:r>
            <a:r>
              <a:rPr sz="545" spc="-7">
                <a:solidFill>
                  <a:srgbClr val="FFFFFF"/>
                </a:solidFill>
                <a:latin typeface="Calibri"/>
                <a:cs typeface="Calibri"/>
              </a:rPr>
              <a:t>available</a:t>
            </a:r>
            <a:endParaRPr sz="545">
              <a:latin typeface="Calibri"/>
              <a:cs typeface="Calibri"/>
            </a:endParaRPr>
          </a:p>
        </p:txBody>
      </p:sp>
      <p:sp>
        <p:nvSpPr>
          <p:cNvPr id="186" name="object 186">
            <a:extLst>
              <a:ext uri="{FF2B5EF4-FFF2-40B4-BE49-F238E27FC236}">
                <a16:creationId xmlns:a16="http://schemas.microsoft.com/office/drawing/2014/main" id="{265534D4-3CB4-64F4-9CBD-19C45108535D}"/>
              </a:ext>
            </a:extLst>
          </p:cNvPr>
          <p:cNvSpPr txBox="1"/>
          <p:nvPr/>
        </p:nvSpPr>
        <p:spPr>
          <a:xfrm>
            <a:off x="3649933" y="6389492"/>
            <a:ext cx="4932651" cy="239576"/>
          </a:xfrm>
          <a:prstGeom prst="rect">
            <a:avLst/>
          </a:prstGeom>
        </p:spPr>
        <p:txBody>
          <a:bodyPr vert="horz" wrap="square" lIns="0" tIns="8659" rIns="0" bIns="0" rtlCol="0">
            <a:spAutoFit/>
          </a:bodyPr>
          <a:lstStyle/>
          <a:p>
            <a:pPr algn="ctr">
              <a:spcBef>
                <a:spcPts val="68"/>
              </a:spcBef>
            </a:pPr>
            <a:r>
              <a:rPr sz="375" spc="-7">
                <a:solidFill>
                  <a:srgbClr val="003A5C"/>
                </a:solidFill>
                <a:latin typeface="Gill Sans MT"/>
                <a:cs typeface="Gill Sans MT"/>
              </a:rPr>
              <a:t>LYNN,</a:t>
            </a:r>
            <a:r>
              <a:rPr sz="375" spc="34">
                <a:solidFill>
                  <a:srgbClr val="003A5C"/>
                </a:solidFill>
                <a:latin typeface="Gill Sans MT"/>
                <a:cs typeface="Gill Sans MT"/>
              </a:rPr>
              <a:t> </a:t>
            </a:r>
            <a:r>
              <a:rPr sz="375">
                <a:solidFill>
                  <a:srgbClr val="003A5C"/>
                </a:solidFill>
                <a:latin typeface="Gill Sans MT"/>
                <a:cs typeface="Gill Sans MT"/>
              </a:rPr>
              <a:t>Inc.</a:t>
            </a:r>
            <a:r>
              <a:rPr sz="375" spc="34">
                <a:solidFill>
                  <a:srgbClr val="003A5C"/>
                </a:solidFill>
                <a:latin typeface="Gill Sans MT"/>
                <a:cs typeface="Gill Sans MT"/>
              </a:rPr>
              <a:t> </a:t>
            </a:r>
            <a:r>
              <a:rPr sz="375">
                <a:solidFill>
                  <a:srgbClr val="003A5C"/>
                </a:solidFill>
                <a:latin typeface="Gill Sans MT"/>
                <a:cs typeface="Gill Sans MT"/>
              </a:rPr>
              <a:t>is</a:t>
            </a:r>
            <a:r>
              <a:rPr sz="375" spc="34">
                <a:solidFill>
                  <a:srgbClr val="003A5C"/>
                </a:solidFill>
                <a:latin typeface="Gill Sans MT"/>
                <a:cs typeface="Gill Sans MT"/>
              </a:rPr>
              <a:t> </a:t>
            </a:r>
            <a:r>
              <a:rPr sz="375" spc="-7">
                <a:solidFill>
                  <a:srgbClr val="003A5C"/>
                </a:solidFill>
                <a:latin typeface="Gill Sans MT"/>
                <a:cs typeface="Gill Sans MT"/>
              </a:rPr>
              <a:t>not</a:t>
            </a:r>
            <a:r>
              <a:rPr sz="375" spc="34">
                <a:solidFill>
                  <a:srgbClr val="003A5C"/>
                </a:solidFill>
                <a:latin typeface="Gill Sans MT"/>
                <a:cs typeface="Gill Sans MT"/>
              </a:rPr>
              <a:t> </a:t>
            </a:r>
            <a:r>
              <a:rPr sz="375">
                <a:solidFill>
                  <a:srgbClr val="003A5C"/>
                </a:solidFill>
                <a:latin typeface="Gill Sans MT"/>
                <a:cs typeface="Gill Sans MT"/>
              </a:rPr>
              <a:t>affiliated</a:t>
            </a:r>
            <a:r>
              <a:rPr sz="375" spc="34">
                <a:solidFill>
                  <a:srgbClr val="003A5C"/>
                </a:solidFill>
                <a:latin typeface="Gill Sans MT"/>
                <a:cs typeface="Gill Sans MT"/>
              </a:rPr>
              <a:t> </a:t>
            </a:r>
            <a:r>
              <a:rPr sz="375">
                <a:solidFill>
                  <a:srgbClr val="003A5C"/>
                </a:solidFill>
                <a:latin typeface="Gill Sans MT"/>
                <a:cs typeface="Gill Sans MT"/>
              </a:rPr>
              <a:t>with</a:t>
            </a:r>
            <a:r>
              <a:rPr sz="375" spc="34">
                <a:solidFill>
                  <a:srgbClr val="003A5C"/>
                </a:solidFill>
                <a:latin typeface="Gill Sans MT"/>
                <a:cs typeface="Gill Sans MT"/>
              </a:rPr>
              <a:t> </a:t>
            </a:r>
            <a:r>
              <a:rPr sz="375">
                <a:solidFill>
                  <a:srgbClr val="003A5C"/>
                </a:solidFill>
                <a:latin typeface="Gill Sans MT"/>
                <a:cs typeface="Gill Sans MT"/>
              </a:rPr>
              <a:t>Charles</a:t>
            </a:r>
            <a:r>
              <a:rPr sz="375" spc="34">
                <a:solidFill>
                  <a:srgbClr val="003A5C"/>
                </a:solidFill>
                <a:latin typeface="Gill Sans MT"/>
                <a:cs typeface="Gill Sans MT"/>
              </a:rPr>
              <a:t> </a:t>
            </a:r>
            <a:r>
              <a:rPr sz="375">
                <a:solidFill>
                  <a:srgbClr val="003A5C"/>
                </a:solidFill>
                <a:latin typeface="Gill Sans MT"/>
                <a:cs typeface="Gill Sans MT"/>
              </a:rPr>
              <a:t>Industries,</a:t>
            </a:r>
            <a:r>
              <a:rPr sz="375" spc="34">
                <a:solidFill>
                  <a:srgbClr val="003A5C"/>
                </a:solidFill>
                <a:latin typeface="Gill Sans MT"/>
                <a:cs typeface="Gill Sans MT"/>
              </a:rPr>
              <a:t> </a:t>
            </a:r>
            <a:r>
              <a:rPr sz="375">
                <a:solidFill>
                  <a:srgbClr val="003A5C"/>
                </a:solidFill>
                <a:latin typeface="Gill Sans MT"/>
                <a:cs typeface="Gill Sans MT"/>
              </a:rPr>
              <a:t>Clearfield,</a:t>
            </a:r>
            <a:r>
              <a:rPr sz="375" spc="34">
                <a:solidFill>
                  <a:srgbClr val="003A5C"/>
                </a:solidFill>
                <a:latin typeface="Gill Sans MT"/>
                <a:cs typeface="Gill Sans MT"/>
              </a:rPr>
              <a:t> </a:t>
            </a:r>
            <a:r>
              <a:rPr sz="375">
                <a:solidFill>
                  <a:srgbClr val="003A5C"/>
                </a:solidFill>
                <a:latin typeface="Gill Sans MT"/>
                <a:cs typeface="Gill Sans MT"/>
              </a:rPr>
              <a:t>Inc.,</a:t>
            </a:r>
            <a:r>
              <a:rPr sz="375" spc="34">
                <a:solidFill>
                  <a:srgbClr val="003A5C"/>
                </a:solidFill>
                <a:latin typeface="Gill Sans MT"/>
                <a:cs typeface="Gill Sans MT"/>
              </a:rPr>
              <a:t> </a:t>
            </a:r>
            <a:r>
              <a:rPr sz="375">
                <a:solidFill>
                  <a:srgbClr val="003A5C"/>
                </a:solidFill>
                <a:latin typeface="Gill Sans MT"/>
                <a:cs typeface="Gill Sans MT"/>
              </a:rPr>
              <a:t>Corning,</a:t>
            </a:r>
            <a:r>
              <a:rPr sz="375" spc="34">
                <a:solidFill>
                  <a:srgbClr val="003A5C"/>
                </a:solidFill>
                <a:latin typeface="Gill Sans MT"/>
                <a:cs typeface="Gill Sans MT"/>
              </a:rPr>
              <a:t> </a:t>
            </a:r>
            <a:r>
              <a:rPr sz="375">
                <a:solidFill>
                  <a:srgbClr val="003A5C"/>
                </a:solidFill>
                <a:latin typeface="Gill Sans MT"/>
                <a:cs typeface="Gill Sans MT"/>
              </a:rPr>
              <a:t>Inc.,</a:t>
            </a:r>
            <a:r>
              <a:rPr sz="375" spc="34">
                <a:solidFill>
                  <a:srgbClr val="003A5C"/>
                </a:solidFill>
                <a:latin typeface="Gill Sans MT"/>
                <a:cs typeface="Gill Sans MT"/>
              </a:rPr>
              <a:t> </a:t>
            </a:r>
            <a:r>
              <a:rPr sz="375">
                <a:solidFill>
                  <a:srgbClr val="003A5C"/>
                </a:solidFill>
                <a:latin typeface="Gill Sans MT"/>
                <a:cs typeface="Gill Sans MT"/>
              </a:rPr>
              <a:t>Panduit,</a:t>
            </a:r>
            <a:r>
              <a:rPr sz="375" spc="37">
                <a:solidFill>
                  <a:srgbClr val="003A5C"/>
                </a:solidFill>
                <a:latin typeface="Gill Sans MT"/>
                <a:cs typeface="Gill Sans MT"/>
              </a:rPr>
              <a:t> </a:t>
            </a:r>
            <a:r>
              <a:rPr sz="375" spc="-7">
                <a:solidFill>
                  <a:srgbClr val="003A5C"/>
                </a:solidFill>
                <a:latin typeface="Gill Sans MT"/>
                <a:cs typeface="Gill Sans MT"/>
              </a:rPr>
              <a:t>Leviton</a:t>
            </a:r>
            <a:r>
              <a:rPr sz="375" spc="34">
                <a:solidFill>
                  <a:srgbClr val="003A5C"/>
                </a:solidFill>
                <a:latin typeface="Gill Sans MT"/>
                <a:cs typeface="Gill Sans MT"/>
              </a:rPr>
              <a:t> </a:t>
            </a:r>
            <a:r>
              <a:rPr sz="375">
                <a:solidFill>
                  <a:srgbClr val="003A5C"/>
                </a:solidFill>
                <a:latin typeface="Gill Sans MT"/>
                <a:cs typeface="Gill Sans MT"/>
              </a:rPr>
              <a:t>Manufacturing</a:t>
            </a:r>
            <a:r>
              <a:rPr sz="375" spc="34">
                <a:solidFill>
                  <a:srgbClr val="003A5C"/>
                </a:solidFill>
                <a:latin typeface="Gill Sans MT"/>
                <a:cs typeface="Gill Sans MT"/>
              </a:rPr>
              <a:t> </a:t>
            </a:r>
            <a:r>
              <a:rPr sz="375">
                <a:solidFill>
                  <a:srgbClr val="003A5C"/>
                </a:solidFill>
                <a:latin typeface="Gill Sans MT"/>
                <a:cs typeface="Gill Sans MT"/>
              </a:rPr>
              <a:t>Company,</a:t>
            </a:r>
            <a:r>
              <a:rPr sz="375" spc="34">
                <a:solidFill>
                  <a:srgbClr val="003A5C"/>
                </a:solidFill>
                <a:latin typeface="Gill Sans MT"/>
                <a:cs typeface="Gill Sans MT"/>
              </a:rPr>
              <a:t> </a:t>
            </a:r>
            <a:r>
              <a:rPr sz="375">
                <a:solidFill>
                  <a:srgbClr val="003A5C"/>
                </a:solidFill>
                <a:latin typeface="Gill Sans MT"/>
                <a:cs typeface="Gill Sans MT"/>
              </a:rPr>
              <a:t>Inc.,</a:t>
            </a:r>
            <a:r>
              <a:rPr sz="375" spc="34">
                <a:solidFill>
                  <a:srgbClr val="003A5C"/>
                </a:solidFill>
                <a:latin typeface="Gill Sans MT"/>
                <a:cs typeface="Gill Sans MT"/>
              </a:rPr>
              <a:t> </a:t>
            </a:r>
            <a:r>
              <a:rPr sz="375">
                <a:solidFill>
                  <a:srgbClr val="003A5C"/>
                </a:solidFill>
                <a:latin typeface="Gill Sans MT"/>
                <a:cs typeface="Gill Sans MT"/>
              </a:rPr>
              <a:t>US</a:t>
            </a:r>
            <a:r>
              <a:rPr sz="375" spc="34">
                <a:solidFill>
                  <a:srgbClr val="003A5C"/>
                </a:solidFill>
                <a:latin typeface="Gill Sans MT"/>
                <a:cs typeface="Gill Sans MT"/>
              </a:rPr>
              <a:t> </a:t>
            </a:r>
            <a:r>
              <a:rPr sz="375">
                <a:solidFill>
                  <a:srgbClr val="003A5C"/>
                </a:solidFill>
                <a:latin typeface="Gill Sans MT"/>
                <a:cs typeface="Gill Sans MT"/>
              </a:rPr>
              <a:t>Conec,</a:t>
            </a:r>
            <a:r>
              <a:rPr sz="375" spc="34">
                <a:solidFill>
                  <a:srgbClr val="003A5C"/>
                </a:solidFill>
                <a:latin typeface="Gill Sans MT"/>
                <a:cs typeface="Gill Sans MT"/>
              </a:rPr>
              <a:t> </a:t>
            </a:r>
            <a:r>
              <a:rPr sz="375">
                <a:solidFill>
                  <a:srgbClr val="003A5C"/>
                </a:solidFill>
                <a:latin typeface="Gill Sans MT"/>
                <a:cs typeface="Gill Sans MT"/>
              </a:rPr>
              <a:t>Ltd.,</a:t>
            </a:r>
            <a:r>
              <a:rPr sz="375" spc="34">
                <a:solidFill>
                  <a:srgbClr val="003A5C"/>
                </a:solidFill>
                <a:latin typeface="Gill Sans MT"/>
                <a:cs typeface="Gill Sans MT"/>
              </a:rPr>
              <a:t> </a:t>
            </a:r>
            <a:r>
              <a:rPr sz="375">
                <a:solidFill>
                  <a:srgbClr val="003A5C"/>
                </a:solidFill>
                <a:latin typeface="Gill Sans MT"/>
                <a:cs typeface="Gill Sans MT"/>
              </a:rPr>
              <a:t>or</a:t>
            </a:r>
            <a:r>
              <a:rPr sz="375" spc="34">
                <a:solidFill>
                  <a:srgbClr val="003A5C"/>
                </a:solidFill>
                <a:latin typeface="Gill Sans MT"/>
                <a:cs typeface="Gill Sans MT"/>
              </a:rPr>
              <a:t> </a:t>
            </a:r>
            <a:r>
              <a:rPr sz="375" spc="-7">
                <a:solidFill>
                  <a:srgbClr val="003A5C"/>
                </a:solidFill>
                <a:latin typeface="Gill Sans MT"/>
                <a:cs typeface="Gill Sans MT"/>
              </a:rPr>
              <a:t>Velcro</a:t>
            </a:r>
            <a:r>
              <a:rPr sz="375" spc="34">
                <a:solidFill>
                  <a:srgbClr val="003A5C"/>
                </a:solidFill>
                <a:latin typeface="Gill Sans MT"/>
                <a:cs typeface="Gill Sans MT"/>
              </a:rPr>
              <a:t> </a:t>
            </a:r>
            <a:r>
              <a:rPr sz="375" spc="-7">
                <a:solidFill>
                  <a:srgbClr val="003A5C"/>
                </a:solidFill>
                <a:latin typeface="Gill Sans MT"/>
                <a:cs typeface="Gill Sans MT"/>
              </a:rPr>
              <a:t>BVBA.</a:t>
            </a:r>
            <a:endParaRPr sz="375">
              <a:latin typeface="Gill Sans MT"/>
              <a:cs typeface="Gill Sans MT"/>
            </a:endParaRPr>
          </a:p>
          <a:p>
            <a:pPr algn="ctr">
              <a:lnSpc>
                <a:spcPct val="100000"/>
              </a:lnSpc>
            </a:pPr>
            <a:r>
              <a:rPr sz="375">
                <a:solidFill>
                  <a:srgbClr val="003A5C"/>
                </a:solidFill>
                <a:latin typeface="Gill Sans MT"/>
                <a:cs typeface="Gill Sans MT"/>
              </a:rPr>
              <a:t>All</a:t>
            </a:r>
            <a:r>
              <a:rPr sz="375" spc="37">
                <a:solidFill>
                  <a:srgbClr val="003A5C"/>
                </a:solidFill>
                <a:latin typeface="Gill Sans MT"/>
                <a:cs typeface="Gill Sans MT"/>
              </a:rPr>
              <a:t> </a:t>
            </a:r>
            <a:r>
              <a:rPr sz="375">
                <a:solidFill>
                  <a:srgbClr val="003A5C"/>
                </a:solidFill>
                <a:latin typeface="Gill Sans MT"/>
                <a:cs typeface="Gill Sans MT"/>
              </a:rPr>
              <a:t>Charles</a:t>
            </a:r>
            <a:r>
              <a:rPr sz="375" spc="41">
                <a:solidFill>
                  <a:srgbClr val="003A5C"/>
                </a:solidFill>
                <a:latin typeface="Gill Sans MT"/>
                <a:cs typeface="Gill Sans MT"/>
              </a:rPr>
              <a:t> </a:t>
            </a:r>
            <a:r>
              <a:rPr sz="375">
                <a:solidFill>
                  <a:srgbClr val="003A5C"/>
                </a:solidFill>
                <a:latin typeface="Gill Sans MT"/>
                <a:cs typeface="Gill Sans MT"/>
              </a:rPr>
              <a:t>Industries,</a:t>
            </a:r>
            <a:r>
              <a:rPr sz="375" spc="37">
                <a:solidFill>
                  <a:srgbClr val="003A5C"/>
                </a:solidFill>
                <a:latin typeface="Gill Sans MT"/>
                <a:cs typeface="Gill Sans MT"/>
              </a:rPr>
              <a:t> </a:t>
            </a:r>
            <a:r>
              <a:rPr sz="375">
                <a:solidFill>
                  <a:srgbClr val="003A5C"/>
                </a:solidFill>
                <a:latin typeface="Gill Sans MT"/>
                <a:cs typeface="Gill Sans MT"/>
              </a:rPr>
              <a:t>Clearfield,</a:t>
            </a:r>
            <a:r>
              <a:rPr sz="375" spc="41">
                <a:solidFill>
                  <a:srgbClr val="003A5C"/>
                </a:solidFill>
                <a:latin typeface="Gill Sans MT"/>
                <a:cs typeface="Gill Sans MT"/>
              </a:rPr>
              <a:t> </a:t>
            </a:r>
            <a:r>
              <a:rPr sz="375">
                <a:solidFill>
                  <a:srgbClr val="003A5C"/>
                </a:solidFill>
                <a:latin typeface="Gill Sans MT"/>
                <a:cs typeface="Gill Sans MT"/>
              </a:rPr>
              <a:t>Corning</a:t>
            </a:r>
            <a:r>
              <a:rPr sz="375" spc="37">
                <a:solidFill>
                  <a:srgbClr val="003A5C"/>
                </a:solidFill>
                <a:latin typeface="Gill Sans MT"/>
                <a:cs typeface="Gill Sans MT"/>
              </a:rPr>
              <a:t> </a:t>
            </a:r>
            <a:r>
              <a:rPr sz="375">
                <a:solidFill>
                  <a:srgbClr val="003A5C"/>
                </a:solidFill>
                <a:latin typeface="Gill Sans MT"/>
                <a:cs typeface="Gill Sans MT"/>
              </a:rPr>
              <a:t>(including</a:t>
            </a:r>
            <a:r>
              <a:rPr sz="375" spc="41">
                <a:solidFill>
                  <a:srgbClr val="003A5C"/>
                </a:solidFill>
                <a:latin typeface="Gill Sans MT"/>
                <a:cs typeface="Gill Sans MT"/>
              </a:rPr>
              <a:t> </a:t>
            </a:r>
            <a:r>
              <a:rPr sz="375">
                <a:solidFill>
                  <a:srgbClr val="003A5C"/>
                </a:solidFill>
                <a:latin typeface="Gill Sans MT"/>
                <a:cs typeface="Gill Sans MT"/>
              </a:rPr>
              <a:t>OptiTap</a:t>
            </a:r>
            <a:r>
              <a:rPr sz="409" baseline="27777">
                <a:solidFill>
                  <a:srgbClr val="003A5C"/>
                </a:solidFill>
                <a:latin typeface="Gill Sans MT"/>
                <a:cs typeface="Gill Sans MT"/>
              </a:rPr>
              <a:t>®</a:t>
            </a:r>
            <a:r>
              <a:rPr sz="375">
                <a:solidFill>
                  <a:srgbClr val="003A5C"/>
                </a:solidFill>
                <a:latin typeface="Gill Sans MT"/>
                <a:cs typeface="Gill Sans MT"/>
              </a:rPr>
              <a:t>),</a:t>
            </a:r>
            <a:r>
              <a:rPr sz="375" spc="41">
                <a:solidFill>
                  <a:srgbClr val="003A5C"/>
                </a:solidFill>
                <a:latin typeface="Gill Sans MT"/>
                <a:cs typeface="Gill Sans MT"/>
              </a:rPr>
              <a:t> </a:t>
            </a:r>
            <a:r>
              <a:rPr sz="375">
                <a:solidFill>
                  <a:srgbClr val="003A5C"/>
                </a:solidFill>
                <a:latin typeface="Gill Sans MT"/>
                <a:cs typeface="Gill Sans MT"/>
              </a:rPr>
              <a:t>Panduit,</a:t>
            </a:r>
            <a:r>
              <a:rPr sz="375" spc="37">
                <a:solidFill>
                  <a:srgbClr val="003A5C"/>
                </a:solidFill>
                <a:latin typeface="Gill Sans MT"/>
                <a:cs typeface="Gill Sans MT"/>
              </a:rPr>
              <a:t> </a:t>
            </a:r>
            <a:r>
              <a:rPr sz="375" spc="-7">
                <a:solidFill>
                  <a:srgbClr val="003A5C"/>
                </a:solidFill>
                <a:latin typeface="Gill Sans MT"/>
                <a:cs typeface="Gill Sans MT"/>
              </a:rPr>
              <a:t>Leviton,</a:t>
            </a:r>
            <a:r>
              <a:rPr sz="375" spc="41">
                <a:solidFill>
                  <a:srgbClr val="003A5C"/>
                </a:solidFill>
                <a:latin typeface="Gill Sans MT"/>
                <a:cs typeface="Gill Sans MT"/>
              </a:rPr>
              <a:t> </a:t>
            </a:r>
            <a:r>
              <a:rPr sz="375">
                <a:solidFill>
                  <a:srgbClr val="003A5C"/>
                </a:solidFill>
                <a:latin typeface="Gill Sans MT"/>
                <a:cs typeface="Gill Sans MT"/>
              </a:rPr>
              <a:t>and</a:t>
            </a:r>
            <a:r>
              <a:rPr sz="375" spc="37">
                <a:solidFill>
                  <a:srgbClr val="003A5C"/>
                </a:solidFill>
                <a:latin typeface="Gill Sans MT"/>
                <a:cs typeface="Gill Sans MT"/>
              </a:rPr>
              <a:t> </a:t>
            </a:r>
            <a:r>
              <a:rPr sz="375" spc="-7">
                <a:solidFill>
                  <a:srgbClr val="003A5C"/>
                </a:solidFill>
                <a:latin typeface="Gill Sans MT"/>
                <a:cs typeface="Gill Sans MT"/>
              </a:rPr>
              <a:t>Velcro</a:t>
            </a:r>
            <a:r>
              <a:rPr sz="375" spc="41">
                <a:solidFill>
                  <a:srgbClr val="003A5C"/>
                </a:solidFill>
                <a:latin typeface="Gill Sans MT"/>
                <a:cs typeface="Gill Sans MT"/>
              </a:rPr>
              <a:t> </a:t>
            </a:r>
            <a:r>
              <a:rPr sz="375">
                <a:solidFill>
                  <a:srgbClr val="003A5C"/>
                </a:solidFill>
                <a:latin typeface="Gill Sans MT"/>
                <a:cs typeface="Gill Sans MT"/>
              </a:rPr>
              <a:t>product</a:t>
            </a:r>
            <a:r>
              <a:rPr sz="375" spc="37">
                <a:solidFill>
                  <a:srgbClr val="003A5C"/>
                </a:solidFill>
                <a:latin typeface="Gill Sans MT"/>
                <a:cs typeface="Gill Sans MT"/>
              </a:rPr>
              <a:t> </a:t>
            </a:r>
            <a:r>
              <a:rPr sz="375">
                <a:solidFill>
                  <a:srgbClr val="003A5C"/>
                </a:solidFill>
                <a:latin typeface="Gill Sans MT"/>
                <a:cs typeface="Gill Sans MT"/>
              </a:rPr>
              <a:t>names</a:t>
            </a:r>
            <a:r>
              <a:rPr sz="375" spc="41">
                <a:solidFill>
                  <a:srgbClr val="003A5C"/>
                </a:solidFill>
                <a:latin typeface="Gill Sans MT"/>
                <a:cs typeface="Gill Sans MT"/>
              </a:rPr>
              <a:t> </a:t>
            </a:r>
            <a:r>
              <a:rPr sz="375">
                <a:solidFill>
                  <a:srgbClr val="003A5C"/>
                </a:solidFill>
                <a:latin typeface="Gill Sans MT"/>
                <a:cs typeface="Gill Sans MT"/>
              </a:rPr>
              <a:t>are</a:t>
            </a:r>
            <a:r>
              <a:rPr sz="375" spc="41">
                <a:solidFill>
                  <a:srgbClr val="003A5C"/>
                </a:solidFill>
                <a:latin typeface="Gill Sans MT"/>
                <a:cs typeface="Gill Sans MT"/>
              </a:rPr>
              <a:t> </a:t>
            </a:r>
            <a:r>
              <a:rPr sz="375">
                <a:solidFill>
                  <a:srgbClr val="003A5C"/>
                </a:solidFill>
                <a:latin typeface="Gill Sans MT"/>
                <a:cs typeface="Gill Sans MT"/>
              </a:rPr>
              <a:t>trademarks</a:t>
            </a:r>
            <a:r>
              <a:rPr sz="375" spc="37">
                <a:solidFill>
                  <a:srgbClr val="003A5C"/>
                </a:solidFill>
                <a:latin typeface="Gill Sans MT"/>
                <a:cs typeface="Gill Sans MT"/>
              </a:rPr>
              <a:t> </a:t>
            </a:r>
            <a:r>
              <a:rPr sz="375">
                <a:solidFill>
                  <a:srgbClr val="003A5C"/>
                </a:solidFill>
                <a:latin typeface="Gill Sans MT"/>
                <a:cs typeface="Gill Sans MT"/>
              </a:rPr>
              <a:t>or</a:t>
            </a:r>
            <a:r>
              <a:rPr sz="375" spc="41">
                <a:solidFill>
                  <a:srgbClr val="003A5C"/>
                </a:solidFill>
                <a:latin typeface="Gill Sans MT"/>
                <a:cs typeface="Gill Sans MT"/>
              </a:rPr>
              <a:t> </a:t>
            </a:r>
            <a:r>
              <a:rPr sz="375">
                <a:solidFill>
                  <a:srgbClr val="003A5C"/>
                </a:solidFill>
                <a:latin typeface="Gill Sans MT"/>
                <a:cs typeface="Gill Sans MT"/>
              </a:rPr>
              <a:t>registered</a:t>
            </a:r>
            <a:r>
              <a:rPr sz="375" spc="37">
                <a:solidFill>
                  <a:srgbClr val="003A5C"/>
                </a:solidFill>
                <a:latin typeface="Gill Sans MT"/>
                <a:cs typeface="Gill Sans MT"/>
              </a:rPr>
              <a:t> </a:t>
            </a:r>
            <a:r>
              <a:rPr sz="375">
                <a:solidFill>
                  <a:srgbClr val="003A5C"/>
                </a:solidFill>
                <a:latin typeface="Gill Sans MT"/>
                <a:cs typeface="Gill Sans MT"/>
              </a:rPr>
              <a:t>trademarks</a:t>
            </a:r>
            <a:r>
              <a:rPr sz="375" spc="41">
                <a:solidFill>
                  <a:srgbClr val="003A5C"/>
                </a:solidFill>
                <a:latin typeface="Gill Sans MT"/>
                <a:cs typeface="Gill Sans MT"/>
              </a:rPr>
              <a:t> </a:t>
            </a:r>
            <a:r>
              <a:rPr sz="375">
                <a:solidFill>
                  <a:srgbClr val="003A5C"/>
                </a:solidFill>
                <a:latin typeface="Gill Sans MT"/>
                <a:cs typeface="Gill Sans MT"/>
              </a:rPr>
              <a:t>of</a:t>
            </a:r>
            <a:r>
              <a:rPr sz="375" spc="41">
                <a:solidFill>
                  <a:srgbClr val="003A5C"/>
                </a:solidFill>
                <a:latin typeface="Gill Sans MT"/>
                <a:cs typeface="Gill Sans MT"/>
              </a:rPr>
              <a:t> </a:t>
            </a:r>
            <a:r>
              <a:rPr sz="375">
                <a:solidFill>
                  <a:srgbClr val="003A5C"/>
                </a:solidFill>
                <a:latin typeface="Gill Sans MT"/>
                <a:cs typeface="Gill Sans MT"/>
              </a:rPr>
              <a:t>Corning,</a:t>
            </a:r>
            <a:r>
              <a:rPr sz="375" spc="37">
                <a:solidFill>
                  <a:srgbClr val="003A5C"/>
                </a:solidFill>
                <a:latin typeface="Gill Sans MT"/>
                <a:cs typeface="Gill Sans MT"/>
              </a:rPr>
              <a:t> </a:t>
            </a:r>
            <a:r>
              <a:rPr sz="375">
                <a:solidFill>
                  <a:srgbClr val="003A5C"/>
                </a:solidFill>
                <a:latin typeface="Gill Sans MT"/>
                <a:cs typeface="Gill Sans MT"/>
              </a:rPr>
              <a:t>Inc.,</a:t>
            </a:r>
            <a:r>
              <a:rPr sz="375" spc="41">
                <a:solidFill>
                  <a:srgbClr val="003A5C"/>
                </a:solidFill>
                <a:latin typeface="Gill Sans MT"/>
                <a:cs typeface="Gill Sans MT"/>
              </a:rPr>
              <a:t> </a:t>
            </a:r>
            <a:r>
              <a:rPr sz="375">
                <a:solidFill>
                  <a:srgbClr val="003A5C"/>
                </a:solidFill>
                <a:latin typeface="Gill Sans MT"/>
                <a:cs typeface="Gill Sans MT"/>
              </a:rPr>
              <a:t>Panduit,</a:t>
            </a:r>
            <a:r>
              <a:rPr sz="375" spc="37">
                <a:solidFill>
                  <a:srgbClr val="003A5C"/>
                </a:solidFill>
                <a:latin typeface="Gill Sans MT"/>
                <a:cs typeface="Gill Sans MT"/>
              </a:rPr>
              <a:t> </a:t>
            </a:r>
            <a:r>
              <a:rPr sz="375" spc="-7">
                <a:solidFill>
                  <a:srgbClr val="003A5C"/>
                </a:solidFill>
                <a:latin typeface="Gill Sans MT"/>
                <a:cs typeface="Gill Sans MT"/>
              </a:rPr>
              <a:t>Leviton</a:t>
            </a:r>
            <a:r>
              <a:rPr sz="375" spc="41">
                <a:solidFill>
                  <a:srgbClr val="003A5C"/>
                </a:solidFill>
                <a:latin typeface="Gill Sans MT"/>
                <a:cs typeface="Gill Sans MT"/>
              </a:rPr>
              <a:t> </a:t>
            </a:r>
            <a:r>
              <a:rPr sz="375">
                <a:solidFill>
                  <a:srgbClr val="003A5C"/>
                </a:solidFill>
                <a:latin typeface="Gill Sans MT"/>
                <a:cs typeface="Gill Sans MT"/>
              </a:rPr>
              <a:t>Manufacturing</a:t>
            </a:r>
            <a:r>
              <a:rPr sz="375" spc="37">
                <a:solidFill>
                  <a:srgbClr val="003A5C"/>
                </a:solidFill>
                <a:latin typeface="Gill Sans MT"/>
                <a:cs typeface="Gill Sans MT"/>
              </a:rPr>
              <a:t> </a:t>
            </a:r>
            <a:r>
              <a:rPr sz="375">
                <a:solidFill>
                  <a:srgbClr val="003A5C"/>
                </a:solidFill>
                <a:latin typeface="Gill Sans MT"/>
                <a:cs typeface="Gill Sans MT"/>
              </a:rPr>
              <a:t>Company,</a:t>
            </a:r>
            <a:r>
              <a:rPr sz="375" spc="41">
                <a:solidFill>
                  <a:srgbClr val="003A5C"/>
                </a:solidFill>
                <a:latin typeface="Gill Sans MT"/>
                <a:cs typeface="Gill Sans MT"/>
              </a:rPr>
              <a:t> </a:t>
            </a:r>
            <a:r>
              <a:rPr sz="375">
                <a:solidFill>
                  <a:srgbClr val="003A5C"/>
                </a:solidFill>
                <a:latin typeface="Gill Sans MT"/>
                <a:cs typeface="Gill Sans MT"/>
              </a:rPr>
              <a:t>Inc.,</a:t>
            </a:r>
            <a:r>
              <a:rPr sz="375" spc="41">
                <a:solidFill>
                  <a:srgbClr val="003A5C"/>
                </a:solidFill>
                <a:latin typeface="Gill Sans MT"/>
                <a:cs typeface="Gill Sans MT"/>
              </a:rPr>
              <a:t> </a:t>
            </a:r>
            <a:r>
              <a:rPr sz="375">
                <a:solidFill>
                  <a:srgbClr val="003A5C"/>
                </a:solidFill>
                <a:latin typeface="Gill Sans MT"/>
                <a:cs typeface="Gill Sans MT"/>
              </a:rPr>
              <a:t>and</a:t>
            </a:r>
            <a:r>
              <a:rPr sz="375" spc="37">
                <a:solidFill>
                  <a:srgbClr val="003A5C"/>
                </a:solidFill>
                <a:latin typeface="Gill Sans MT"/>
                <a:cs typeface="Gill Sans MT"/>
              </a:rPr>
              <a:t> </a:t>
            </a:r>
            <a:r>
              <a:rPr sz="375" spc="-7">
                <a:solidFill>
                  <a:srgbClr val="003A5C"/>
                </a:solidFill>
                <a:latin typeface="Gill Sans MT"/>
                <a:cs typeface="Gill Sans MT"/>
              </a:rPr>
              <a:t>Velcro</a:t>
            </a:r>
            <a:r>
              <a:rPr sz="375" spc="41">
                <a:solidFill>
                  <a:srgbClr val="003A5C"/>
                </a:solidFill>
                <a:latin typeface="Gill Sans MT"/>
                <a:cs typeface="Gill Sans MT"/>
              </a:rPr>
              <a:t> </a:t>
            </a:r>
            <a:r>
              <a:rPr sz="375">
                <a:solidFill>
                  <a:srgbClr val="003A5C"/>
                </a:solidFill>
                <a:latin typeface="Gill Sans MT"/>
                <a:cs typeface="Gill Sans MT"/>
              </a:rPr>
              <a:t>BVBA</a:t>
            </a:r>
            <a:r>
              <a:rPr sz="375" spc="37">
                <a:solidFill>
                  <a:srgbClr val="003A5C"/>
                </a:solidFill>
                <a:latin typeface="Gill Sans MT"/>
                <a:cs typeface="Gill Sans MT"/>
              </a:rPr>
              <a:t> </a:t>
            </a:r>
            <a:r>
              <a:rPr sz="375" spc="-7">
                <a:solidFill>
                  <a:srgbClr val="003A5C"/>
                </a:solidFill>
                <a:latin typeface="Gill Sans MT"/>
                <a:cs typeface="Gill Sans MT"/>
              </a:rPr>
              <a:t>respectively.</a:t>
            </a:r>
            <a:endParaRPr sz="375">
              <a:latin typeface="Gill Sans MT"/>
              <a:cs typeface="Gill Sans MT"/>
            </a:endParaRPr>
          </a:p>
          <a:p>
            <a:pPr algn="ctr">
              <a:lnSpc>
                <a:spcPct val="100000"/>
              </a:lnSpc>
            </a:pPr>
            <a:r>
              <a:rPr sz="375">
                <a:solidFill>
                  <a:srgbClr val="003A5C"/>
                </a:solidFill>
                <a:latin typeface="Gill Sans MT"/>
                <a:cs typeface="Gill Sans MT"/>
              </a:rPr>
              <a:t>MTP</a:t>
            </a:r>
            <a:r>
              <a:rPr sz="409" baseline="27777">
                <a:solidFill>
                  <a:srgbClr val="003A5C"/>
                </a:solidFill>
                <a:latin typeface="Gill Sans MT"/>
                <a:cs typeface="Gill Sans MT"/>
              </a:rPr>
              <a:t>®</a:t>
            </a:r>
            <a:r>
              <a:rPr sz="409" spc="51" baseline="27777">
                <a:solidFill>
                  <a:srgbClr val="003A5C"/>
                </a:solidFill>
                <a:latin typeface="Gill Sans MT"/>
                <a:cs typeface="Gill Sans MT"/>
              </a:rPr>
              <a:t> </a:t>
            </a:r>
            <a:r>
              <a:rPr sz="375">
                <a:solidFill>
                  <a:srgbClr val="003A5C"/>
                </a:solidFill>
                <a:latin typeface="Gill Sans MT"/>
                <a:cs typeface="Gill Sans MT"/>
              </a:rPr>
              <a:t>is</a:t>
            </a:r>
            <a:r>
              <a:rPr sz="375" spc="7">
                <a:solidFill>
                  <a:srgbClr val="003A5C"/>
                </a:solidFill>
                <a:latin typeface="Gill Sans MT"/>
                <a:cs typeface="Gill Sans MT"/>
              </a:rPr>
              <a:t> </a:t>
            </a:r>
            <a:r>
              <a:rPr sz="375" spc="44">
                <a:solidFill>
                  <a:srgbClr val="003A5C"/>
                </a:solidFill>
                <a:latin typeface="Gill Sans MT"/>
                <a:cs typeface="Gill Sans MT"/>
              </a:rPr>
              <a:t>a</a:t>
            </a:r>
            <a:r>
              <a:rPr sz="375" spc="7">
                <a:solidFill>
                  <a:srgbClr val="003A5C"/>
                </a:solidFill>
                <a:latin typeface="Gill Sans MT"/>
                <a:cs typeface="Gill Sans MT"/>
              </a:rPr>
              <a:t> </a:t>
            </a:r>
            <a:r>
              <a:rPr sz="375">
                <a:solidFill>
                  <a:srgbClr val="003A5C"/>
                </a:solidFill>
                <a:latin typeface="Gill Sans MT"/>
                <a:cs typeface="Gill Sans MT"/>
              </a:rPr>
              <a:t>registered</a:t>
            </a:r>
            <a:r>
              <a:rPr sz="375" spc="7">
                <a:solidFill>
                  <a:srgbClr val="003A5C"/>
                </a:solidFill>
                <a:latin typeface="Gill Sans MT"/>
                <a:cs typeface="Gill Sans MT"/>
              </a:rPr>
              <a:t> </a:t>
            </a:r>
            <a:r>
              <a:rPr sz="375">
                <a:solidFill>
                  <a:srgbClr val="003A5C"/>
                </a:solidFill>
                <a:latin typeface="Gill Sans MT"/>
                <a:cs typeface="Gill Sans MT"/>
              </a:rPr>
              <a:t>trademark</a:t>
            </a:r>
            <a:r>
              <a:rPr sz="375" spc="7">
                <a:solidFill>
                  <a:srgbClr val="003A5C"/>
                </a:solidFill>
                <a:latin typeface="Gill Sans MT"/>
                <a:cs typeface="Gill Sans MT"/>
              </a:rPr>
              <a:t> </a:t>
            </a:r>
            <a:r>
              <a:rPr sz="375">
                <a:solidFill>
                  <a:srgbClr val="003A5C"/>
                </a:solidFill>
                <a:latin typeface="Gill Sans MT"/>
                <a:cs typeface="Gill Sans MT"/>
              </a:rPr>
              <a:t>of</a:t>
            </a:r>
            <a:r>
              <a:rPr sz="375" spc="7">
                <a:solidFill>
                  <a:srgbClr val="003A5C"/>
                </a:solidFill>
                <a:latin typeface="Gill Sans MT"/>
                <a:cs typeface="Gill Sans MT"/>
              </a:rPr>
              <a:t> </a:t>
            </a:r>
            <a:r>
              <a:rPr sz="375">
                <a:solidFill>
                  <a:srgbClr val="003A5C"/>
                </a:solidFill>
                <a:latin typeface="Gill Sans MT"/>
                <a:cs typeface="Gill Sans MT"/>
              </a:rPr>
              <a:t>US</a:t>
            </a:r>
            <a:r>
              <a:rPr sz="375" spc="7">
                <a:solidFill>
                  <a:srgbClr val="003A5C"/>
                </a:solidFill>
                <a:latin typeface="Gill Sans MT"/>
                <a:cs typeface="Gill Sans MT"/>
              </a:rPr>
              <a:t> </a:t>
            </a:r>
            <a:r>
              <a:rPr sz="375">
                <a:solidFill>
                  <a:srgbClr val="003A5C"/>
                </a:solidFill>
                <a:latin typeface="Gill Sans MT"/>
                <a:cs typeface="Gill Sans MT"/>
              </a:rPr>
              <a:t>Conect,</a:t>
            </a:r>
            <a:r>
              <a:rPr sz="375" spc="10">
                <a:solidFill>
                  <a:srgbClr val="003A5C"/>
                </a:solidFill>
                <a:latin typeface="Gill Sans MT"/>
                <a:cs typeface="Gill Sans MT"/>
              </a:rPr>
              <a:t> </a:t>
            </a:r>
            <a:r>
              <a:rPr sz="375" spc="-14">
                <a:solidFill>
                  <a:srgbClr val="003A5C"/>
                </a:solidFill>
                <a:latin typeface="Gill Sans MT"/>
                <a:cs typeface="Gill Sans MT"/>
              </a:rPr>
              <a:t>Ltd.</a:t>
            </a:r>
            <a:endParaRPr sz="375">
              <a:latin typeface="Gill Sans MT"/>
              <a:cs typeface="Gill Sans MT"/>
            </a:endParaRPr>
          </a:p>
          <a:p>
            <a:pPr algn="ctr">
              <a:lnSpc>
                <a:spcPct val="100000"/>
              </a:lnSpc>
            </a:pPr>
            <a:r>
              <a:rPr sz="375" spc="7">
                <a:solidFill>
                  <a:srgbClr val="003A5C"/>
                </a:solidFill>
                <a:latin typeface="Gill Sans MT"/>
                <a:cs typeface="Gill Sans MT"/>
              </a:rPr>
              <a:t>All</a:t>
            </a:r>
            <a:r>
              <a:rPr sz="375" spc="17">
                <a:solidFill>
                  <a:srgbClr val="003A5C"/>
                </a:solidFill>
                <a:latin typeface="Gill Sans MT"/>
                <a:cs typeface="Gill Sans MT"/>
              </a:rPr>
              <a:t> </a:t>
            </a:r>
            <a:r>
              <a:rPr sz="375">
                <a:solidFill>
                  <a:srgbClr val="003A5C"/>
                </a:solidFill>
                <a:latin typeface="Gill Sans MT"/>
                <a:cs typeface="Gill Sans MT"/>
              </a:rPr>
              <a:t>products</a:t>
            </a:r>
            <a:r>
              <a:rPr sz="375" spc="17">
                <a:solidFill>
                  <a:srgbClr val="003A5C"/>
                </a:solidFill>
                <a:latin typeface="Gill Sans MT"/>
                <a:cs typeface="Gill Sans MT"/>
              </a:rPr>
              <a:t> </a:t>
            </a:r>
            <a:r>
              <a:rPr sz="375" spc="7">
                <a:solidFill>
                  <a:srgbClr val="003A5C"/>
                </a:solidFill>
                <a:latin typeface="Gill Sans MT"/>
                <a:cs typeface="Gill Sans MT"/>
              </a:rPr>
              <a:t>are</a:t>
            </a:r>
            <a:r>
              <a:rPr sz="375" spc="17">
                <a:solidFill>
                  <a:srgbClr val="003A5C"/>
                </a:solidFill>
                <a:latin typeface="Gill Sans MT"/>
                <a:cs typeface="Gill Sans MT"/>
              </a:rPr>
              <a:t> </a:t>
            </a:r>
            <a:r>
              <a:rPr sz="375" spc="7">
                <a:solidFill>
                  <a:srgbClr val="003A5C"/>
                </a:solidFill>
                <a:latin typeface="Gill Sans MT"/>
                <a:cs typeface="Gill Sans MT"/>
              </a:rPr>
              <a:t>available</a:t>
            </a:r>
            <a:r>
              <a:rPr sz="375" spc="17">
                <a:solidFill>
                  <a:srgbClr val="003A5C"/>
                </a:solidFill>
                <a:latin typeface="Gill Sans MT"/>
                <a:cs typeface="Gill Sans MT"/>
              </a:rPr>
              <a:t> </a:t>
            </a:r>
            <a:r>
              <a:rPr sz="375" spc="7">
                <a:solidFill>
                  <a:srgbClr val="003A5C"/>
                </a:solidFill>
                <a:latin typeface="Gill Sans MT"/>
                <a:cs typeface="Gill Sans MT"/>
              </a:rPr>
              <a:t>as</a:t>
            </a:r>
            <a:r>
              <a:rPr sz="375" spc="17">
                <a:solidFill>
                  <a:srgbClr val="003A5C"/>
                </a:solidFill>
                <a:latin typeface="Gill Sans MT"/>
                <a:cs typeface="Gill Sans MT"/>
              </a:rPr>
              <a:t> </a:t>
            </a:r>
            <a:r>
              <a:rPr sz="375">
                <a:solidFill>
                  <a:srgbClr val="003A5C"/>
                </a:solidFill>
                <a:latin typeface="Gill Sans MT"/>
                <a:cs typeface="Gill Sans MT"/>
              </a:rPr>
              <a:t>pictured</a:t>
            </a:r>
            <a:r>
              <a:rPr sz="375" spc="17">
                <a:solidFill>
                  <a:srgbClr val="003A5C"/>
                </a:solidFill>
                <a:latin typeface="Gill Sans MT"/>
                <a:cs typeface="Gill Sans MT"/>
              </a:rPr>
              <a:t> </a:t>
            </a:r>
            <a:r>
              <a:rPr sz="375" spc="7">
                <a:solidFill>
                  <a:srgbClr val="003A5C"/>
                </a:solidFill>
                <a:latin typeface="Gill Sans MT"/>
                <a:cs typeface="Gill Sans MT"/>
              </a:rPr>
              <a:t>in</a:t>
            </a:r>
            <a:r>
              <a:rPr sz="375" spc="17">
                <a:solidFill>
                  <a:srgbClr val="003A5C"/>
                </a:solidFill>
                <a:latin typeface="Gill Sans MT"/>
                <a:cs typeface="Gill Sans MT"/>
              </a:rPr>
              <a:t> </a:t>
            </a:r>
            <a:r>
              <a:rPr sz="375">
                <a:solidFill>
                  <a:srgbClr val="003A5C"/>
                </a:solidFill>
                <a:latin typeface="Gill Sans MT"/>
                <a:cs typeface="Gill Sans MT"/>
              </a:rPr>
              <a:t>this</a:t>
            </a:r>
            <a:r>
              <a:rPr sz="375" spc="17">
                <a:solidFill>
                  <a:srgbClr val="003A5C"/>
                </a:solidFill>
                <a:latin typeface="Gill Sans MT"/>
                <a:cs typeface="Gill Sans MT"/>
              </a:rPr>
              <a:t> </a:t>
            </a:r>
            <a:r>
              <a:rPr sz="375">
                <a:solidFill>
                  <a:srgbClr val="003A5C"/>
                </a:solidFill>
                <a:latin typeface="Gill Sans MT"/>
                <a:cs typeface="Gill Sans MT"/>
              </a:rPr>
              <a:t>document.</a:t>
            </a:r>
            <a:r>
              <a:rPr sz="375" spc="20">
                <a:solidFill>
                  <a:srgbClr val="003A5C"/>
                </a:solidFill>
                <a:latin typeface="Gill Sans MT"/>
                <a:cs typeface="Gill Sans MT"/>
              </a:rPr>
              <a:t> </a:t>
            </a:r>
            <a:r>
              <a:rPr sz="375" spc="7">
                <a:solidFill>
                  <a:srgbClr val="003A5C"/>
                </a:solidFill>
                <a:latin typeface="Gill Sans MT"/>
                <a:cs typeface="Gill Sans MT"/>
              </a:rPr>
              <a:t>Some</a:t>
            </a:r>
            <a:r>
              <a:rPr sz="375" spc="17">
                <a:solidFill>
                  <a:srgbClr val="003A5C"/>
                </a:solidFill>
                <a:latin typeface="Gill Sans MT"/>
                <a:cs typeface="Gill Sans MT"/>
              </a:rPr>
              <a:t> </a:t>
            </a:r>
            <a:r>
              <a:rPr sz="375">
                <a:solidFill>
                  <a:srgbClr val="003A5C"/>
                </a:solidFill>
                <a:latin typeface="Gill Sans MT"/>
                <a:cs typeface="Gill Sans MT"/>
              </a:rPr>
              <a:t>products</a:t>
            </a:r>
            <a:r>
              <a:rPr sz="375" spc="17">
                <a:solidFill>
                  <a:srgbClr val="003A5C"/>
                </a:solidFill>
                <a:latin typeface="Gill Sans MT"/>
                <a:cs typeface="Gill Sans MT"/>
              </a:rPr>
              <a:t> </a:t>
            </a:r>
            <a:r>
              <a:rPr sz="375" spc="7">
                <a:solidFill>
                  <a:srgbClr val="003A5C"/>
                </a:solidFill>
                <a:latin typeface="Gill Sans MT"/>
                <a:cs typeface="Gill Sans MT"/>
              </a:rPr>
              <a:t>displayed</a:t>
            </a:r>
            <a:r>
              <a:rPr sz="375" spc="17">
                <a:solidFill>
                  <a:srgbClr val="003A5C"/>
                </a:solidFill>
                <a:latin typeface="Gill Sans MT"/>
                <a:cs typeface="Gill Sans MT"/>
              </a:rPr>
              <a:t> </a:t>
            </a:r>
            <a:r>
              <a:rPr sz="375" spc="7">
                <a:solidFill>
                  <a:srgbClr val="003A5C"/>
                </a:solidFill>
                <a:latin typeface="Gill Sans MT"/>
                <a:cs typeface="Gill Sans MT"/>
              </a:rPr>
              <a:t>may</a:t>
            </a:r>
            <a:r>
              <a:rPr sz="375" spc="17">
                <a:solidFill>
                  <a:srgbClr val="003A5C"/>
                </a:solidFill>
                <a:latin typeface="Gill Sans MT"/>
                <a:cs typeface="Gill Sans MT"/>
              </a:rPr>
              <a:t> </a:t>
            </a:r>
            <a:r>
              <a:rPr sz="375" spc="7">
                <a:solidFill>
                  <a:srgbClr val="003A5C"/>
                </a:solidFill>
                <a:latin typeface="Gill Sans MT"/>
                <a:cs typeface="Gill Sans MT"/>
              </a:rPr>
              <a:t>include</a:t>
            </a:r>
            <a:r>
              <a:rPr sz="375" spc="17">
                <a:solidFill>
                  <a:srgbClr val="003A5C"/>
                </a:solidFill>
                <a:latin typeface="Gill Sans MT"/>
                <a:cs typeface="Gill Sans MT"/>
              </a:rPr>
              <a:t> </a:t>
            </a:r>
            <a:r>
              <a:rPr sz="375" spc="7">
                <a:solidFill>
                  <a:srgbClr val="003A5C"/>
                </a:solidFill>
                <a:latin typeface="Gill Sans MT"/>
                <a:cs typeface="Gill Sans MT"/>
              </a:rPr>
              <a:t>optional</a:t>
            </a:r>
            <a:r>
              <a:rPr sz="375" spc="17">
                <a:solidFill>
                  <a:srgbClr val="003A5C"/>
                </a:solidFill>
                <a:latin typeface="Gill Sans MT"/>
                <a:cs typeface="Gill Sans MT"/>
              </a:rPr>
              <a:t> </a:t>
            </a:r>
            <a:r>
              <a:rPr sz="375" spc="-7">
                <a:solidFill>
                  <a:srgbClr val="003A5C"/>
                </a:solidFill>
                <a:latin typeface="Gill Sans MT"/>
                <a:cs typeface="Gill Sans MT"/>
              </a:rPr>
              <a:t>equipment.</a:t>
            </a:r>
            <a:endParaRPr sz="375">
              <a:latin typeface="Gill Sans MT"/>
              <a:cs typeface="Gill Sans MT"/>
            </a:endParaRPr>
          </a:p>
        </p:txBody>
      </p:sp>
      <p:grpSp>
        <p:nvGrpSpPr>
          <p:cNvPr id="188" name="object 188">
            <a:extLst>
              <a:ext uri="{FF2B5EF4-FFF2-40B4-BE49-F238E27FC236}">
                <a16:creationId xmlns:a16="http://schemas.microsoft.com/office/drawing/2014/main" id="{C8683054-EF93-2B5F-F0D0-750112F0BEC4}"/>
              </a:ext>
            </a:extLst>
          </p:cNvPr>
          <p:cNvGrpSpPr/>
          <p:nvPr/>
        </p:nvGrpSpPr>
        <p:grpSpPr>
          <a:xfrm>
            <a:off x="6116159" y="4246872"/>
            <a:ext cx="2524991" cy="635144"/>
            <a:chOff x="3915767" y="6228746"/>
            <a:chExt cx="3703320" cy="931544"/>
          </a:xfrm>
        </p:grpSpPr>
        <p:pic>
          <p:nvPicPr>
            <p:cNvPr id="189" name="object 189">
              <a:extLst>
                <a:ext uri="{FF2B5EF4-FFF2-40B4-BE49-F238E27FC236}">
                  <a16:creationId xmlns:a16="http://schemas.microsoft.com/office/drawing/2014/main" id="{7CF78ADA-7E0F-48ED-D431-FD5F2D3EB6EC}"/>
                </a:ext>
              </a:extLst>
            </p:cNvPr>
            <p:cNvPicPr/>
            <p:nvPr/>
          </p:nvPicPr>
          <p:blipFill>
            <a:blip r:embed="rId24" cstate="print"/>
            <a:stretch>
              <a:fillRect/>
            </a:stretch>
          </p:blipFill>
          <p:spPr>
            <a:xfrm>
              <a:off x="6765313" y="6306476"/>
              <a:ext cx="840854" cy="840855"/>
            </a:xfrm>
            <a:prstGeom prst="rect">
              <a:avLst/>
            </a:prstGeom>
          </p:spPr>
        </p:pic>
        <p:sp>
          <p:nvSpPr>
            <p:cNvPr id="190" name="object 190">
              <a:extLst>
                <a:ext uri="{FF2B5EF4-FFF2-40B4-BE49-F238E27FC236}">
                  <a16:creationId xmlns:a16="http://schemas.microsoft.com/office/drawing/2014/main" id="{1EBB8ADA-B2BF-B8A9-6071-4999433FD596}"/>
                </a:ext>
              </a:extLst>
            </p:cNvPr>
            <p:cNvSpPr/>
            <p:nvPr/>
          </p:nvSpPr>
          <p:spPr>
            <a:xfrm>
              <a:off x="6765313" y="6306476"/>
              <a:ext cx="841375" cy="841375"/>
            </a:xfrm>
            <a:custGeom>
              <a:avLst/>
              <a:gdLst/>
              <a:ahLst/>
              <a:cxnLst/>
              <a:rect l="l" t="t" r="r" b="b"/>
              <a:pathLst>
                <a:path w="841375" h="841375">
                  <a:moveTo>
                    <a:pt x="152400" y="0"/>
                  </a:move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lnTo>
                    <a:pt x="152400" y="0"/>
                  </a:lnTo>
                  <a:close/>
                </a:path>
              </a:pathLst>
            </a:custGeom>
            <a:ln w="25400">
              <a:solidFill>
                <a:srgbClr val="FE8F15"/>
              </a:solidFill>
            </a:ln>
          </p:spPr>
          <p:txBody>
            <a:bodyPr wrap="square" lIns="0" tIns="0" rIns="0" bIns="0" rtlCol="0"/>
            <a:lstStyle/>
            <a:p>
              <a:endParaRPr sz="1227"/>
            </a:p>
          </p:txBody>
        </p:sp>
        <p:sp>
          <p:nvSpPr>
            <p:cNvPr id="191" name="object 191">
              <a:extLst>
                <a:ext uri="{FF2B5EF4-FFF2-40B4-BE49-F238E27FC236}">
                  <a16:creationId xmlns:a16="http://schemas.microsoft.com/office/drawing/2014/main" id="{F033E59F-176E-E5C1-CC79-07A1215A9BE4}"/>
                </a:ext>
              </a:extLst>
            </p:cNvPr>
            <p:cNvSpPr/>
            <p:nvPr/>
          </p:nvSpPr>
          <p:spPr>
            <a:xfrm>
              <a:off x="3915767" y="6228746"/>
              <a:ext cx="276225" cy="283845"/>
            </a:xfrm>
            <a:custGeom>
              <a:avLst/>
              <a:gdLst/>
              <a:ahLst/>
              <a:cxnLst/>
              <a:rect l="l" t="t" r="r" b="b"/>
              <a:pathLst>
                <a:path w="276225" h="283845">
                  <a:moveTo>
                    <a:pt x="138112" y="0"/>
                  </a:moveTo>
                  <a:lnTo>
                    <a:pt x="94458" y="7229"/>
                  </a:lnTo>
                  <a:lnTo>
                    <a:pt x="56545" y="27360"/>
                  </a:lnTo>
                  <a:lnTo>
                    <a:pt x="26648" y="58057"/>
                  </a:lnTo>
                  <a:lnTo>
                    <a:pt x="7041" y="96984"/>
                  </a:lnTo>
                  <a:lnTo>
                    <a:pt x="0" y="141808"/>
                  </a:lnTo>
                  <a:lnTo>
                    <a:pt x="7041" y="186631"/>
                  </a:lnTo>
                  <a:lnTo>
                    <a:pt x="26648" y="225559"/>
                  </a:lnTo>
                  <a:lnTo>
                    <a:pt x="56545" y="256256"/>
                  </a:lnTo>
                  <a:lnTo>
                    <a:pt x="94458" y="276387"/>
                  </a:lnTo>
                  <a:lnTo>
                    <a:pt x="138112" y="283616"/>
                  </a:lnTo>
                  <a:lnTo>
                    <a:pt x="181766" y="276387"/>
                  </a:lnTo>
                  <a:lnTo>
                    <a:pt x="219679" y="256256"/>
                  </a:lnTo>
                  <a:lnTo>
                    <a:pt x="249576" y="225559"/>
                  </a:lnTo>
                  <a:lnTo>
                    <a:pt x="269183" y="186631"/>
                  </a:lnTo>
                  <a:lnTo>
                    <a:pt x="276225" y="141808"/>
                  </a:lnTo>
                  <a:lnTo>
                    <a:pt x="269183" y="96984"/>
                  </a:lnTo>
                  <a:lnTo>
                    <a:pt x="249576" y="58057"/>
                  </a:lnTo>
                  <a:lnTo>
                    <a:pt x="219679" y="27360"/>
                  </a:lnTo>
                  <a:lnTo>
                    <a:pt x="181766" y="7229"/>
                  </a:lnTo>
                  <a:lnTo>
                    <a:pt x="138112" y="0"/>
                  </a:lnTo>
                  <a:close/>
                </a:path>
              </a:pathLst>
            </a:custGeom>
            <a:solidFill>
              <a:srgbClr val="FE8F15"/>
            </a:solidFill>
          </p:spPr>
          <p:txBody>
            <a:bodyPr wrap="square" lIns="0" tIns="0" rIns="0" bIns="0" rtlCol="0"/>
            <a:lstStyle/>
            <a:p>
              <a:endParaRPr sz="1227"/>
            </a:p>
          </p:txBody>
        </p:sp>
        <p:pic>
          <p:nvPicPr>
            <p:cNvPr id="192" name="object 192">
              <a:extLst>
                <a:ext uri="{FF2B5EF4-FFF2-40B4-BE49-F238E27FC236}">
                  <a16:creationId xmlns:a16="http://schemas.microsoft.com/office/drawing/2014/main" id="{14107E1E-159D-7A60-4071-8534F4701009}"/>
                </a:ext>
              </a:extLst>
            </p:cNvPr>
            <p:cNvPicPr/>
            <p:nvPr/>
          </p:nvPicPr>
          <p:blipFill>
            <a:blip r:embed="rId25" cstate="print"/>
            <a:stretch>
              <a:fillRect/>
            </a:stretch>
          </p:blipFill>
          <p:spPr>
            <a:xfrm>
              <a:off x="4005188" y="6313097"/>
              <a:ext cx="97383" cy="114909"/>
            </a:xfrm>
            <a:prstGeom prst="rect">
              <a:avLst/>
            </a:prstGeom>
          </p:spPr>
        </p:pic>
      </p:grpSp>
      <p:sp>
        <p:nvSpPr>
          <p:cNvPr id="193" name="object 193">
            <a:extLst>
              <a:ext uri="{FF2B5EF4-FFF2-40B4-BE49-F238E27FC236}">
                <a16:creationId xmlns:a16="http://schemas.microsoft.com/office/drawing/2014/main" id="{97A82DE9-3768-5CD6-74C8-B54DC5200520}"/>
              </a:ext>
            </a:extLst>
          </p:cNvPr>
          <p:cNvSpPr txBox="1"/>
          <p:nvPr/>
        </p:nvSpPr>
        <p:spPr>
          <a:xfrm>
            <a:off x="6399574" y="4655578"/>
            <a:ext cx="392690" cy="92613"/>
          </a:xfrm>
          <a:prstGeom prst="rect">
            <a:avLst/>
          </a:prstGeom>
        </p:spPr>
        <p:txBody>
          <a:bodyPr vert="horz" wrap="square" lIns="0" tIns="8659" rIns="0" bIns="0" rtlCol="0">
            <a:spAutoFit/>
          </a:bodyPr>
          <a:lstStyle/>
          <a:p>
            <a:pPr>
              <a:spcBef>
                <a:spcPts val="68"/>
              </a:spcBef>
            </a:pPr>
            <a:r>
              <a:rPr sz="545">
                <a:solidFill>
                  <a:srgbClr val="FFFFFF"/>
                </a:solidFill>
                <a:latin typeface="Calibri"/>
                <a:cs typeface="Calibri"/>
              </a:rPr>
              <a:t>GR-20-</a:t>
            </a:r>
            <a:r>
              <a:rPr sz="545" spc="20">
                <a:solidFill>
                  <a:srgbClr val="FFFFFF"/>
                </a:solidFill>
                <a:latin typeface="Calibri"/>
                <a:cs typeface="Calibri"/>
              </a:rPr>
              <a:t>CORE</a:t>
            </a:r>
            <a:endParaRPr sz="545">
              <a:latin typeface="Calibri"/>
              <a:cs typeface="Calibri"/>
            </a:endParaRPr>
          </a:p>
        </p:txBody>
      </p:sp>
      <p:sp>
        <p:nvSpPr>
          <p:cNvPr id="194" name="object 194">
            <a:extLst>
              <a:ext uri="{FF2B5EF4-FFF2-40B4-BE49-F238E27FC236}">
                <a16:creationId xmlns:a16="http://schemas.microsoft.com/office/drawing/2014/main" id="{A92B7A33-5DE6-2528-B4F5-D548660EDB3A}"/>
              </a:ext>
            </a:extLst>
          </p:cNvPr>
          <p:cNvSpPr txBox="1"/>
          <p:nvPr/>
        </p:nvSpPr>
        <p:spPr>
          <a:xfrm>
            <a:off x="6300930" y="4220891"/>
            <a:ext cx="1633105" cy="710218"/>
          </a:xfrm>
          <a:prstGeom prst="rect">
            <a:avLst/>
          </a:prstGeom>
        </p:spPr>
        <p:txBody>
          <a:bodyPr vert="horz" wrap="square" lIns="0" tIns="8659" rIns="0" bIns="0" rtlCol="0">
            <a:spAutoFit/>
          </a:bodyPr>
          <a:lstStyle/>
          <a:p>
            <a:pPr marL="34635">
              <a:lnSpc>
                <a:spcPts val="798"/>
              </a:lnSpc>
              <a:spcBef>
                <a:spcPts val="68"/>
              </a:spcBef>
            </a:pPr>
            <a:r>
              <a:rPr sz="682">
                <a:solidFill>
                  <a:srgbClr val="FFFFFF"/>
                </a:solidFill>
                <a:latin typeface="Arial Black"/>
                <a:cs typeface="Arial Black"/>
              </a:rPr>
              <a:t>INDOOR/OUTDOOR</a:t>
            </a:r>
            <a:r>
              <a:rPr sz="682" spc="3">
                <a:solidFill>
                  <a:srgbClr val="FFFFFF"/>
                </a:solidFill>
                <a:latin typeface="Arial Black"/>
                <a:cs typeface="Arial Black"/>
              </a:rPr>
              <a:t> </a:t>
            </a:r>
            <a:r>
              <a:rPr sz="682" spc="-7">
                <a:solidFill>
                  <a:srgbClr val="FFFFFF"/>
                </a:solidFill>
                <a:latin typeface="Arial Black"/>
                <a:cs typeface="Arial Black"/>
              </a:rPr>
              <a:t>RUGGEDIZED</a:t>
            </a:r>
            <a:endParaRPr sz="682">
              <a:latin typeface="Arial Black"/>
              <a:cs typeface="Arial Black"/>
            </a:endParaRPr>
          </a:p>
          <a:p>
            <a:pPr marL="34635">
              <a:lnSpc>
                <a:spcPts val="552"/>
              </a:lnSpc>
            </a:pPr>
            <a:r>
              <a:rPr sz="477" spc="-58">
                <a:solidFill>
                  <a:srgbClr val="FFFFFF"/>
                </a:solidFill>
                <a:latin typeface="Arial Black"/>
                <a:cs typeface="Arial Black"/>
              </a:rPr>
              <a:t>PATCH</a:t>
            </a:r>
            <a:r>
              <a:rPr sz="477" spc="24">
                <a:solidFill>
                  <a:srgbClr val="FFFFFF"/>
                </a:solidFill>
                <a:latin typeface="Arial Black"/>
                <a:cs typeface="Arial Black"/>
              </a:rPr>
              <a:t> </a:t>
            </a:r>
            <a:r>
              <a:rPr sz="477" spc="-7">
                <a:solidFill>
                  <a:srgbClr val="FFFFFF"/>
                </a:solidFill>
                <a:latin typeface="Arial Black"/>
                <a:cs typeface="Arial Black"/>
              </a:rPr>
              <a:t>CABLE</a:t>
            </a:r>
            <a:endParaRPr sz="477">
              <a:latin typeface="Arial Black"/>
              <a:cs typeface="Arial Black"/>
            </a:endParaRPr>
          </a:p>
          <a:p>
            <a:pPr marL="95680" indent="-61045">
              <a:spcBef>
                <a:spcPts val="109"/>
              </a:spcBef>
              <a:buFont typeface="Gill Sans MT"/>
              <a:buChar char="•"/>
              <a:tabLst>
                <a:tab pos="95680" algn="l"/>
              </a:tabLst>
            </a:pPr>
            <a:r>
              <a:rPr sz="545">
                <a:solidFill>
                  <a:srgbClr val="FFFFFF"/>
                </a:solidFill>
                <a:latin typeface="Tahoma"/>
                <a:cs typeface="Tahoma"/>
              </a:rPr>
              <a:t>Corning</a:t>
            </a:r>
            <a:r>
              <a:rPr sz="614" baseline="18518">
                <a:solidFill>
                  <a:srgbClr val="FFFFFF"/>
                </a:solidFill>
                <a:latin typeface="Tahoma"/>
                <a:cs typeface="Tahoma"/>
              </a:rPr>
              <a:t>®</a:t>
            </a:r>
            <a:r>
              <a:rPr sz="614" spc="235" baseline="18518">
                <a:solidFill>
                  <a:srgbClr val="FFFFFF"/>
                </a:solidFill>
                <a:latin typeface="Tahoma"/>
                <a:cs typeface="Tahoma"/>
              </a:rPr>
              <a:t> </a:t>
            </a:r>
            <a:r>
              <a:rPr sz="545">
                <a:solidFill>
                  <a:srgbClr val="FFFFFF"/>
                </a:solidFill>
                <a:latin typeface="Calibri"/>
                <a:cs typeface="Calibri"/>
              </a:rPr>
              <a:t>Clearcurve™</a:t>
            </a:r>
            <a:r>
              <a:rPr sz="545" spc="167">
                <a:solidFill>
                  <a:srgbClr val="FFFFFF"/>
                </a:solidFill>
                <a:latin typeface="Calibri"/>
                <a:cs typeface="Calibri"/>
              </a:rPr>
              <a:t> </a:t>
            </a:r>
            <a:r>
              <a:rPr sz="545">
                <a:solidFill>
                  <a:srgbClr val="FFFFFF"/>
                </a:solidFill>
                <a:latin typeface="Calibri"/>
                <a:cs typeface="Calibri"/>
              </a:rPr>
              <a:t>SMF-28</a:t>
            </a:r>
            <a:r>
              <a:rPr sz="545" spc="167">
                <a:solidFill>
                  <a:srgbClr val="FFFFFF"/>
                </a:solidFill>
                <a:latin typeface="Calibri"/>
                <a:cs typeface="Calibri"/>
              </a:rPr>
              <a:t> </a:t>
            </a:r>
            <a:r>
              <a:rPr sz="545">
                <a:solidFill>
                  <a:srgbClr val="FFFFFF"/>
                </a:solidFill>
                <a:latin typeface="Calibri"/>
                <a:cs typeface="Calibri"/>
              </a:rPr>
              <a:t>Ultra</a:t>
            </a:r>
            <a:r>
              <a:rPr sz="545" spc="164">
                <a:solidFill>
                  <a:srgbClr val="FFFFFF"/>
                </a:solidFill>
                <a:latin typeface="Calibri"/>
                <a:cs typeface="Calibri"/>
              </a:rPr>
              <a:t> </a:t>
            </a:r>
            <a:r>
              <a:rPr sz="545" spc="-17">
                <a:solidFill>
                  <a:srgbClr val="FFFFFF"/>
                </a:solidFill>
                <a:latin typeface="Calibri"/>
                <a:cs typeface="Calibri"/>
              </a:rPr>
              <a:t>BIF</a:t>
            </a:r>
            <a:endParaRPr sz="545">
              <a:latin typeface="Calibri"/>
              <a:cs typeface="Calibri"/>
            </a:endParaRPr>
          </a:p>
          <a:p>
            <a:pPr marL="95680" indent="-61045">
              <a:buFont typeface="Gill Sans MT"/>
              <a:buChar char="•"/>
              <a:tabLst>
                <a:tab pos="95680" algn="l"/>
              </a:tabLst>
            </a:pPr>
            <a:r>
              <a:rPr sz="545" spc="14">
                <a:solidFill>
                  <a:srgbClr val="FFFFFF"/>
                </a:solidFill>
                <a:latin typeface="Calibri"/>
                <a:cs typeface="Calibri"/>
              </a:rPr>
              <a:t>Ruggedized,</a:t>
            </a:r>
            <a:r>
              <a:rPr sz="545" spc="44">
                <a:solidFill>
                  <a:srgbClr val="FFFFFF"/>
                </a:solidFill>
                <a:latin typeface="Calibri"/>
                <a:cs typeface="Calibri"/>
              </a:rPr>
              <a:t> </a:t>
            </a:r>
            <a:r>
              <a:rPr sz="545" spc="14">
                <a:solidFill>
                  <a:srgbClr val="FFFFFF"/>
                </a:solidFill>
                <a:latin typeface="Calibri"/>
                <a:cs typeface="Calibri"/>
              </a:rPr>
              <a:t>designed</a:t>
            </a:r>
            <a:r>
              <a:rPr sz="545" spc="48">
                <a:solidFill>
                  <a:srgbClr val="FFFFFF"/>
                </a:solidFill>
                <a:latin typeface="Calibri"/>
                <a:cs typeface="Calibri"/>
              </a:rPr>
              <a:t> </a:t>
            </a:r>
            <a:r>
              <a:rPr sz="545" spc="7">
                <a:solidFill>
                  <a:srgbClr val="FFFFFF"/>
                </a:solidFill>
                <a:latin typeface="Calibri"/>
                <a:cs typeface="Calibri"/>
              </a:rPr>
              <a:t>to</a:t>
            </a:r>
            <a:r>
              <a:rPr sz="545" spc="44">
                <a:solidFill>
                  <a:srgbClr val="FFFFFF"/>
                </a:solidFill>
                <a:latin typeface="Calibri"/>
                <a:cs typeface="Calibri"/>
              </a:rPr>
              <a:t> </a:t>
            </a:r>
            <a:r>
              <a:rPr sz="545" spc="7">
                <a:solidFill>
                  <a:srgbClr val="FFFFFF"/>
                </a:solidFill>
                <a:latin typeface="Calibri"/>
                <a:cs typeface="Calibri"/>
              </a:rPr>
              <a:t>install</a:t>
            </a:r>
            <a:r>
              <a:rPr sz="545" spc="48">
                <a:solidFill>
                  <a:srgbClr val="FFFFFF"/>
                </a:solidFill>
                <a:latin typeface="Calibri"/>
                <a:cs typeface="Calibri"/>
              </a:rPr>
              <a:t> </a:t>
            </a:r>
            <a:r>
              <a:rPr sz="545" spc="7">
                <a:solidFill>
                  <a:srgbClr val="FFFFFF"/>
                </a:solidFill>
                <a:latin typeface="Calibri"/>
                <a:cs typeface="Calibri"/>
              </a:rPr>
              <a:t>with</a:t>
            </a:r>
            <a:r>
              <a:rPr sz="545" spc="48">
                <a:solidFill>
                  <a:srgbClr val="FFFFFF"/>
                </a:solidFill>
                <a:latin typeface="Calibri"/>
                <a:cs typeface="Calibri"/>
              </a:rPr>
              <a:t> </a:t>
            </a:r>
            <a:r>
              <a:rPr sz="545" spc="-7">
                <a:solidFill>
                  <a:srgbClr val="FFFFFF"/>
                </a:solidFill>
                <a:latin typeface="Calibri"/>
                <a:cs typeface="Calibri"/>
              </a:rPr>
              <a:t>staples</a:t>
            </a:r>
            <a:endParaRPr sz="545">
              <a:latin typeface="Calibri"/>
              <a:cs typeface="Calibri"/>
            </a:endParaRPr>
          </a:p>
          <a:p>
            <a:pPr marL="95680" indent="-61045">
              <a:buFont typeface="Gill Sans MT"/>
              <a:buChar char="•"/>
              <a:tabLst>
                <a:tab pos="95680" algn="l"/>
              </a:tabLst>
            </a:pPr>
            <a:r>
              <a:rPr sz="545">
                <a:solidFill>
                  <a:srgbClr val="FFFFFF"/>
                </a:solidFill>
                <a:latin typeface="Calibri"/>
                <a:cs typeface="Calibri"/>
              </a:rPr>
              <a:t>Meets</a:t>
            </a:r>
            <a:r>
              <a:rPr sz="545" spc="37">
                <a:solidFill>
                  <a:srgbClr val="FFFFFF"/>
                </a:solidFill>
                <a:latin typeface="Calibri"/>
                <a:cs typeface="Calibri"/>
              </a:rPr>
              <a:t> </a:t>
            </a:r>
            <a:r>
              <a:rPr sz="545">
                <a:solidFill>
                  <a:srgbClr val="FFFFFF"/>
                </a:solidFill>
                <a:latin typeface="Calibri"/>
                <a:cs typeface="Calibri"/>
              </a:rPr>
              <a:t>water</a:t>
            </a:r>
            <a:r>
              <a:rPr sz="545" spc="41">
                <a:solidFill>
                  <a:srgbClr val="FFFFFF"/>
                </a:solidFill>
                <a:latin typeface="Calibri"/>
                <a:cs typeface="Calibri"/>
              </a:rPr>
              <a:t> </a:t>
            </a:r>
            <a:r>
              <a:rPr sz="545">
                <a:solidFill>
                  <a:srgbClr val="FFFFFF"/>
                </a:solidFill>
                <a:latin typeface="Calibri"/>
                <a:cs typeface="Calibri"/>
              </a:rPr>
              <a:t>penetration</a:t>
            </a:r>
            <a:r>
              <a:rPr sz="545" spc="37">
                <a:solidFill>
                  <a:srgbClr val="FFFFFF"/>
                </a:solidFill>
                <a:latin typeface="Calibri"/>
                <a:cs typeface="Calibri"/>
              </a:rPr>
              <a:t> </a:t>
            </a:r>
            <a:r>
              <a:rPr sz="545">
                <a:solidFill>
                  <a:srgbClr val="FFFFFF"/>
                </a:solidFill>
                <a:latin typeface="Calibri"/>
                <a:cs typeface="Calibri"/>
              </a:rPr>
              <a:t>requirements</a:t>
            </a:r>
            <a:r>
              <a:rPr sz="545" spc="41">
                <a:solidFill>
                  <a:srgbClr val="FFFFFF"/>
                </a:solidFill>
                <a:latin typeface="Calibri"/>
                <a:cs typeface="Calibri"/>
              </a:rPr>
              <a:t> </a:t>
            </a:r>
            <a:r>
              <a:rPr sz="545">
                <a:solidFill>
                  <a:srgbClr val="FFFFFF"/>
                </a:solidFill>
                <a:latin typeface="Calibri"/>
                <a:cs typeface="Calibri"/>
              </a:rPr>
              <a:t>of</a:t>
            </a:r>
            <a:r>
              <a:rPr sz="545" spc="41">
                <a:solidFill>
                  <a:srgbClr val="FFFFFF"/>
                </a:solidFill>
                <a:latin typeface="Calibri"/>
                <a:cs typeface="Calibri"/>
              </a:rPr>
              <a:t> </a:t>
            </a:r>
            <a:r>
              <a:rPr sz="545" spc="-7">
                <a:solidFill>
                  <a:srgbClr val="FFFFFF"/>
                </a:solidFill>
                <a:latin typeface="Calibri"/>
                <a:cs typeface="Calibri"/>
              </a:rPr>
              <a:t>Telcordia</a:t>
            </a:r>
            <a:endParaRPr sz="545">
              <a:latin typeface="Calibri"/>
              <a:cs typeface="Calibri"/>
            </a:endParaRPr>
          </a:p>
          <a:p>
            <a:pPr marL="95680" indent="-61045">
              <a:spcBef>
                <a:spcPts val="655"/>
              </a:spcBef>
              <a:buFont typeface="Gill Sans MT"/>
              <a:buChar char="•"/>
              <a:tabLst>
                <a:tab pos="95680" algn="l"/>
              </a:tabLst>
            </a:pPr>
            <a:r>
              <a:rPr sz="545">
                <a:solidFill>
                  <a:srgbClr val="FFFFFF"/>
                </a:solidFill>
                <a:latin typeface="Calibri"/>
                <a:cs typeface="Calibri"/>
              </a:rPr>
              <a:t>Passed</a:t>
            </a:r>
            <a:r>
              <a:rPr sz="545" spc="65">
                <a:solidFill>
                  <a:srgbClr val="FFFFFF"/>
                </a:solidFill>
                <a:latin typeface="Calibri"/>
                <a:cs typeface="Calibri"/>
              </a:rPr>
              <a:t> </a:t>
            </a:r>
            <a:r>
              <a:rPr sz="545">
                <a:solidFill>
                  <a:srgbClr val="FFFFFF"/>
                </a:solidFill>
                <a:latin typeface="Calibri"/>
                <a:cs typeface="Calibri"/>
              </a:rPr>
              <a:t>Verizon</a:t>
            </a:r>
            <a:r>
              <a:rPr sz="545" spc="65">
                <a:solidFill>
                  <a:srgbClr val="FFFFFF"/>
                </a:solidFill>
                <a:latin typeface="Calibri"/>
                <a:cs typeface="Calibri"/>
              </a:rPr>
              <a:t> </a:t>
            </a:r>
            <a:r>
              <a:rPr sz="545">
                <a:solidFill>
                  <a:srgbClr val="FFFFFF"/>
                </a:solidFill>
                <a:latin typeface="Calibri"/>
                <a:cs typeface="Calibri"/>
              </a:rPr>
              <a:t>TPR</a:t>
            </a:r>
            <a:r>
              <a:rPr sz="545" spc="65">
                <a:solidFill>
                  <a:srgbClr val="FFFFFF"/>
                </a:solidFill>
                <a:latin typeface="Calibri"/>
                <a:cs typeface="Calibri"/>
              </a:rPr>
              <a:t> </a:t>
            </a:r>
            <a:r>
              <a:rPr sz="545" spc="61">
                <a:solidFill>
                  <a:srgbClr val="FFFFFF"/>
                </a:solidFill>
                <a:latin typeface="Calibri"/>
                <a:cs typeface="Calibri"/>
              </a:rPr>
              <a:t>9424</a:t>
            </a:r>
            <a:r>
              <a:rPr sz="545" spc="68">
                <a:solidFill>
                  <a:srgbClr val="FFFFFF"/>
                </a:solidFill>
                <a:latin typeface="Calibri"/>
                <a:cs typeface="Calibri"/>
              </a:rPr>
              <a:t> </a:t>
            </a:r>
            <a:r>
              <a:rPr sz="545">
                <a:solidFill>
                  <a:srgbClr val="FFFFFF"/>
                </a:solidFill>
                <a:latin typeface="Calibri"/>
                <a:cs typeface="Calibri"/>
              </a:rPr>
              <a:t>Issue</a:t>
            </a:r>
            <a:r>
              <a:rPr sz="545" spc="65">
                <a:solidFill>
                  <a:srgbClr val="FFFFFF"/>
                </a:solidFill>
                <a:latin typeface="Calibri"/>
                <a:cs typeface="Calibri"/>
              </a:rPr>
              <a:t> </a:t>
            </a:r>
            <a:r>
              <a:rPr sz="545" spc="61">
                <a:solidFill>
                  <a:srgbClr val="FFFFFF"/>
                </a:solidFill>
                <a:latin typeface="Calibri"/>
                <a:cs typeface="Calibri"/>
              </a:rPr>
              <a:t>2</a:t>
            </a:r>
            <a:r>
              <a:rPr sz="545" spc="65">
                <a:solidFill>
                  <a:srgbClr val="FFFFFF"/>
                </a:solidFill>
                <a:latin typeface="Calibri"/>
                <a:cs typeface="Calibri"/>
              </a:rPr>
              <a:t> </a:t>
            </a:r>
            <a:r>
              <a:rPr sz="545" spc="61">
                <a:solidFill>
                  <a:srgbClr val="FFFFFF"/>
                </a:solidFill>
                <a:latin typeface="Calibri"/>
                <a:cs typeface="Calibri"/>
              </a:rPr>
              <a:t>60</a:t>
            </a:r>
            <a:r>
              <a:rPr sz="545" spc="65">
                <a:solidFill>
                  <a:srgbClr val="FFFFFF"/>
                </a:solidFill>
                <a:latin typeface="Calibri"/>
                <a:cs typeface="Calibri"/>
              </a:rPr>
              <a:t> </a:t>
            </a:r>
            <a:r>
              <a:rPr sz="545">
                <a:solidFill>
                  <a:srgbClr val="FFFFFF"/>
                </a:solidFill>
                <a:latin typeface="Calibri"/>
                <a:cs typeface="Calibri"/>
              </a:rPr>
              <a:t>staple</a:t>
            </a:r>
            <a:r>
              <a:rPr sz="545" spc="68">
                <a:solidFill>
                  <a:srgbClr val="FFFFFF"/>
                </a:solidFill>
                <a:latin typeface="Calibri"/>
                <a:cs typeface="Calibri"/>
              </a:rPr>
              <a:t> </a:t>
            </a:r>
            <a:r>
              <a:rPr sz="545" spc="-14">
                <a:solidFill>
                  <a:srgbClr val="FFFFFF"/>
                </a:solidFill>
                <a:latin typeface="Calibri"/>
                <a:cs typeface="Calibri"/>
              </a:rPr>
              <a:t>test</a:t>
            </a:r>
            <a:endParaRPr sz="545">
              <a:latin typeface="Calibri"/>
              <a:cs typeface="Calibri"/>
            </a:endParaRPr>
          </a:p>
          <a:p>
            <a:pPr marL="95680" indent="-61045">
              <a:buFont typeface="Gill Sans MT"/>
              <a:buChar char="•"/>
              <a:tabLst>
                <a:tab pos="95680" algn="l"/>
              </a:tabLst>
            </a:pPr>
            <a:r>
              <a:rPr sz="545">
                <a:solidFill>
                  <a:srgbClr val="FFFFFF"/>
                </a:solidFill>
                <a:latin typeface="Calibri"/>
                <a:cs typeface="Calibri"/>
              </a:rPr>
              <a:t>Custom</a:t>
            </a:r>
            <a:r>
              <a:rPr sz="545" spc="82">
                <a:solidFill>
                  <a:srgbClr val="FFFFFF"/>
                </a:solidFill>
                <a:latin typeface="Calibri"/>
                <a:cs typeface="Calibri"/>
              </a:rPr>
              <a:t> </a:t>
            </a:r>
            <a:r>
              <a:rPr sz="545">
                <a:solidFill>
                  <a:srgbClr val="FFFFFF"/>
                </a:solidFill>
                <a:latin typeface="Calibri"/>
                <a:cs typeface="Calibri"/>
              </a:rPr>
              <a:t>lengths,</a:t>
            </a:r>
            <a:r>
              <a:rPr sz="545" spc="82">
                <a:solidFill>
                  <a:srgbClr val="FFFFFF"/>
                </a:solidFill>
                <a:latin typeface="Calibri"/>
                <a:cs typeface="Calibri"/>
              </a:rPr>
              <a:t> </a:t>
            </a:r>
            <a:r>
              <a:rPr sz="545">
                <a:solidFill>
                  <a:srgbClr val="FFFFFF"/>
                </a:solidFill>
                <a:latin typeface="Calibri"/>
                <a:cs typeface="Calibri"/>
              </a:rPr>
              <a:t>ships</a:t>
            </a:r>
            <a:r>
              <a:rPr sz="545" spc="82">
                <a:solidFill>
                  <a:srgbClr val="FFFFFF"/>
                </a:solidFill>
                <a:latin typeface="Calibri"/>
                <a:cs typeface="Calibri"/>
              </a:rPr>
              <a:t> </a:t>
            </a:r>
            <a:r>
              <a:rPr sz="545">
                <a:solidFill>
                  <a:srgbClr val="FFFFFF"/>
                </a:solidFill>
                <a:latin typeface="Calibri"/>
                <a:cs typeface="Calibri"/>
              </a:rPr>
              <a:t>in</a:t>
            </a:r>
            <a:r>
              <a:rPr sz="545" spc="82">
                <a:solidFill>
                  <a:srgbClr val="FFFFFF"/>
                </a:solidFill>
                <a:latin typeface="Calibri"/>
                <a:cs typeface="Calibri"/>
              </a:rPr>
              <a:t> </a:t>
            </a:r>
            <a:r>
              <a:rPr sz="545">
                <a:solidFill>
                  <a:srgbClr val="FFFFFF"/>
                </a:solidFill>
                <a:latin typeface="Calibri"/>
                <a:cs typeface="Calibri"/>
              </a:rPr>
              <a:t>2-3</a:t>
            </a:r>
            <a:r>
              <a:rPr sz="545" spc="85">
                <a:solidFill>
                  <a:srgbClr val="FFFFFF"/>
                </a:solidFill>
                <a:latin typeface="Calibri"/>
                <a:cs typeface="Calibri"/>
              </a:rPr>
              <a:t> </a:t>
            </a:r>
            <a:r>
              <a:rPr sz="545" spc="-14">
                <a:solidFill>
                  <a:srgbClr val="FFFFFF"/>
                </a:solidFill>
                <a:latin typeface="Calibri"/>
                <a:cs typeface="Calibri"/>
              </a:rPr>
              <a:t>days</a:t>
            </a:r>
            <a:endParaRPr sz="545">
              <a:latin typeface="Calibri"/>
              <a:cs typeface="Calibri"/>
            </a:endParaRPr>
          </a:p>
        </p:txBody>
      </p:sp>
      <p:grpSp>
        <p:nvGrpSpPr>
          <p:cNvPr id="195" name="object 195">
            <a:extLst>
              <a:ext uri="{FF2B5EF4-FFF2-40B4-BE49-F238E27FC236}">
                <a16:creationId xmlns:a16="http://schemas.microsoft.com/office/drawing/2014/main" id="{0EED64E0-FB03-F5E1-8B89-05C2FD770B84}"/>
              </a:ext>
            </a:extLst>
          </p:cNvPr>
          <p:cNvGrpSpPr/>
          <p:nvPr/>
        </p:nvGrpSpPr>
        <p:grpSpPr>
          <a:xfrm>
            <a:off x="8031634" y="4958417"/>
            <a:ext cx="590983" cy="590983"/>
            <a:chOff x="6725129" y="7272345"/>
            <a:chExt cx="866775" cy="866775"/>
          </a:xfrm>
        </p:grpSpPr>
        <p:sp>
          <p:nvSpPr>
            <p:cNvPr id="196" name="object 196">
              <a:extLst>
                <a:ext uri="{FF2B5EF4-FFF2-40B4-BE49-F238E27FC236}">
                  <a16:creationId xmlns:a16="http://schemas.microsoft.com/office/drawing/2014/main" id="{9B53D9C3-953F-59A8-FEA9-B99C0E34030F}"/>
                </a:ext>
              </a:extLst>
            </p:cNvPr>
            <p:cNvSpPr/>
            <p:nvPr/>
          </p:nvSpPr>
          <p:spPr>
            <a:xfrm>
              <a:off x="6737829" y="7285045"/>
              <a:ext cx="841375" cy="841375"/>
            </a:xfrm>
            <a:custGeom>
              <a:avLst/>
              <a:gdLst/>
              <a:ahLst/>
              <a:cxnLst/>
              <a:rect l="l" t="t" r="r" b="b"/>
              <a:pathLst>
                <a:path w="841375" h="841375">
                  <a:moveTo>
                    <a:pt x="688454" y="0"/>
                  </a:moveTo>
                  <a:lnTo>
                    <a:pt x="152400" y="0"/>
                  </a:ln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close/>
                </a:path>
              </a:pathLst>
            </a:custGeom>
            <a:solidFill>
              <a:srgbClr val="FFFFFF"/>
            </a:solidFill>
          </p:spPr>
          <p:txBody>
            <a:bodyPr wrap="square" lIns="0" tIns="0" rIns="0" bIns="0" rtlCol="0"/>
            <a:lstStyle/>
            <a:p>
              <a:endParaRPr sz="1227"/>
            </a:p>
          </p:txBody>
        </p:sp>
        <p:pic>
          <p:nvPicPr>
            <p:cNvPr id="197" name="object 197">
              <a:extLst>
                <a:ext uri="{FF2B5EF4-FFF2-40B4-BE49-F238E27FC236}">
                  <a16:creationId xmlns:a16="http://schemas.microsoft.com/office/drawing/2014/main" id="{202D11ED-CD66-74E6-2257-EEEBE40CB52E}"/>
                </a:ext>
              </a:extLst>
            </p:cNvPr>
            <p:cNvPicPr/>
            <p:nvPr/>
          </p:nvPicPr>
          <p:blipFill>
            <a:blip r:embed="rId26" cstate="print"/>
            <a:stretch>
              <a:fillRect/>
            </a:stretch>
          </p:blipFill>
          <p:spPr>
            <a:xfrm>
              <a:off x="6737829" y="7368362"/>
              <a:ext cx="840844" cy="674217"/>
            </a:xfrm>
            <a:prstGeom prst="rect">
              <a:avLst/>
            </a:prstGeom>
          </p:spPr>
        </p:pic>
        <p:sp>
          <p:nvSpPr>
            <p:cNvPr id="198" name="object 198">
              <a:extLst>
                <a:ext uri="{FF2B5EF4-FFF2-40B4-BE49-F238E27FC236}">
                  <a16:creationId xmlns:a16="http://schemas.microsoft.com/office/drawing/2014/main" id="{C4903BAF-81AB-FCC9-B5B5-7F6E975CD414}"/>
                </a:ext>
              </a:extLst>
            </p:cNvPr>
            <p:cNvSpPr/>
            <p:nvPr/>
          </p:nvSpPr>
          <p:spPr>
            <a:xfrm>
              <a:off x="6737829" y="7285045"/>
              <a:ext cx="841375" cy="841375"/>
            </a:xfrm>
            <a:custGeom>
              <a:avLst/>
              <a:gdLst/>
              <a:ahLst/>
              <a:cxnLst/>
              <a:rect l="l" t="t" r="r" b="b"/>
              <a:pathLst>
                <a:path w="841375" h="841375">
                  <a:moveTo>
                    <a:pt x="152400" y="0"/>
                  </a:move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lnTo>
                    <a:pt x="152400" y="0"/>
                  </a:lnTo>
                  <a:close/>
                </a:path>
              </a:pathLst>
            </a:custGeom>
            <a:ln w="25400">
              <a:solidFill>
                <a:srgbClr val="FE8F15"/>
              </a:solidFill>
            </a:ln>
          </p:spPr>
          <p:txBody>
            <a:bodyPr wrap="square" lIns="0" tIns="0" rIns="0" bIns="0" rtlCol="0"/>
            <a:lstStyle/>
            <a:p>
              <a:endParaRPr sz="1227"/>
            </a:p>
          </p:txBody>
        </p:sp>
      </p:grpSp>
      <p:sp>
        <p:nvSpPr>
          <p:cNvPr id="199" name="object 199">
            <a:extLst>
              <a:ext uri="{FF2B5EF4-FFF2-40B4-BE49-F238E27FC236}">
                <a16:creationId xmlns:a16="http://schemas.microsoft.com/office/drawing/2014/main" id="{F8E08EC7-BB8B-5986-6B48-CDBBF01AEAAC}"/>
              </a:ext>
            </a:extLst>
          </p:cNvPr>
          <p:cNvSpPr txBox="1"/>
          <p:nvPr/>
        </p:nvSpPr>
        <p:spPr>
          <a:xfrm>
            <a:off x="6309593" y="4990750"/>
            <a:ext cx="1622281" cy="556808"/>
          </a:xfrm>
          <a:prstGeom prst="rect">
            <a:avLst/>
          </a:prstGeom>
        </p:spPr>
        <p:txBody>
          <a:bodyPr vert="horz" wrap="square" lIns="0" tIns="19483" rIns="0" bIns="0" rtlCol="0">
            <a:spAutoFit/>
          </a:bodyPr>
          <a:lstStyle/>
          <a:p>
            <a:pPr marL="25977">
              <a:spcBef>
                <a:spcPts val="153"/>
              </a:spcBef>
            </a:pPr>
            <a:r>
              <a:rPr sz="682" spc="-65">
                <a:solidFill>
                  <a:srgbClr val="FFFFFF"/>
                </a:solidFill>
                <a:latin typeface="Arial Black"/>
                <a:cs typeface="Arial Black"/>
              </a:rPr>
              <a:t>SLIMFIT</a:t>
            </a:r>
            <a:r>
              <a:rPr sz="920" spc="-97" baseline="6172">
                <a:solidFill>
                  <a:srgbClr val="FFFFFF"/>
                </a:solidFill>
                <a:latin typeface="Arial Black"/>
                <a:cs typeface="Arial Black"/>
              </a:rPr>
              <a:t>™</a:t>
            </a:r>
            <a:r>
              <a:rPr sz="920" spc="97" baseline="6172">
                <a:solidFill>
                  <a:srgbClr val="FFFFFF"/>
                </a:solidFill>
                <a:latin typeface="Arial Black"/>
                <a:cs typeface="Arial Black"/>
              </a:rPr>
              <a:t> </a:t>
            </a:r>
            <a:r>
              <a:rPr sz="477" spc="-48">
                <a:solidFill>
                  <a:srgbClr val="FFFFFF"/>
                </a:solidFill>
                <a:latin typeface="Arial Black"/>
                <a:cs typeface="Arial Black"/>
              </a:rPr>
              <a:t>CUSTOMER</a:t>
            </a:r>
            <a:r>
              <a:rPr sz="477" spc="31">
                <a:solidFill>
                  <a:srgbClr val="FFFFFF"/>
                </a:solidFill>
                <a:latin typeface="Arial Black"/>
                <a:cs typeface="Arial Black"/>
              </a:rPr>
              <a:t> </a:t>
            </a:r>
            <a:r>
              <a:rPr sz="477" spc="-24">
                <a:solidFill>
                  <a:srgbClr val="FFFFFF"/>
                </a:solidFill>
                <a:latin typeface="Arial Black"/>
                <a:cs typeface="Arial Black"/>
              </a:rPr>
              <a:t>CONNECTION</a:t>
            </a:r>
            <a:r>
              <a:rPr sz="477" spc="27">
                <a:solidFill>
                  <a:srgbClr val="FFFFFF"/>
                </a:solidFill>
                <a:latin typeface="Arial Black"/>
                <a:cs typeface="Arial Black"/>
              </a:rPr>
              <a:t> </a:t>
            </a:r>
            <a:r>
              <a:rPr sz="477" spc="-7">
                <a:solidFill>
                  <a:srgbClr val="FFFFFF"/>
                </a:solidFill>
                <a:latin typeface="Arial Black"/>
                <a:cs typeface="Arial Black"/>
              </a:rPr>
              <a:t>POINT</a:t>
            </a:r>
            <a:endParaRPr sz="477">
              <a:latin typeface="Arial Black"/>
              <a:cs typeface="Arial Black"/>
            </a:endParaRPr>
          </a:p>
          <a:p>
            <a:pPr marL="87022" indent="-61045">
              <a:spcBef>
                <a:spcPts val="68"/>
              </a:spcBef>
              <a:buFont typeface="Gill Sans MT"/>
              <a:buChar char="•"/>
              <a:tabLst>
                <a:tab pos="87022" algn="l"/>
              </a:tabLst>
            </a:pPr>
            <a:r>
              <a:rPr sz="545" spc="7">
                <a:solidFill>
                  <a:srgbClr val="FFFFFF"/>
                </a:solidFill>
                <a:latin typeface="Calibri"/>
                <a:cs typeface="Calibri"/>
              </a:rPr>
              <a:t>Aesthetic</a:t>
            </a:r>
            <a:r>
              <a:rPr sz="545" spc="37">
                <a:solidFill>
                  <a:srgbClr val="FFFFFF"/>
                </a:solidFill>
                <a:latin typeface="Calibri"/>
                <a:cs typeface="Calibri"/>
              </a:rPr>
              <a:t> </a:t>
            </a:r>
            <a:r>
              <a:rPr sz="545" spc="14">
                <a:solidFill>
                  <a:srgbClr val="FFFFFF"/>
                </a:solidFill>
                <a:latin typeface="Calibri"/>
                <a:cs typeface="Calibri"/>
              </a:rPr>
              <a:t>appearance</a:t>
            </a:r>
            <a:r>
              <a:rPr sz="545" spc="41">
                <a:solidFill>
                  <a:srgbClr val="FFFFFF"/>
                </a:solidFill>
                <a:latin typeface="Calibri"/>
                <a:cs typeface="Calibri"/>
              </a:rPr>
              <a:t> </a:t>
            </a:r>
            <a:r>
              <a:rPr sz="545" spc="14">
                <a:solidFill>
                  <a:srgbClr val="FFFFFF"/>
                </a:solidFill>
                <a:latin typeface="Calibri"/>
                <a:cs typeface="Calibri"/>
              </a:rPr>
              <a:t>includes</a:t>
            </a:r>
            <a:r>
              <a:rPr sz="545" spc="37">
                <a:solidFill>
                  <a:srgbClr val="FFFFFF"/>
                </a:solidFill>
                <a:latin typeface="Calibri"/>
                <a:cs typeface="Calibri"/>
              </a:rPr>
              <a:t> </a:t>
            </a:r>
            <a:r>
              <a:rPr sz="545" spc="48">
                <a:solidFill>
                  <a:srgbClr val="FFFFFF"/>
                </a:solidFill>
                <a:latin typeface="Calibri"/>
                <a:cs typeface="Calibri"/>
              </a:rPr>
              <a:t>a</a:t>
            </a:r>
            <a:r>
              <a:rPr sz="545" spc="41">
                <a:solidFill>
                  <a:srgbClr val="FFFFFF"/>
                </a:solidFill>
                <a:latin typeface="Calibri"/>
                <a:cs typeface="Calibri"/>
              </a:rPr>
              <a:t> </a:t>
            </a:r>
            <a:r>
              <a:rPr sz="545" spc="7">
                <a:solidFill>
                  <a:srgbClr val="FFFFFF"/>
                </a:solidFill>
                <a:latin typeface="Calibri"/>
                <a:cs typeface="Calibri"/>
              </a:rPr>
              <a:t>white</a:t>
            </a:r>
            <a:r>
              <a:rPr sz="545" spc="37">
                <a:solidFill>
                  <a:srgbClr val="FFFFFF"/>
                </a:solidFill>
                <a:latin typeface="Calibri"/>
                <a:cs typeface="Calibri"/>
              </a:rPr>
              <a:t> </a:t>
            </a:r>
            <a:r>
              <a:rPr sz="545" spc="14">
                <a:solidFill>
                  <a:srgbClr val="FFFFFF"/>
                </a:solidFill>
                <a:latin typeface="Calibri"/>
                <a:cs typeface="Calibri"/>
              </a:rPr>
              <a:t>gloss</a:t>
            </a:r>
            <a:r>
              <a:rPr sz="545" spc="41">
                <a:solidFill>
                  <a:srgbClr val="FFFFFF"/>
                </a:solidFill>
                <a:latin typeface="Calibri"/>
                <a:cs typeface="Calibri"/>
              </a:rPr>
              <a:t> </a:t>
            </a:r>
            <a:r>
              <a:rPr sz="545" spc="-7">
                <a:solidFill>
                  <a:srgbClr val="FFFFFF"/>
                </a:solidFill>
                <a:latin typeface="Calibri"/>
                <a:cs typeface="Calibri"/>
              </a:rPr>
              <a:t>finish</a:t>
            </a:r>
            <a:endParaRPr sz="545">
              <a:latin typeface="Calibri"/>
              <a:cs typeface="Calibri"/>
            </a:endParaRPr>
          </a:p>
          <a:p>
            <a:pPr marL="87022" indent="-61045">
              <a:buFont typeface="Gill Sans MT"/>
              <a:buChar char="•"/>
              <a:tabLst>
                <a:tab pos="87022" algn="l"/>
              </a:tabLst>
            </a:pPr>
            <a:r>
              <a:rPr sz="545">
                <a:solidFill>
                  <a:srgbClr val="FFFFFF"/>
                </a:solidFill>
                <a:latin typeface="Calibri"/>
                <a:cs typeface="Calibri"/>
              </a:rPr>
              <a:t>Suitable</a:t>
            </a:r>
            <a:r>
              <a:rPr sz="545" spc="78">
                <a:solidFill>
                  <a:srgbClr val="FFFFFF"/>
                </a:solidFill>
                <a:latin typeface="Calibri"/>
                <a:cs typeface="Calibri"/>
              </a:rPr>
              <a:t> </a:t>
            </a:r>
            <a:r>
              <a:rPr sz="545">
                <a:solidFill>
                  <a:srgbClr val="FFFFFF"/>
                </a:solidFill>
                <a:latin typeface="Calibri"/>
                <a:cs typeface="Calibri"/>
              </a:rPr>
              <a:t>for</a:t>
            </a:r>
            <a:r>
              <a:rPr sz="545" spc="78">
                <a:solidFill>
                  <a:srgbClr val="FFFFFF"/>
                </a:solidFill>
                <a:latin typeface="Calibri"/>
                <a:cs typeface="Calibri"/>
              </a:rPr>
              <a:t> </a:t>
            </a:r>
            <a:r>
              <a:rPr sz="545">
                <a:solidFill>
                  <a:srgbClr val="FFFFFF"/>
                </a:solidFill>
                <a:latin typeface="Calibri"/>
                <a:cs typeface="Calibri"/>
              </a:rPr>
              <a:t>indoor</a:t>
            </a:r>
            <a:r>
              <a:rPr sz="545" spc="78">
                <a:solidFill>
                  <a:srgbClr val="FFFFFF"/>
                </a:solidFill>
                <a:latin typeface="Calibri"/>
                <a:cs typeface="Calibri"/>
              </a:rPr>
              <a:t> </a:t>
            </a:r>
            <a:r>
              <a:rPr sz="545">
                <a:solidFill>
                  <a:srgbClr val="FFFFFF"/>
                </a:solidFill>
                <a:latin typeface="Calibri"/>
                <a:cs typeface="Calibri"/>
              </a:rPr>
              <a:t>use</a:t>
            </a:r>
            <a:r>
              <a:rPr sz="545" spc="78">
                <a:solidFill>
                  <a:srgbClr val="FFFFFF"/>
                </a:solidFill>
                <a:latin typeface="Calibri"/>
                <a:cs typeface="Calibri"/>
              </a:rPr>
              <a:t> </a:t>
            </a:r>
            <a:r>
              <a:rPr sz="545">
                <a:solidFill>
                  <a:srgbClr val="FFFFFF"/>
                </a:solidFill>
                <a:latin typeface="Calibri"/>
                <a:cs typeface="Calibri"/>
              </a:rPr>
              <a:t>in</a:t>
            </a:r>
            <a:r>
              <a:rPr sz="545" spc="82">
                <a:solidFill>
                  <a:srgbClr val="FFFFFF"/>
                </a:solidFill>
                <a:latin typeface="Calibri"/>
                <a:cs typeface="Calibri"/>
              </a:rPr>
              <a:t> </a:t>
            </a:r>
            <a:r>
              <a:rPr sz="545">
                <a:solidFill>
                  <a:srgbClr val="FFFFFF"/>
                </a:solidFill>
                <a:latin typeface="Calibri"/>
                <a:cs typeface="Calibri"/>
              </a:rPr>
              <a:t>residence</a:t>
            </a:r>
            <a:r>
              <a:rPr sz="545" spc="78">
                <a:solidFill>
                  <a:srgbClr val="FFFFFF"/>
                </a:solidFill>
                <a:latin typeface="Calibri"/>
                <a:cs typeface="Calibri"/>
              </a:rPr>
              <a:t> </a:t>
            </a:r>
            <a:r>
              <a:rPr sz="545">
                <a:solidFill>
                  <a:srgbClr val="FFFFFF"/>
                </a:solidFill>
                <a:latin typeface="Calibri"/>
                <a:cs typeface="Calibri"/>
              </a:rPr>
              <a:t>or</a:t>
            </a:r>
            <a:r>
              <a:rPr sz="545" spc="78">
                <a:solidFill>
                  <a:srgbClr val="FFFFFF"/>
                </a:solidFill>
                <a:latin typeface="Calibri"/>
                <a:cs typeface="Calibri"/>
              </a:rPr>
              <a:t> </a:t>
            </a:r>
            <a:r>
              <a:rPr sz="545" spc="-7">
                <a:solidFill>
                  <a:srgbClr val="FFFFFF"/>
                </a:solidFill>
                <a:latin typeface="Calibri"/>
                <a:cs typeface="Calibri"/>
              </a:rPr>
              <a:t>office</a:t>
            </a:r>
            <a:endParaRPr sz="545">
              <a:latin typeface="Calibri"/>
              <a:cs typeface="Calibri"/>
            </a:endParaRPr>
          </a:p>
          <a:p>
            <a:pPr marL="87022" indent="-61045">
              <a:buFont typeface="Gill Sans MT"/>
              <a:buChar char="•"/>
              <a:tabLst>
                <a:tab pos="87022" algn="l"/>
              </a:tabLst>
            </a:pPr>
            <a:r>
              <a:rPr sz="545">
                <a:solidFill>
                  <a:srgbClr val="FFFFFF"/>
                </a:solidFill>
                <a:latin typeface="Calibri"/>
                <a:cs typeface="Calibri"/>
              </a:rPr>
              <a:t>Easily</a:t>
            </a:r>
            <a:r>
              <a:rPr sz="545" spc="99">
                <a:solidFill>
                  <a:srgbClr val="FFFFFF"/>
                </a:solidFill>
                <a:latin typeface="Calibri"/>
                <a:cs typeface="Calibri"/>
              </a:rPr>
              <a:t> </a:t>
            </a:r>
            <a:r>
              <a:rPr sz="545">
                <a:solidFill>
                  <a:srgbClr val="FFFFFF"/>
                </a:solidFill>
                <a:latin typeface="Calibri"/>
                <a:cs typeface="Calibri"/>
              </a:rPr>
              <a:t>store</a:t>
            </a:r>
            <a:r>
              <a:rPr sz="545" spc="102">
                <a:solidFill>
                  <a:srgbClr val="FFFFFF"/>
                </a:solidFill>
                <a:latin typeface="Calibri"/>
                <a:cs typeface="Calibri"/>
              </a:rPr>
              <a:t> </a:t>
            </a:r>
            <a:r>
              <a:rPr sz="545">
                <a:solidFill>
                  <a:srgbClr val="FFFFFF"/>
                </a:solidFill>
                <a:latin typeface="Calibri"/>
                <a:cs typeface="Calibri"/>
              </a:rPr>
              <a:t>excess</a:t>
            </a:r>
            <a:r>
              <a:rPr sz="545" spc="102">
                <a:solidFill>
                  <a:srgbClr val="FFFFFF"/>
                </a:solidFill>
                <a:latin typeface="Calibri"/>
                <a:cs typeface="Calibri"/>
              </a:rPr>
              <a:t> </a:t>
            </a:r>
            <a:r>
              <a:rPr sz="545">
                <a:solidFill>
                  <a:srgbClr val="FFFFFF"/>
                </a:solidFill>
                <a:latin typeface="Calibri"/>
                <a:cs typeface="Calibri"/>
              </a:rPr>
              <a:t>cable</a:t>
            </a:r>
            <a:r>
              <a:rPr sz="545" spc="102">
                <a:solidFill>
                  <a:srgbClr val="FFFFFF"/>
                </a:solidFill>
                <a:latin typeface="Calibri"/>
                <a:cs typeface="Calibri"/>
              </a:rPr>
              <a:t> </a:t>
            </a:r>
            <a:r>
              <a:rPr sz="545">
                <a:solidFill>
                  <a:srgbClr val="FFFFFF"/>
                </a:solidFill>
                <a:latin typeface="Calibri"/>
                <a:cs typeface="Calibri"/>
              </a:rPr>
              <a:t>inside</a:t>
            </a:r>
            <a:r>
              <a:rPr sz="545" spc="102">
                <a:solidFill>
                  <a:srgbClr val="FFFFFF"/>
                </a:solidFill>
                <a:latin typeface="Calibri"/>
                <a:cs typeface="Calibri"/>
              </a:rPr>
              <a:t> </a:t>
            </a:r>
            <a:r>
              <a:rPr sz="545">
                <a:solidFill>
                  <a:srgbClr val="FFFFFF"/>
                </a:solidFill>
                <a:latin typeface="Calibri"/>
                <a:cs typeface="Calibri"/>
              </a:rPr>
              <a:t>enclosure</a:t>
            </a:r>
            <a:r>
              <a:rPr sz="545" spc="99">
                <a:solidFill>
                  <a:srgbClr val="FFFFFF"/>
                </a:solidFill>
                <a:latin typeface="Calibri"/>
                <a:cs typeface="Calibri"/>
              </a:rPr>
              <a:t> </a:t>
            </a:r>
            <a:r>
              <a:rPr sz="545">
                <a:solidFill>
                  <a:srgbClr val="FFFFFF"/>
                </a:solidFill>
                <a:latin typeface="Calibri"/>
                <a:cs typeface="Calibri"/>
              </a:rPr>
              <a:t>or</a:t>
            </a:r>
            <a:r>
              <a:rPr sz="545" spc="102">
                <a:solidFill>
                  <a:srgbClr val="FFFFFF"/>
                </a:solidFill>
                <a:latin typeface="Calibri"/>
                <a:cs typeface="Calibri"/>
              </a:rPr>
              <a:t> </a:t>
            </a:r>
            <a:r>
              <a:rPr sz="545" spc="-7">
                <a:solidFill>
                  <a:srgbClr val="FFFFFF"/>
                </a:solidFill>
                <a:latin typeface="Tahoma"/>
                <a:cs typeface="Tahoma"/>
              </a:rPr>
              <a:t>outlet</a:t>
            </a:r>
            <a:endParaRPr sz="545">
              <a:latin typeface="Tahoma"/>
              <a:cs typeface="Tahoma"/>
            </a:endParaRPr>
          </a:p>
          <a:p>
            <a:pPr marL="86589" marR="176640" indent="-61045">
              <a:buFont typeface="Gill Sans MT"/>
              <a:buChar char="•"/>
              <a:tabLst>
                <a:tab pos="89619" algn="l"/>
              </a:tabLst>
            </a:pPr>
            <a:r>
              <a:rPr sz="545" spc="-14">
                <a:solidFill>
                  <a:srgbClr val="FFFFFF"/>
                </a:solidFill>
                <a:latin typeface="Tahoma"/>
                <a:cs typeface="Tahoma"/>
              </a:rPr>
              <a:t>Fast</a:t>
            </a:r>
            <a:r>
              <a:rPr sz="545" spc="-31">
                <a:solidFill>
                  <a:srgbClr val="FFFFFF"/>
                </a:solidFill>
                <a:latin typeface="Tahoma"/>
                <a:cs typeface="Tahoma"/>
              </a:rPr>
              <a:t> </a:t>
            </a:r>
            <a:r>
              <a:rPr sz="545">
                <a:solidFill>
                  <a:srgbClr val="FFFFFF"/>
                </a:solidFill>
                <a:latin typeface="Tahoma"/>
                <a:cs typeface="Tahoma"/>
              </a:rPr>
              <a:t>installation.</a:t>
            </a:r>
            <a:r>
              <a:rPr sz="545" spc="116">
                <a:solidFill>
                  <a:srgbClr val="FFFFFF"/>
                </a:solidFill>
                <a:latin typeface="Tahoma"/>
                <a:cs typeface="Tahoma"/>
              </a:rPr>
              <a:t> </a:t>
            </a:r>
            <a:r>
              <a:rPr sz="545" spc="-7">
                <a:solidFill>
                  <a:srgbClr val="FFFFFF"/>
                </a:solidFill>
                <a:latin typeface="Tahoma"/>
                <a:cs typeface="Tahoma"/>
              </a:rPr>
              <a:t>Mounts</a:t>
            </a:r>
            <a:r>
              <a:rPr sz="545" spc="-27">
                <a:solidFill>
                  <a:srgbClr val="FFFFFF"/>
                </a:solidFill>
                <a:latin typeface="Tahoma"/>
                <a:cs typeface="Tahoma"/>
              </a:rPr>
              <a:t> </a:t>
            </a:r>
            <a:r>
              <a:rPr sz="545" spc="-7">
                <a:solidFill>
                  <a:srgbClr val="FFFFFF"/>
                </a:solidFill>
                <a:latin typeface="Tahoma"/>
                <a:cs typeface="Tahoma"/>
              </a:rPr>
              <a:t>directly</a:t>
            </a:r>
            <a:r>
              <a:rPr sz="545" spc="-27">
                <a:solidFill>
                  <a:srgbClr val="FFFFFF"/>
                </a:solidFill>
                <a:latin typeface="Tahoma"/>
                <a:cs typeface="Tahoma"/>
              </a:rPr>
              <a:t> </a:t>
            </a:r>
            <a:r>
              <a:rPr sz="545">
                <a:solidFill>
                  <a:srgbClr val="FFFFFF"/>
                </a:solidFill>
                <a:latin typeface="Tahoma"/>
                <a:cs typeface="Tahoma"/>
              </a:rPr>
              <a:t>single</a:t>
            </a:r>
            <a:r>
              <a:rPr sz="545" spc="-27">
                <a:solidFill>
                  <a:srgbClr val="FFFFFF"/>
                </a:solidFill>
                <a:latin typeface="Tahoma"/>
                <a:cs typeface="Tahoma"/>
              </a:rPr>
              <a:t> </a:t>
            </a:r>
            <a:r>
              <a:rPr sz="545" spc="-14">
                <a:solidFill>
                  <a:srgbClr val="FFFFFF"/>
                </a:solidFill>
                <a:latin typeface="Tahoma"/>
                <a:cs typeface="Tahoma"/>
              </a:rPr>
              <a:t>gang 	</a:t>
            </a:r>
            <a:r>
              <a:rPr sz="545" spc="-14">
                <a:solidFill>
                  <a:srgbClr val="FFFFFF"/>
                </a:solidFill>
                <a:latin typeface="Calibri"/>
                <a:cs typeface="Calibri"/>
              </a:rPr>
              <a:t>low-</a:t>
            </a:r>
            <a:r>
              <a:rPr sz="545">
                <a:solidFill>
                  <a:srgbClr val="FFFFFF"/>
                </a:solidFill>
                <a:latin typeface="Calibri"/>
                <a:cs typeface="Calibri"/>
              </a:rPr>
              <a:t>volt</a:t>
            </a:r>
            <a:r>
              <a:rPr sz="545">
                <a:solidFill>
                  <a:srgbClr val="FFFFFF"/>
                </a:solidFill>
                <a:latin typeface="Tahoma"/>
                <a:cs typeface="Tahoma"/>
              </a:rPr>
              <a:t>age</a:t>
            </a:r>
            <a:r>
              <a:rPr sz="545" spc="10">
                <a:solidFill>
                  <a:srgbClr val="FFFFFF"/>
                </a:solidFill>
                <a:latin typeface="Tahoma"/>
                <a:cs typeface="Tahoma"/>
              </a:rPr>
              <a:t> </a:t>
            </a:r>
            <a:r>
              <a:rPr sz="545">
                <a:solidFill>
                  <a:srgbClr val="FFFFFF"/>
                </a:solidFill>
                <a:latin typeface="Calibri"/>
                <a:cs typeface="Calibri"/>
              </a:rPr>
              <a:t>bracket</a:t>
            </a:r>
            <a:r>
              <a:rPr sz="545" spc="58">
                <a:solidFill>
                  <a:srgbClr val="FFFFFF"/>
                </a:solidFill>
                <a:latin typeface="Calibri"/>
                <a:cs typeface="Calibri"/>
              </a:rPr>
              <a:t> </a:t>
            </a:r>
            <a:r>
              <a:rPr sz="545">
                <a:solidFill>
                  <a:srgbClr val="FFFFFF"/>
                </a:solidFill>
                <a:latin typeface="Calibri"/>
                <a:cs typeface="Calibri"/>
              </a:rPr>
              <a:t>or</a:t>
            </a:r>
            <a:r>
              <a:rPr sz="545" spc="58">
                <a:solidFill>
                  <a:srgbClr val="FFFFFF"/>
                </a:solidFill>
                <a:latin typeface="Calibri"/>
                <a:cs typeface="Calibri"/>
              </a:rPr>
              <a:t> </a:t>
            </a:r>
            <a:r>
              <a:rPr sz="545" spc="-7">
                <a:solidFill>
                  <a:srgbClr val="FFFFFF"/>
                </a:solidFill>
                <a:latin typeface="Calibri"/>
                <a:cs typeface="Calibri"/>
              </a:rPr>
              <a:t>outlet</a:t>
            </a:r>
            <a:r>
              <a:rPr sz="545" spc="61">
                <a:solidFill>
                  <a:srgbClr val="FFFFFF"/>
                </a:solidFill>
                <a:latin typeface="Calibri"/>
                <a:cs typeface="Calibri"/>
              </a:rPr>
              <a:t> </a:t>
            </a:r>
            <a:r>
              <a:rPr sz="545" spc="-14">
                <a:solidFill>
                  <a:srgbClr val="FFFFFF"/>
                </a:solidFill>
                <a:latin typeface="Calibri"/>
                <a:cs typeface="Calibri"/>
              </a:rPr>
              <a:t>box.</a:t>
            </a:r>
            <a:endParaRPr sz="545">
              <a:latin typeface="Calibri"/>
              <a:cs typeface="Calibri"/>
            </a:endParaRPr>
          </a:p>
        </p:txBody>
      </p:sp>
      <p:grpSp>
        <p:nvGrpSpPr>
          <p:cNvPr id="200" name="object 200">
            <a:extLst>
              <a:ext uri="{FF2B5EF4-FFF2-40B4-BE49-F238E27FC236}">
                <a16:creationId xmlns:a16="http://schemas.microsoft.com/office/drawing/2014/main" id="{4EA6F4DC-C329-2931-1F3E-AE1F70CE5332}"/>
              </a:ext>
            </a:extLst>
          </p:cNvPr>
          <p:cNvGrpSpPr/>
          <p:nvPr/>
        </p:nvGrpSpPr>
        <p:grpSpPr>
          <a:xfrm>
            <a:off x="6116160" y="5018120"/>
            <a:ext cx="2506374" cy="1211407"/>
            <a:chOff x="3915767" y="7359910"/>
            <a:chExt cx="3676015" cy="1776730"/>
          </a:xfrm>
        </p:grpSpPr>
        <p:sp>
          <p:nvSpPr>
            <p:cNvPr id="201" name="object 201">
              <a:extLst>
                <a:ext uri="{FF2B5EF4-FFF2-40B4-BE49-F238E27FC236}">
                  <a16:creationId xmlns:a16="http://schemas.microsoft.com/office/drawing/2014/main" id="{1CF3DB95-349C-7C6F-9981-00D88445D53B}"/>
                </a:ext>
              </a:extLst>
            </p:cNvPr>
            <p:cNvSpPr/>
            <p:nvPr/>
          </p:nvSpPr>
          <p:spPr>
            <a:xfrm>
              <a:off x="3915767" y="7359910"/>
              <a:ext cx="276225" cy="283845"/>
            </a:xfrm>
            <a:custGeom>
              <a:avLst/>
              <a:gdLst/>
              <a:ahLst/>
              <a:cxnLst/>
              <a:rect l="l" t="t" r="r" b="b"/>
              <a:pathLst>
                <a:path w="276225" h="283845">
                  <a:moveTo>
                    <a:pt x="138112" y="0"/>
                  </a:moveTo>
                  <a:lnTo>
                    <a:pt x="94458" y="7229"/>
                  </a:lnTo>
                  <a:lnTo>
                    <a:pt x="56545" y="27360"/>
                  </a:lnTo>
                  <a:lnTo>
                    <a:pt x="26648" y="58057"/>
                  </a:lnTo>
                  <a:lnTo>
                    <a:pt x="7041" y="96984"/>
                  </a:lnTo>
                  <a:lnTo>
                    <a:pt x="0" y="141808"/>
                  </a:lnTo>
                  <a:lnTo>
                    <a:pt x="7041" y="186631"/>
                  </a:lnTo>
                  <a:lnTo>
                    <a:pt x="26648" y="225559"/>
                  </a:lnTo>
                  <a:lnTo>
                    <a:pt x="56545" y="256256"/>
                  </a:lnTo>
                  <a:lnTo>
                    <a:pt x="94458" y="276387"/>
                  </a:lnTo>
                  <a:lnTo>
                    <a:pt x="138112" y="283616"/>
                  </a:lnTo>
                  <a:lnTo>
                    <a:pt x="181766" y="276387"/>
                  </a:lnTo>
                  <a:lnTo>
                    <a:pt x="219679" y="256256"/>
                  </a:lnTo>
                  <a:lnTo>
                    <a:pt x="249576" y="225559"/>
                  </a:lnTo>
                  <a:lnTo>
                    <a:pt x="269183" y="186631"/>
                  </a:lnTo>
                  <a:lnTo>
                    <a:pt x="276225" y="141808"/>
                  </a:lnTo>
                  <a:lnTo>
                    <a:pt x="269183" y="96984"/>
                  </a:lnTo>
                  <a:lnTo>
                    <a:pt x="249576" y="58057"/>
                  </a:lnTo>
                  <a:lnTo>
                    <a:pt x="219679" y="27360"/>
                  </a:lnTo>
                  <a:lnTo>
                    <a:pt x="181766" y="7229"/>
                  </a:lnTo>
                  <a:lnTo>
                    <a:pt x="138112" y="0"/>
                  </a:lnTo>
                  <a:close/>
                </a:path>
              </a:pathLst>
            </a:custGeom>
            <a:solidFill>
              <a:srgbClr val="FE8F15"/>
            </a:solidFill>
          </p:spPr>
          <p:txBody>
            <a:bodyPr wrap="square" lIns="0" tIns="0" rIns="0" bIns="0" rtlCol="0"/>
            <a:lstStyle/>
            <a:p>
              <a:endParaRPr sz="1227"/>
            </a:p>
          </p:txBody>
        </p:sp>
        <p:pic>
          <p:nvPicPr>
            <p:cNvPr id="202" name="object 202">
              <a:extLst>
                <a:ext uri="{FF2B5EF4-FFF2-40B4-BE49-F238E27FC236}">
                  <a16:creationId xmlns:a16="http://schemas.microsoft.com/office/drawing/2014/main" id="{90BF48E8-B4EC-85A8-785C-7F507AD0FC32}"/>
                </a:ext>
              </a:extLst>
            </p:cNvPr>
            <p:cNvPicPr/>
            <p:nvPr/>
          </p:nvPicPr>
          <p:blipFill>
            <a:blip r:embed="rId27" cstate="print"/>
            <a:stretch>
              <a:fillRect/>
            </a:stretch>
          </p:blipFill>
          <p:spPr>
            <a:xfrm>
              <a:off x="4010979" y="7441974"/>
              <a:ext cx="85801" cy="119481"/>
            </a:xfrm>
            <a:prstGeom prst="rect">
              <a:avLst/>
            </a:prstGeom>
          </p:spPr>
        </p:pic>
        <p:pic>
          <p:nvPicPr>
            <p:cNvPr id="203" name="object 203">
              <a:extLst>
                <a:ext uri="{FF2B5EF4-FFF2-40B4-BE49-F238E27FC236}">
                  <a16:creationId xmlns:a16="http://schemas.microsoft.com/office/drawing/2014/main" id="{4EB30AAE-A7DC-436D-A8A7-A22FBEAD115E}"/>
                </a:ext>
              </a:extLst>
            </p:cNvPr>
            <p:cNvPicPr/>
            <p:nvPr/>
          </p:nvPicPr>
          <p:blipFill>
            <a:blip r:embed="rId28" cstate="print"/>
            <a:stretch>
              <a:fillRect/>
            </a:stretch>
          </p:blipFill>
          <p:spPr>
            <a:xfrm>
              <a:off x="6737829" y="8282656"/>
              <a:ext cx="840854" cy="840854"/>
            </a:xfrm>
            <a:prstGeom prst="rect">
              <a:avLst/>
            </a:prstGeom>
          </p:spPr>
        </p:pic>
        <p:sp>
          <p:nvSpPr>
            <p:cNvPr id="204" name="object 204">
              <a:extLst>
                <a:ext uri="{FF2B5EF4-FFF2-40B4-BE49-F238E27FC236}">
                  <a16:creationId xmlns:a16="http://schemas.microsoft.com/office/drawing/2014/main" id="{1711BB88-5BB4-7BD1-3E4E-E6717BEA0BE9}"/>
                </a:ext>
              </a:extLst>
            </p:cNvPr>
            <p:cNvSpPr/>
            <p:nvPr/>
          </p:nvSpPr>
          <p:spPr>
            <a:xfrm>
              <a:off x="6737829" y="8282656"/>
              <a:ext cx="841375" cy="841375"/>
            </a:xfrm>
            <a:custGeom>
              <a:avLst/>
              <a:gdLst/>
              <a:ahLst/>
              <a:cxnLst/>
              <a:rect l="l" t="t" r="r" b="b"/>
              <a:pathLst>
                <a:path w="841375" h="841375">
                  <a:moveTo>
                    <a:pt x="152400" y="0"/>
                  </a:moveTo>
                  <a:lnTo>
                    <a:pt x="104231" y="7769"/>
                  </a:lnTo>
                  <a:lnTo>
                    <a:pt x="62396" y="29405"/>
                  </a:lnTo>
                  <a:lnTo>
                    <a:pt x="29405" y="62396"/>
                  </a:lnTo>
                  <a:lnTo>
                    <a:pt x="7769" y="104231"/>
                  </a:lnTo>
                  <a:lnTo>
                    <a:pt x="0" y="152400"/>
                  </a:lnTo>
                  <a:lnTo>
                    <a:pt x="0" y="688454"/>
                  </a:lnTo>
                  <a:lnTo>
                    <a:pt x="7769" y="736622"/>
                  </a:lnTo>
                  <a:lnTo>
                    <a:pt x="29405" y="778457"/>
                  </a:lnTo>
                  <a:lnTo>
                    <a:pt x="62396" y="811448"/>
                  </a:lnTo>
                  <a:lnTo>
                    <a:pt x="104231" y="833084"/>
                  </a:lnTo>
                  <a:lnTo>
                    <a:pt x="152400" y="840854"/>
                  </a:lnTo>
                  <a:lnTo>
                    <a:pt x="688454" y="840854"/>
                  </a:lnTo>
                  <a:lnTo>
                    <a:pt x="736622" y="833084"/>
                  </a:lnTo>
                  <a:lnTo>
                    <a:pt x="778457" y="811448"/>
                  </a:lnTo>
                  <a:lnTo>
                    <a:pt x="811448" y="778457"/>
                  </a:lnTo>
                  <a:lnTo>
                    <a:pt x="833084" y="736622"/>
                  </a:lnTo>
                  <a:lnTo>
                    <a:pt x="840854" y="688454"/>
                  </a:lnTo>
                  <a:lnTo>
                    <a:pt x="840854" y="152400"/>
                  </a:lnTo>
                  <a:lnTo>
                    <a:pt x="833084" y="104231"/>
                  </a:lnTo>
                  <a:lnTo>
                    <a:pt x="811448" y="62396"/>
                  </a:lnTo>
                  <a:lnTo>
                    <a:pt x="778457" y="29405"/>
                  </a:lnTo>
                  <a:lnTo>
                    <a:pt x="736622" y="7769"/>
                  </a:lnTo>
                  <a:lnTo>
                    <a:pt x="688454" y="0"/>
                  </a:lnTo>
                  <a:lnTo>
                    <a:pt x="152400" y="0"/>
                  </a:lnTo>
                  <a:close/>
                </a:path>
              </a:pathLst>
            </a:custGeom>
            <a:ln w="25400">
              <a:solidFill>
                <a:srgbClr val="FE8F15"/>
              </a:solidFill>
            </a:ln>
          </p:spPr>
          <p:txBody>
            <a:bodyPr wrap="square" lIns="0" tIns="0" rIns="0" bIns="0" rtlCol="0"/>
            <a:lstStyle/>
            <a:p>
              <a:endParaRPr sz="1227"/>
            </a:p>
          </p:txBody>
        </p:sp>
        <p:sp>
          <p:nvSpPr>
            <p:cNvPr id="205" name="object 205">
              <a:extLst>
                <a:ext uri="{FF2B5EF4-FFF2-40B4-BE49-F238E27FC236}">
                  <a16:creationId xmlns:a16="http://schemas.microsoft.com/office/drawing/2014/main" id="{F12EAFA7-8D2D-335F-BB20-AF266B1508CA}"/>
                </a:ext>
              </a:extLst>
            </p:cNvPr>
            <p:cNvSpPr/>
            <p:nvPr/>
          </p:nvSpPr>
          <p:spPr>
            <a:xfrm>
              <a:off x="3915767" y="8283577"/>
              <a:ext cx="276225" cy="283845"/>
            </a:xfrm>
            <a:custGeom>
              <a:avLst/>
              <a:gdLst/>
              <a:ahLst/>
              <a:cxnLst/>
              <a:rect l="l" t="t" r="r" b="b"/>
              <a:pathLst>
                <a:path w="276225" h="283845">
                  <a:moveTo>
                    <a:pt x="138112" y="0"/>
                  </a:moveTo>
                  <a:lnTo>
                    <a:pt x="94458" y="7229"/>
                  </a:lnTo>
                  <a:lnTo>
                    <a:pt x="56545" y="27360"/>
                  </a:lnTo>
                  <a:lnTo>
                    <a:pt x="26648" y="58057"/>
                  </a:lnTo>
                  <a:lnTo>
                    <a:pt x="7041" y="96984"/>
                  </a:lnTo>
                  <a:lnTo>
                    <a:pt x="0" y="141808"/>
                  </a:lnTo>
                  <a:lnTo>
                    <a:pt x="7041" y="186631"/>
                  </a:lnTo>
                  <a:lnTo>
                    <a:pt x="26648" y="225559"/>
                  </a:lnTo>
                  <a:lnTo>
                    <a:pt x="56545" y="256256"/>
                  </a:lnTo>
                  <a:lnTo>
                    <a:pt x="94458" y="276387"/>
                  </a:lnTo>
                  <a:lnTo>
                    <a:pt x="138112" y="283616"/>
                  </a:lnTo>
                  <a:lnTo>
                    <a:pt x="181766" y="276387"/>
                  </a:lnTo>
                  <a:lnTo>
                    <a:pt x="219679" y="256256"/>
                  </a:lnTo>
                  <a:lnTo>
                    <a:pt x="249576" y="225559"/>
                  </a:lnTo>
                  <a:lnTo>
                    <a:pt x="269183" y="186631"/>
                  </a:lnTo>
                  <a:lnTo>
                    <a:pt x="276225" y="141808"/>
                  </a:lnTo>
                  <a:lnTo>
                    <a:pt x="269183" y="96984"/>
                  </a:lnTo>
                  <a:lnTo>
                    <a:pt x="249576" y="58057"/>
                  </a:lnTo>
                  <a:lnTo>
                    <a:pt x="219679" y="27360"/>
                  </a:lnTo>
                  <a:lnTo>
                    <a:pt x="181766" y="7229"/>
                  </a:lnTo>
                  <a:lnTo>
                    <a:pt x="138112" y="0"/>
                  </a:lnTo>
                  <a:close/>
                </a:path>
              </a:pathLst>
            </a:custGeom>
            <a:solidFill>
              <a:srgbClr val="FE8F15"/>
            </a:solidFill>
          </p:spPr>
          <p:txBody>
            <a:bodyPr wrap="square" lIns="0" tIns="0" rIns="0" bIns="0" rtlCol="0"/>
            <a:lstStyle/>
            <a:p>
              <a:endParaRPr sz="1227"/>
            </a:p>
          </p:txBody>
        </p:sp>
        <p:pic>
          <p:nvPicPr>
            <p:cNvPr id="206" name="object 206">
              <a:extLst>
                <a:ext uri="{FF2B5EF4-FFF2-40B4-BE49-F238E27FC236}">
                  <a16:creationId xmlns:a16="http://schemas.microsoft.com/office/drawing/2014/main" id="{19DF00AC-EB4E-ABA0-0B4E-E71FB68330E5}"/>
                </a:ext>
              </a:extLst>
            </p:cNvPr>
            <p:cNvPicPr/>
            <p:nvPr/>
          </p:nvPicPr>
          <p:blipFill>
            <a:blip r:embed="rId29" cstate="print"/>
            <a:stretch>
              <a:fillRect/>
            </a:stretch>
          </p:blipFill>
          <p:spPr>
            <a:xfrm>
              <a:off x="4005112" y="8365642"/>
              <a:ext cx="97536" cy="119481"/>
            </a:xfrm>
            <a:prstGeom prst="rect">
              <a:avLst/>
            </a:prstGeom>
          </p:spPr>
        </p:pic>
      </p:grpSp>
      <p:sp>
        <p:nvSpPr>
          <p:cNvPr id="207" name="object 207">
            <a:extLst>
              <a:ext uri="{FF2B5EF4-FFF2-40B4-BE49-F238E27FC236}">
                <a16:creationId xmlns:a16="http://schemas.microsoft.com/office/drawing/2014/main" id="{E255057F-029E-13C3-A0D1-870BBC76D2FF}"/>
              </a:ext>
            </a:extLst>
          </p:cNvPr>
          <p:cNvSpPr txBox="1"/>
          <p:nvPr/>
        </p:nvSpPr>
        <p:spPr>
          <a:xfrm>
            <a:off x="6309583" y="5620525"/>
            <a:ext cx="1671205" cy="452164"/>
          </a:xfrm>
          <a:prstGeom prst="rect">
            <a:avLst/>
          </a:prstGeom>
        </p:spPr>
        <p:txBody>
          <a:bodyPr vert="horz" wrap="square" lIns="0" tIns="19483" rIns="0" bIns="0" rtlCol="0">
            <a:spAutoFit/>
          </a:bodyPr>
          <a:lstStyle/>
          <a:p>
            <a:pPr marL="25977">
              <a:spcBef>
                <a:spcPts val="153"/>
              </a:spcBef>
            </a:pPr>
            <a:r>
              <a:rPr sz="682" spc="-82">
                <a:solidFill>
                  <a:srgbClr val="FFFFFF"/>
                </a:solidFill>
                <a:latin typeface="Arial Black"/>
                <a:cs typeface="Arial Black"/>
              </a:rPr>
              <a:t>FIBER</a:t>
            </a:r>
            <a:r>
              <a:rPr sz="682" spc="14">
                <a:solidFill>
                  <a:srgbClr val="FFFFFF"/>
                </a:solidFill>
                <a:latin typeface="Arial Black"/>
                <a:cs typeface="Arial Black"/>
              </a:rPr>
              <a:t> </a:t>
            </a:r>
            <a:r>
              <a:rPr sz="682" spc="-51">
                <a:solidFill>
                  <a:srgbClr val="FFFFFF"/>
                </a:solidFill>
                <a:latin typeface="Arial Black"/>
                <a:cs typeface="Arial Black"/>
              </a:rPr>
              <a:t>DEPLOYMENT</a:t>
            </a:r>
            <a:r>
              <a:rPr sz="682" spc="20">
                <a:solidFill>
                  <a:srgbClr val="FFFFFF"/>
                </a:solidFill>
                <a:latin typeface="Arial Black"/>
                <a:cs typeface="Arial Black"/>
              </a:rPr>
              <a:t> </a:t>
            </a:r>
            <a:r>
              <a:rPr sz="477" spc="-58">
                <a:solidFill>
                  <a:srgbClr val="FFFFFF"/>
                </a:solidFill>
                <a:latin typeface="Arial Black"/>
                <a:cs typeface="Arial Black"/>
              </a:rPr>
              <a:t>PATCH</a:t>
            </a:r>
            <a:r>
              <a:rPr sz="477" spc="10">
                <a:solidFill>
                  <a:srgbClr val="FFFFFF"/>
                </a:solidFill>
                <a:latin typeface="Arial Black"/>
                <a:cs typeface="Arial Black"/>
              </a:rPr>
              <a:t> </a:t>
            </a:r>
            <a:r>
              <a:rPr sz="477" spc="-7">
                <a:solidFill>
                  <a:srgbClr val="FFFFFF"/>
                </a:solidFill>
                <a:latin typeface="Arial Black"/>
                <a:cs typeface="Arial Black"/>
              </a:rPr>
              <a:t>CABLE</a:t>
            </a:r>
            <a:endParaRPr sz="477">
              <a:latin typeface="Arial Black"/>
              <a:cs typeface="Arial Black"/>
            </a:endParaRPr>
          </a:p>
          <a:p>
            <a:pPr marL="86589" marR="20781" indent="-61045">
              <a:lnSpc>
                <a:spcPts val="614"/>
              </a:lnSpc>
              <a:spcBef>
                <a:spcPts val="123"/>
              </a:spcBef>
              <a:buFont typeface="Gill Sans MT"/>
              <a:buChar char="•"/>
              <a:tabLst>
                <a:tab pos="89619" algn="l"/>
              </a:tabLst>
            </a:pPr>
            <a:r>
              <a:rPr sz="545" spc="75">
                <a:solidFill>
                  <a:srgbClr val="FFFFFF"/>
                </a:solidFill>
                <a:latin typeface="Calibri"/>
                <a:cs typeface="Calibri"/>
              </a:rPr>
              <a:t>SC</a:t>
            </a:r>
            <a:r>
              <a:rPr sz="545" spc="119">
                <a:solidFill>
                  <a:srgbClr val="FFFFFF"/>
                </a:solidFill>
                <a:latin typeface="Calibri"/>
                <a:cs typeface="Calibri"/>
              </a:rPr>
              <a:t> </a:t>
            </a:r>
            <a:r>
              <a:rPr sz="545" spc="51">
                <a:solidFill>
                  <a:srgbClr val="FFFFFF"/>
                </a:solidFill>
                <a:latin typeface="Calibri"/>
                <a:cs typeface="Calibri"/>
              </a:rPr>
              <a:t>APC</a:t>
            </a:r>
            <a:r>
              <a:rPr sz="545" spc="123">
                <a:solidFill>
                  <a:srgbClr val="FFFFFF"/>
                </a:solidFill>
                <a:latin typeface="Calibri"/>
                <a:cs typeface="Calibri"/>
              </a:rPr>
              <a:t> </a:t>
            </a:r>
            <a:r>
              <a:rPr sz="545">
                <a:solidFill>
                  <a:srgbClr val="FFFFFF"/>
                </a:solidFill>
                <a:latin typeface="Calibri"/>
                <a:cs typeface="Calibri"/>
              </a:rPr>
              <a:t>to</a:t>
            </a:r>
            <a:r>
              <a:rPr sz="545" spc="123">
                <a:solidFill>
                  <a:srgbClr val="FFFFFF"/>
                </a:solidFill>
                <a:latin typeface="Calibri"/>
                <a:cs typeface="Calibri"/>
              </a:rPr>
              <a:t> </a:t>
            </a:r>
            <a:r>
              <a:rPr sz="545" spc="75">
                <a:solidFill>
                  <a:srgbClr val="FFFFFF"/>
                </a:solidFill>
                <a:latin typeface="Calibri"/>
                <a:cs typeface="Calibri"/>
              </a:rPr>
              <a:t>SC</a:t>
            </a:r>
            <a:r>
              <a:rPr sz="545" spc="123">
                <a:solidFill>
                  <a:srgbClr val="FFFFFF"/>
                </a:solidFill>
                <a:latin typeface="Calibri"/>
                <a:cs typeface="Calibri"/>
              </a:rPr>
              <a:t> </a:t>
            </a:r>
            <a:r>
              <a:rPr sz="545" spc="34">
                <a:solidFill>
                  <a:srgbClr val="FFFFFF"/>
                </a:solidFill>
                <a:latin typeface="Calibri"/>
                <a:cs typeface="Calibri"/>
              </a:rPr>
              <a:t>UPC</a:t>
            </a:r>
            <a:r>
              <a:rPr sz="545" spc="123">
                <a:solidFill>
                  <a:srgbClr val="FFFFFF"/>
                </a:solidFill>
                <a:latin typeface="Calibri"/>
                <a:cs typeface="Calibri"/>
              </a:rPr>
              <a:t> </a:t>
            </a:r>
            <a:r>
              <a:rPr sz="545">
                <a:solidFill>
                  <a:srgbClr val="FFFFFF"/>
                </a:solidFill>
                <a:latin typeface="Calibri"/>
                <a:cs typeface="Calibri"/>
              </a:rPr>
              <a:t>Corning</a:t>
            </a:r>
            <a:r>
              <a:rPr sz="614" baseline="18518">
                <a:solidFill>
                  <a:srgbClr val="FFFFFF"/>
                </a:solidFill>
                <a:latin typeface="Tahoma"/>
                <a:cs typeface="Tahoma"/>
              </a:rPr>
              <a:t>®</a:t>
            </a:r>
            <a:r>
              <a:rPr sz="614" spc="173" baseline="18518">
                <a:solidFill>
                  <a:srgbClr val="FFFFFF"/>
                </a:solidFill>
                <a:latin typeface="Tahoma"/>
                <a:cs typeface="Tahoma"/>
              </a:rPr>
              <a:t> </a:t>
            </a:r>
            <a:r>
              <a:rPr sz="545">
                <a:solidFill>
                  <a:srgbClr val="FFFFFF"/>
                </a:solidFill>
                <a:latin typeface="Calibri"/>
                <a:cs typeface="Calibri"/>
              </a:rPr>
              <a:t>Clearcurve™</a:t>
            </a:r>
            <a:r>
              <a:rPr sz="545" spc="123">
                <a:solidFill>
                  <a:srgbClr val="FFFFFF"/>
                </a:solidFill>
                <a:latin typeface="Calibri"/>
                <a:cs typeface="Calibri"/>
              </a:rPr>
              <a:t> </a:t>
            </a:r>
            <a:r>
              <a:rPr sz="545">
                <a:solidFill>
                  <a:srgbClr val="FFFFFF"/>
                </a:solidFill>
                <a:latin typeface="Calibri"/>
                <a:cs typeface="Calibri"/>
              </a:rPr>
              <a:t>SMF-</a:t>
            </a:r>
            <a:r>
              <a:rPr sz="545" spc="-17">
                <a:solidFill>
                  <a:srgbClr val="FFFFFF"/>
                </a:solidFill>
                <a:latin typeface="Calibri"/>
                <a:cs typeface="Calibri"/>
              </a:rPr>
              <a:t>28</a:t>
            </a:r>
            <a:r>
              <a:rPr sz="545" spc="341">
                <a:solidFill>
                  <a:srgbClr val="FFFFFF"/>
                </a:solidFill>
                <a:latin typeface="Calibri"/>
                <a:cs typeface="Calibri"/>
              </a:rPr>
              <a:t> 	</a:t>
            </a:r>
            <a:r>
              <a:rPr sz="545">
                <a:solidFill>
                  <a:srgbClr val="FFFFFF"/>
                </a:solidFill>
                <a:latin typeface="Calibri"/>
                <a:cs typeface="Calibri"/>
              </a:rPr>
              <a:t>Ultra</a:t>
            </a:r>
            <a:r>
              <a:rPr sz="545" spc="55">
                <a:solidFill>
                  <a:srgbClr val="FFFFFF"/>
                </a:solidFill>
                <a:latin typeface="Calibri"/>
                <a:cs typeface="Calibri"/>
              </a:rPr>
              <a:t> </a:t>
            </a:r>
            <a:r>
              <a:rPr sz="545" spc="-17">
                <a:solidFill>
                  <a:srgbClr val="FFFFFF"/>
                </a:solidFill>
                <a:latin typeface="Calibri"/>
                <a:cs typeface="Calibri"/>
              </a:rPr>
              <a:t>BIF</a:t>
            </a:r>
            <a:endParaRPr sz="545">
              <a:latin typeface="Calibri"/>
              <a:cs typeface="Calibri"/>
            </a:endParaRPr>
          </a:p>
          <a:p>
            <a:pPr marL="85723" indent="-59746">
              <a:lnSpc>
                <a:spcPts val="641"/>
              </a:lnSpc>
              <a:buFont typeface="Gill Sans MT"/>
              <a:buChar char="•"/>
              <a:tabLst>
                <a:tab pos="85723" algn="l"/>
              </a:tabLst>
            </a:pPr>
            <a:r>
              <a:rPr sz="545">
                <a:solidFill>
                  <a:srgbClr val="FFFFFF"/>
                </a:solidFill>
                <a:latin typeface="Calibri"/>
                <a:cs typeface="Calibri"/>
              </a:rPr>
              <a:t>Available</a:t>
            </a:r>
            <a:r>
              <a:rPr sz="545" spc="72">
                <a:solidFill>
                  <a:srgbClr val="FFFFFF"/>
                </a:solidFill>
                <a:latin typeface="Calibri"/>
                <a:cs typeface="Calibri"/>
              </a:rPr>
              <a:t> </a:t>
            </a:r>
            <a:r>
              <a:rPr sz="545">
                <a:solidFill>
                  <a:srgbClr val="FFFFFF"/>
                </a:solidFill>
                <a:latin typeface="Calibri"/>
                <a:cs typeface="Calibri"/>
              </a:rPr>
              <a:t>in</a:t>
            </a:r>
            <a:r>
              <a:rPr sz="545" spc="75">
                <a:solidFill>
                  <a:srgbClr val="FFFFFF"/>
                </a:solidFill>
                <a:latin typeface="Calibri"/>
                <a:cs typeface="Calibri"/>
              </a:rPr>
              <a:t> </a:t>
            </a:r>
            <a:r>
              <a:rPr sz="545">
                <a:solidFill>
                  <a:srgbClr val="FFFFFF"/>
                </a:solidFill>
                <a:latin typeface="Calibri"/>
                <a:cs typeface="Calibri"/>
              </a:rPr>
              <a:t>brilliant</a:t>
            </a:r>
            <a:r>
              <a:rPr sz="545" spc="75">
                <a:solidFill>
                  <a:srgbClr val="FFFFFF"/>
                </a:solidFill>
                <a:latin typeface="Calibri"/>
                <a:cs typeface="Calibri"/>
              </a:rPr>
              <a:t> </a:t>
            </a:r>
            <a:r>
              <a:rPr sz="545">
                <a:solidFill>
                  <a:srgbClr val="FFFFFF"/>
                </a:solidFill>
                <a:latin typeface="Calibri"/>
                <a:cs typeface="Calibri"/>
              </a:rPr>
              <a:t>white</a:t>
            </a:r>
            <a:r>
              <a:rPr sz="545" spc="75">
                <a:solidFill>
                  <a:srgbClr val="FFFFFF"/>
                </a:solidFill>
                <a:latin typeface="Calibri"/>
                <a:cs typeface="Calibri"/>
              </a:rPr>
              <a:t> </a:t>
            </a:r>
            <a:r>
              <a:rPr sz="545">
                <a:solidFill>
                  <a:srgbClr val="FFFFFF"/>
                </a:solidFill>
                <a:latin typeface="Calibri"/>
                <a:cs typeface="Calibri"/>
              </a:rPr>
              <a:t>for</a:t>
            </a:r>
            <a:r>
              <a:rPr sz="545" spc="75">
                <a:solidFill>
                  <a:srgbClr val="FFFFFF"/>
                </a:solidFill>
                <a:latin typeface="Calibri"/>
                <a:cs typeface="Calibri"/>
              </a:rPr>
              <a:t> </a:t>
            </a:r>
            <a:r>
              <a:rPr sz="545" spc="-7">
                <a:solidFill>
                  <a:srgbClr val="FFFFFF"/>
                </a:solidFill>
                <a:latin typeface="Calibri"/>
                <a:cs typeface="Calibri"/>
              </a:rPr>
              <a:t>in-</a:t>
            </a:r>
            <a:r>
              <a:rPr sz="545">
                <a:solidFill>
                  <a:srgbClr val="FFFFFF"/>
                </a:solidFill>
                <a:latin typeface="Calibri"/>
                <a:cs typeface="Calibri"/>
              </a:rPr>
              <a:t>home</a:t>
            </a:r>
            <a:r>
              <a:rPr sz="545" spc="75">
                <a:solidFill>
                  <a:srgbClr val="FFFFFF"/>
                </a:solidFill>
                <a:latin typeface="Calibri"/>
                <a:cs typeface="Calibri"/>
              </a:rPr>
              <a:t> </a:t>
            </a:r>
            <a:r>
              <a:rPr sz="545" spc="-7">
                <a:solidFill>
                  <a:srgbClr val="FFFFFF"/>
                </a:solidFill>
                <a:latin typeface="Calibri"/>
                <a:cs typeface="Calibri"/>
              </a:rPr>
              <a:t>aesthetic</a:t>
            </a:r>
            <a:endParaRPr sz="545">
              <a:latin typeface="Calibri"/>
              <a:cs typeface="Calibri"/>
            </a:endParaRPr>
          </a:p>
          <a:p>
            <a:pPr marL="85723" indent="-59746">
              <a:buChar char="•"/>
              <a:tabLst>
                <a:tab pos="85723" algn="l"/>
              </a:tabLst>
            </a:pPr>
            <a:r>
              <a:rPr sz="545">
                <a:solidFill>
                  <a:srgbClr val="FFFFFF"/>
                </a:solidFill>
                <a:latin typeface="Gill Sans MT"/>
                <a:cs typeface="Gill Sans MT"/>
              </a:rPr>
              <a:t>Fiber</a:t>
            </a:r>
            <a:r>
              <a:rPr sz="545" spc="31">
                <a:solidFill>
                  <a:srgbClr val="FFFFFF"/>
                </a:solidFill>
                <a:latin typeface="Gill Sans MT"/>
                <a:cs typeface="Gill Sans MT"/>
              </a:rPr>
              <a:t> </a:t>
            </a:r>
            <a:r>
              <a:rPr sz="545">
                <a:solidFill>
                  <a:srgbClr val="FFFFFF"/>
                </a:solidFill>
                <a:latin typeface="Gill Sans MT"/>
                <a:cs typeface="Gill Sans MT"/>
              </a:rPr>
              <a:t>keystone</a:t>
            </a:r>
            <a:r>
              <a:rPr sz="545" spc="34">
                <a:solidFill>
                  <a:srgbClr val="FFFFFF"/>
                </a:solidFill>
                <a:latin typeface="Gill Sans MT"/>
                <a:cs typeface="Gill Sans MT"/>
              </a:rPr>
              <a:t> </a:t>
            </a:r>
            <a:r>
              <a:rPr sz="545">
                <a:solidFill>
                  <a:srgbClr val="FFFFFF"/>
                </a:solidFill>
                <a:latin typeface="Gill Sans MT"/>
                <a:cs typeface="Gill Sans MT"/>
              </a:rPr>
              <a:t>jack</a:t>
            </a:r>
            <a:r>
              <a:rPr sz="545" spc="34">
                <a:solidFill>
                  <a:srgbClr val="FFFFFF"/>
                </a:solidFill>
                <a:latin typeface="Gill Sans MT"/>
                <a:cs typeface="Gill Sans MT"/>
              </a:rPr>
              <a:t> &amp; </a:t>
            </a:r>
            <a:r>
              <a:rPr sz="545">
                <a:solidFill>
                  <a:srgbClr val="FFFFFF"/>
                </a:solidFill>
                <a:latin typeface="Gill Sans MT"/>
                <a:cs typeface="Gill Sans MT"/>
              </a:rPr>
              <a:t>wall</a:t>
            </a:r>
            <a:r>
              <a:rPr sz="545" spc="34">
                <a:solidFill>
                  <a:srgbClr val="FFFFFF"/>
                </a:solidFill>
                <a:latin typeface="Gill Sans MT"/>
                <a:cs typeface="Gill Sans MT"/>
              </a:rPr>
              <a:t> </a:t>
            </a:r>
            <a:r>
              <a:rPr sz="545">
                <a:solidFill>
                  <a:srgbClr val="FFFFFF"/>
                </a:solidFill>
                <a:latin typeface="Gill Sans MT"/>
                <a:cs typeface="Gill Sans MT"/>
              </a:rPr>
              <a:t>plate</a:t>
            </a:r>
            <a:r>
              <a:rPr sz="545" spc="34">
                <a:solidFill>
                  <a:srgbClr val="FFFFFF"/>
                </a:solidFill>
                <a:latin typeface="Gill Sans MT"/>
                <a:cs typeface="Gill Sans MT"/>
              </a:rPr>
              <a:t> </a:t>
            </a:r>
            <a:r>
              <a:rPr sz="545" spc="-7">
                <a:solidFill>
                  <a:srgbClr val="FFFFFF"/>
                </a:solidFill>
                <a:latin typeface="Gill Sans MT"/>
                <a:cs typeface="Gill Sans MT"/>
              </a:rPr>
              <a:t>available</a:t>
            </a:r>
            <a:endParaRPr sz="545">
              <a:latin typeface="Gill Sans MT"/>
              <a:cs typeface="Gill Sans MT"/>
            </a:endParaRPr>
          </a:p>
        </p:txBody>
      </p:sp>
      <p:sp>
        <p:nvSpPr>
          <p:cNvPr id="209" name="Title 208">
            <a:extLst>
              <a:ext uri="{FF2B5EF4-FFF2-40B4-BE49-F238E27FC236}">
                <a16:creationId xmlns:a16="http://schemas.microsoft.com/office/drawing/2014/main" id="{1808B227-0559-D1C9-50C3-FBD289072F00}"/>
              </a:ext>
            </a:extLst>
          </p:cNvPr>
          <p:cNvSpPr>
            <a:spLocks noGrp="1"/>
          </p:cNvSpPr>
          <p:nvPr>
            <p:ph type="title"/>
          </p:nvPr>
        </p:nvSpPr>
        <p:spPr>
          <a:xfrm>
            <a:off x="581192" y="632402"/>
            <a:ext cx="2778464" cy="1258474"/>
          </a:xfrm>
        </p:spPr>
        <p:txBody>
          <a:bodyPr>
            <a:normAutofit/>
          </a:bodyPr>
          <a:lstStyle/>
          <a:p>
            <a:r>
              <a:rPr lang="en-US" sz="2400" b="1"/>
              <a:t>FTTX Products</a:t>
            </a:r>
          </a:p>
        </p:txBody>
      </p:sp>
    </p:spTree>
    <p:extLst>
      <p:ext uri="{BB962C8B-B14F-4D97-AF65-F5344CB8AC3E}">
        <p14:creationId xmlns:p14="http://schemas.microsoft.com/office/powerpoint/2010/main" val="23721266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EWLAYOUTASSIGNED" val="1"/>
</p:tagLst>
</file>

<file path=ppt/tags/tag10.xml><?xml version="1.0" encoding="utf-8"?>
<p:tagLst xmlns:a="http://schemas.openxmlformats.org/drawingml/2006/main" xmlns:r="http://schemas.openxmlformats.org/officeDocument/2006/relationships" xmlns:p="http://schemas.openxmlformats.org/presentationml/2006/main">
  <p:tag name="NEWLAYOUTASSIGNED" val="1"/>
</p:tagLst>
</file>

<file path=ppt/tags/tag11.xml><?xml version="1.0" encoding="utf-8"?>
<p:tagLst xmlns:a="http://schemas.openxmlformats.org/drawingml/2006/main" xmlns:r="http://schemas.openxmlformats.org/officeDocument/2006/relationships" xmlns:p="http://schemas.openxmlformats.org/presentationml/2006/main">
  <p:tag name="OLDSHAPEID" val="4"/>
</p:tagLst>
</file>

<file path=ppt/tags/tag12.xml><?xml version="1.0" encoding="utf-8"?>
<p:tagLst xmlns:a="http://schemas.openxmlformats.org/drawingml/2006/main" xmlns:r="http://schemas.openxmlformats.org/officeDocument/2006/relationships" xmlns:p="http://schemas.openxmlformats.org/presentationml/2006/main">
  <p:tag name="NEWLAYOUTASSIGNED" val="1"/>
</p:tagLst>
</file>

<file path=ppt/tags/tag13.xml><?xml version="1.0" encoding="utf-8"?>
<p:tagLst xmlns:a="http://schemas.openxmlformats.org/drawingml/2006/main" xmlns:r="http://schemas.openxmlformats.org/officeDocument/2006/relationships" xmlns:p="http://schemas.openxmlformats.org/presentationml/2006/main">
  <p:tag name="OLDSHAPEID" val="5"/>
</p:tagLst>
</file>

<file path=ppt/tags/tag2.xml><?xml version="1.0" encoding="utf-8"?>
<p:tagLst xmlns:a="http://schemas.openxmlformats.org/drawingml/2006/main" xmlns:r="http://schemas.openxmlformats.org/officeDocument/2006/relationships" xmlns:p="http://schemas.openxmlformats.org/presentationml/2006/main">
  <p:tag name="NEWLAYOUTASSIGNED" val="1"/>
</p:tagLst>
</file>

<file path=ppt/tags/tag3.xml><?xml version="1.0" encoding="utf-8"?>
<p:tagLst xmlns:a="http://schemas.openxmlformats.org/drawingml/2006/main" xmlns:r="http://schemas.openxmlformats.org/officeDocument/2006/relationships" xmlns:p="http://schemas.openxmlformats.org/presentationml/2006/main">
  <p:tag name="NEWLAYOUTASSIGNED" val="1"/>
</p:tagLst>
</file>

<file path=ppt/tags/tag4.xml><?xml version="1.0" encoding="utf-8"?>
<p:tagLst xmlns:a="http://schemas.openxmlformats.org/drawingml/2006/main" xmlns:r="http://schemas.openxmlformats.org/officeDocument/2006/relationships" xmlns:p="http://schemas.openxmlformats.org/presentationml/2006/main">
  <p:tag name="OLDSHAPEID" val="6"/>
</p:tagLst>
</file>

<file path=ppt/tags/tag5.xml><?xml version="1.0" encoding="utf-8"?>
<p:tagLst xmlns:a="http://schemas.openxmlformats.org/drawingml/2006/main" xmlns:r="http://schemas.openxmlformats.org/officeDocument/2006/relationships" xmlns:p="http://schemas.openxmlformats.org/presentationml/2006/main">
  <p:tag name="NEWLAYOUTASSIGNED" val="1"/>
</p:tagLst>
</file>

<file path=ppt/tags/tag6.xml><?xml version="1.0" encoding="utf-8"?>
<p:tagLst xmlns:a="http://schemas.openxmlformats.org/drawingml/2006/main" xmlns:r="http://schemas.openxmlformats.org/officeDocument/2006/relationships" xmlns:p="http://schemas.openxmlformats.org/presentationml/2006/main">
  <p:tag name="NEWLAYOUTASSIGNED" val="1"/>
</p:tagLst>
</file>

<file path=ppt/tags/tag7.xml><?xml version="1.0" encoding="utf-8"?>
<p:tagLst xmlns:a="http://schemas.openxmlformats.org/drawingml/2006/main" xmlns:r="http://schemas.openxmlformats.org/officeDocument/2006/relationships" xmlns:p="http://schemas.openxmlformats.org/presentationml/2006/main">
  <p:tag name="NEWLAYOUTASSIGNED" val="1"/>
</p:tagLst>
</file>

<file path=ppt/tags/tag8.xml><?xml version="1.0" encoding="utf-8"?>
<p:tagLst xmlns:a="http://schemas.openxmlformats.org/drawingml/2006/main" xmlns:r="http://schemas.openxmlformats.org/officeDocument/2006/relationships" xmlns:p="http://schemas.openxmlformats.org/presentationml/2006/main">
  <p:tag name="OLDSHAPEID" val="6"/>
</p:tagLst>
</file>

<file path=ppt/tags/tag9.xml><?xml version="1.0" encoding="utf-8"?>
<p:tagLst xmlns:a="http://schemas.openxmlformats.org/drawingml/2006/main" xmlns:r="http://schemas.openxmlformats.org/officeDocument/2006/relationships" xmlns:p="http://schemas.openxmlformats.org/presentationml/2006/main">
  <p:tag name="OLDSHAPEID" val="6"/>
</p:tagLst>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2019</Words>
  <Application>Microsoft Office PowerPoint</Application>
  <PresentationFormat>Widescreen</PresentationFormat>
  <Paragraphs>306</Paragraphs>
  <Slides>26</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vt:lpstr>
      <vt:lpstr>Arial Black</vt:lpstr>
      <vt:lpstr>Arial Nova Light</vt:lpstr>
      <vt:lpstr>Calibri</vt:lpstr>
      <vt:lpstr>Century Gothic</vt:lpstr>
      <vt:lpstr>Courier New</vt:lpstr>
      <vt:lpstr>Gill Sans MT</vt:lpstr>
      <vt:lpstr>Segoe UI</vt:lpstr>
      <vt:lpstr>Source Sans Pro Semibold</vt:lpstr>
      <vt:lpstr>Symbol</vt:lpstr>
      <vt:lpstr>Tahoma</vt:lpstr>
      <vt:lpstr>Trebuchet MS</vt:lpstr>
      <vt:lpstr>Verdana</vt:lpstr>
      <vt:lpstr>Wingdings</vt:lpstr>
      <vt:lpstr>Wingdings 2</vt:lpstr>
      <vt:lpstr>DividendVTI</vt:lpstr>
      <vt:lpstr>PowerPoint Presentation</vt:lpstr>
      <vt:lpstr>   Telephone Switching and TS Fibersource Overview</vt:lpstr>
      <vt:lpstr>PowerPoint Presentation</vt:lpstr>
      <vt:lpstr>PowerPoint Presentation</vt:lpstr>
      <vt:lpstr>PowerPoint Presentation</vt:lpstr>
      <vt:lpstr>PowerPoint Presentation</vt:lpstr>
      <vt:lpstr>PowerPoint Presentation</vt:lpstr>
      <vt:lpstr>PowerPoint Presentation</vt:lpstr>
      <vt:lpstr>FTTX Products</vt:lpstr>
      <vt:lpstr>PowerPoint Presentation</vt:lpstr>
      <vt:lpstr>PowerPoint Presentation</vt:lpstr>
      <vt:lpstr>PowerPoint Presentation</vt:lpstr>
      <vt:lpstr>DC Infrastructure Systems 200 – 20,000 Amps</vt:lpstr>
      <vt:lpstr>CONTROLLER</vt:lpstr>
      <vt:lpstr>PowerPoint Presentation</vt:lpstr>
      <vt:lpstr>PowerPoint Presentation</vt:lpstr>
      <vt:lpstr>What is ALM?</vt:lpstr>
      <vt:lpstr>Key points</vt:lpstr>
      <vt:lpstr>ADTRAN/ADVA FSP 3000 open optical transport/DWDM</vt:lpstr>
      <vt:lpstr>Flexible deployment</vt:lpstr>
      <vt:lpstr>FSP 3000 open optical terminals</vt:lpstr>
      <vt:lpstr>Master Clock What is OSA synchronization and timing?</vt:lpstr>
      <vt:lpstr>Unique benefits of OSA</vt:lpstr>
      <vt:lpstr>Meet the Adtran SDX 6324</vt:lpstr>
      <vt:lpstr>Introducing the industry’s smallest Combo PON OLT</vt:lpstr>
      <vt:lpstr>Simplicity in a box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 Fibersource Product Overview</dc:title>
  <dc:creator>patrick rockford</dc:creator>
  <cp:lastModifiedBy>patrick rockford</cp:lastModifiedBy>
  <cp:revision>2</cp:revision>
  <dcterms:created xsi:type="dcterms:W3CDTF">2024-01-29T16:26:01Z</dcterms:created>
  <dcterms:modified xsi:type="dcterms:W3CDTF">2024-02-23T20:56:22Z</dcterms:modified>
</cp:coreProperties>
</file>